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119.xml" ContentType="application/vnd.openxmlformats-officedocument.customXmlProperties+xml"/>
  <Override PartName="/customXml/itemProps120.xml" ContentType="application/vnd.openxmlformats-officedocument.customXmlProperties+xml"/>
  <Override PartName="/customXml/itemProps121.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2.xml" ContentType="application/vnd.openxmlformats-officedocument.presentationml.tags+xml"/>
  <Override PartName="/ppt/tags/tag12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p:sldMasterIdLst>
    <p:sldMasterId id="2147483648" r:id="rId1"/>
  </p:sldMasterIdLst>
  <p:notesMasterIdLst>
    <p:notesMasterId r:id="rId4"/>
  </p:notesMasterIdLst>
  <p:handoutMasterIdLst>
    <p:handoutMasterId r:id="rId134"/>
  </p:handoutMasterIdLst>
  <p:sldIdLst>
    <p:sldId id="334" r:id="rId3"/>
    <p:sldId id="687" r:id="rId5"/>
    <p:sldId id="688" r:id="rId6"/>
    <p:sldId id="689" r:id="rId7"/>
    <p:sldId id="729" r:id="rId8"/>
    <p:sldId id="765" r:id="rId9"/>
    <p:sldId id="772" r:id="rId10"/>
    <p:sldId id="773" r:id="rId11"/>
    <p:sldId id="774" r:id="rId12"/>
    <p:sldId id="775" r:id="rId13"/>
    <p:sldId id="776" r:id="rId14"/>
    <p:sldId id="777" r:id="rId15"/>
    <p:sldId id="778" r:id="rId16"/>
    <p:sldId id="685" r:id="rId17"/>
    <p:sldId id="694" r:id="rId18"/>
    <p:sldId id="735" r:id="rId19"/>
    <p:sldId id="736" r:id="rId20"/>
    <p:sldId id="850" r:id="rId21"/>
    <p:sldId id="737" r:id="rId22"/>
    <p:sldId id="738" r:id="rId23"/>
    <p:sldId id="739" r:id="rId24"/>
    <p:sldId id="342" r:id="rId25"/>
    <p:sldId id="740" r:id="rId26"/>
    <p:sldId id="741" r:id="rId27"/>
    <p:sldId id="332" r:id="rId28"/>
    <p:sldId id="348" r:id="rId29"/>
    <p:sldId id="349" r:id="rId30"/>
    <p:sldId id="742" r:id="rId31"/>
    <p:sldId id="743" r:id="rId32"/>
    <p:sldId id="751" r:id="rId33"/>
    <p:sldId id="752" r:id="rId34"/>
    <p:sldId id="780" r:id="rId35"/>
    <p:sldId id="753" r:id="rId36"/>
    <p:sldId id="754" r:id="rId37"/>
    <p:sldId id="755" r:id="rId38"/>
    <p:sldId id="733" r:id="rId39"/>
    <p:sldId id="760" r:id="rId40"/>
    <p:sldId id="686" r:id="rId41"/>
    <p:sldId id="693" r:id="rId42"/>
    <p:sldId id="695" r:id="rId43"/>
    <p:sldId id="696" r:id="rId44"/>
    <p:sldId id="697" r:id="rId45"/>
    <p:sldId id="787" r:id="rId46"/>
    <p:sldId id="794" r:id="rId47"/>
    <p:sldId id="795" r:id="rId48"/>
    <p:sldId id="793" r:id="rId49"/>
    <p:sldId id="698" r:id="rId50"/>
    <p:sldId id="700" r:id="rId51"/>
    <p:sldId id="701" r:id="rId52"/>
    <p:sldId id="702" r:id="rId53"/>
    <p:sldId id="791" r:id="rId54"/>
    <p:sldId id="792" r:id="rId55"/>
    <p:sldId id="536" r:id="rId56"/>
    <p:sldId id="851" r:id="rId57"/>
    <p:sldId id="709" r:id="rId58"/>
    <p:sldId id="819" r:id="rId59"/>
    <p:sldId id="820" r:id="rId60"/>
    <p:sldId id="821" r:id="rId61"/>
    <p:sldId id="822" r:id="rId62"/>
    <p:sldId id="823" r:id="rId63"/>
    <p:sldId id="824" r:id="rId64"/>
    <p:sldId id="825" r:id="rId65"/>
    <p:sldId id="826" r:id="rId66"/>
    <p:sldId id="827" r:id="rId67"/>
    <p:sldId id="828" r:id="rId68"/>
    <p:sldId id="829" r:id="rId69"/>
    <p:sldId id="830" r:id="rId70"/>
    <p:sldId id="831" r:id="rId71"/>
    <p:sldId id="832" r:id="rId72"/>
    <p:sldId id="833" r:id="rId73"/>
    <p:sldId id="834" r:id="rId74"/>
    <p:sldId id="835" r:id="rId75"/>
    <p:sldId id="840" r:id="rId76"/>
    <p:sldId id="841" r:id="rId77"/>
    <p:sldId id="842" r:id="rId78"/>
    <p:sldId id="843" r:id="rId79"/>
    <p:sldId id="844" r:id="rId80"/>
    <p:sldId id="845" r:id="rId81"/>
    <p:sldId id="371" r:id="rId82"/>
    <p:sldId id="372" r:id="rId83"/>
    <p:sldId id="796" r:id="rId84"/>
    <p:sldId id="724" r:id="rId85"/>
    <p:sldId id="725" r:id="rId86"/>
    <p:sldId id="722" r:id="rId87"/>
    <p:sldId id="799" r:id="rId88"/>
    <p:sldId id="800" r:id="rId89"/>
    <p:sldId id="801" r:id="rId90"/>
    <p:sldId id="344" r:id="rId91"/>
    <p:sldId id="802" r:id="rId92"/>
    <p:sldId id="347" r:id="rId93"/>
    <p:sldId id="803" r:id="rId94"/>
    <p:sldId id="804" r:id="rId95"/>
    <p:sldId id="805" r:id="rId96"/>
    <p:sldId id="806" r:id="rId97"/>
    <p:sldId id="807" r:id="rId98"/>
    <p:sldId id="354" r:id="rId99"/>
    <p:sldId id="808" r:id="rId100"/>
    <p:sldId id="809" r:id="rId101"/>
    <p:sldId id="810" r:id="rId102"/>
    <p:sldId id="811" r:id="rId103"/>
    <p:sldId id="359" r:id="rId104"/>
    <p:sldId id="812" r:id="rId105"/>
    <p:sldId id="813" r:id="rId106"/>
    <p:sldId id="814" r:id="rId107"/>
    <p:sldId id="815" r:id="rId108"/>
    <p:sldId id="797" r:id="rId109"/>
    <p:sldId id="727" r:id="rId110"/>
    <p:sldId id="707" r:id="rId111"/>
    <p:sldId id="846" r:id="rId112"/>
    <p:sldId id="728" r:id="rId113"/>
    <p:sldId id="783" r:id="rId114"/>
    <p:sldId id="784" r:id="rId115"/>
    <p:sldId id="785" r:id="rId116"/>
    <p:sldId id="847" r:id="rId117"/>
    <p:sldId id="720" r:id="rId118"/>
    <p:sldId id="848" r:id="rId119"/>
    <p:sldId id="788" r:id="rId120"/>
    <p:sldId id="789" r:id="rId121"/>
    <p:sldId id="790" r:id="rId122"/>
    <p:sldId id="859" r:id="rId123"/>
    <p:sldId id="350" r:id="rId124"/>
    <p:sldId id="352" r:id="rId125"/>
    <p:sldId id="856" r:id="rId126"/>
    <p:sldId id="857" r:id="rId127"/>
    <p:sldId id="858" r:id="rId128"/>
    <p:sldId id="860" r:id="rId129"/>
    <p:sldId id="861" r:id="rId130"/>
    <p:sldId id="852" r:id="rId131"/>
    <p:sldId id="853" r:id="rId132"/>
    <p:sldId id="854" r:id="rId133"/>
  </p:sldIdLst>
  <p:sldSz cx="12192000" cy="6858000"/>
  <p:notesSz cx="6797675" cy="9926320"/>
  <p:custDataLst>
    <p:tags r:id="rId141"/>
  </p:custDataLst>
  <p:defaultTextStyle>
    <a:defPPr>
      <a:defRPr lang="en-US"/>
    </a:defPPr>
    <a:lvl1pPr algn="l" rtl="0" fontAlgn="base">
      <a:spcBef>
        <a:spcPct val="0"/>
      </a:spcBef>
      <a:spcAft>
        <a:spcPct val="0"/>
      </a:spcAft>
      <a:defRPr kern="1200">
        <a:solidFill>
          <a:schemeClr val="tx1"/>
        </a:solidFill>
        <a:latin typeface="Calibri" panose="020F0502020204030204" pitchFamily="34" charset="0"/>
        <a:ea typeface="PMingLiU" panose="02020500000000000000" pitchFamily="18" charset="-120"/>
        <a:cs typeface="Arial" panose="020B0604020202020204" pitchFamily="34" charset="0"/>
      </a:defRPr>
    </a:lvl1pPr>
    <a:lvl2pPr marL="457200" algn="l" rtl="0" fontAlgn="base">
      <a:spcBef>
        <a:spcPct val="0"/>
      </a:spcBef>
      <a:spcAft>
        <a:spcPct val="0"/>
      </a:spcAft>
      <a:defRPr kern="1200">
        <a:solidFill>
          <a:schemeClr val="tx1"/>
        </a:solidFill>
        <a:latin typeface="Calibri" panose="020F0502020204030204" pitchFamily="34" charset="0"/>
        <a:ea typeface="PMingLiU" panose="02020500000000000000" pitchFamily="18" charset="-120"/>
        <a:cs typeface="Arial" panose="020B0604020202020204" pitchFamily="34" charset="0"/>
      </a:defRPr>
    </a:lvl2pPr>
    <a:lvl3pPr marL="914400" algn="l" rtl="0" fontAlgn="base">
      <a:spcBef>
        <a:spcPct val="0"/>
      </a:spcBef>
      <a:spcAft>
        <a:spcPct val="0"/>
      </a:spcAft>
      <a:defRPr kern="1200">
        <a:solidFill>
          <a:schemeClr val="tx1"/>
        </a:solidFill>
        <a:latin typeface="Calibri" panose="020F0502020204030204" pitchFamily="34" charset="0"/>
        <a:ea typeface="PMingLiU" panose="02020500000000000000" pitchFamily="18" charset="-120"/>
        <a:cs typeface="Arial" panose="020B0604020202020204" pitchFamily="34" charset="0"/>
      </a:defRPr>
    </a:lvl3pPr>
    <a:lvl4pPr marL="1371600" algn="l" rtl="0" fontAlgn="base">
      <a:spcBef>
        <a:spcPct val="0"/>
      </a:spcBef>
      <a:spcAft>
        <a:spcPct val="0"/>
      </a:spcAft>
      <a:defRPr kern="1200">
        <a:solidFill>
          <a:schemeClr val="tx1"/>
        </a:solidFill>
        <a:latin typeface="Calibri" panose="020F0502020204030204" pitchFamily="34" charset="0"/>
        <a:ea typeface="PMingLiU" panose="02020500000000000000" pitchFamily="18" charset="-120"/>
        <a:cs typeface="Arial" panose="020B0604020202020204" pitchFamily="34" charset="0"/>
      </a:defRPr>
    </a:lvl4pPr>
    <a:lvl5pPr marL="1828800" algn="l" rtl="0" fontAlgn="base">
      <a:spcBef>
        <a:spcPct val="0"/>
      </a:spcBef>
      <a:spcAft>
        <a:spcPct val="0"/>
      </a:spcAft>
      <a:defRPr kern="1200">
        <a:solidFill>
          <a:schemeClr val="tx1"/>
        </a:solidFill>
        <a:latin typeface="Calibri" panose="020F0502020204030204" pitchFamily="34" charset="0"/>
        <a:ea typeface="PMingLiU" panose="02020500000000000000" pitchFamily="18" charset="-120"/>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PMingLiU" panose="02020500000000000000" pitchFamily="18" charset="-120"/>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PMingLiU" panose="02020500000000000000" pitchFamily="18" charset="-120"/>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PMingLiU" panose="02020500000000000000" pitchFamily="18" charset="-120"/>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PMingLiU" panose="02020500000000000000" pitchFamily="18" charset="-120"/>
        <a:cs typeface="Arial" panose="020B0604020202020204" pitchFamily="34" charset="0"/>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6600"/>
    <a:srgbClr val="DE3210"/>
    <a:srgbClr val="F5DFEE"/>
    <a:srgbClr val="A0F3FE"/>
    <a:srgbClr val="99235E"/>
    <a:srgbClr val="FFFFFF"/>
    <a:srgbClr val="EECCE3"/>
    <a:srgbClr val="D4227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7" autoAdjust="0"/>
    <p:restoredTop sz="89399" autoAdjust="0"/>
  </p:normalViewPr>
  <p:slideViewPr>
    <p:cSldViewPr showGuides="1">
      <p:cViewPr varScale="1">
        <p:scale>
          <a:sx n="51" d="100"/>
          <a:sy n="51" d="100"/>
        </p:scale>
        <p:origin x="91" y="19"/>
      </p:cViewPr>
      <p:guideLst>
        <p:guide orient="horz" pos="2160"/>
        <p:guide pos="3840"/>
      </p:guideLst>
    </p:cSldViewPr>
  </p:slideViewPr>
  <p:notesTextViewPr>
    <p:cViewPr>
      <p:scale>
        <a:sx n="100" d="100"/>
        <a:sy n="100" d="100"/>
      </p:scale>
      <p:origin x="0" y="0"/>
    </p:cViewPr>
  </p:notesTextViewPr>
  <p:sorterViewPr>
    <p:cViewPr>
      <p:scale>
        <a:sx n="90" d="100"/>
        <a:sy n="90" d="100"/>
      </p:scale>
      <p:origin x="0" y="922"/>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1" Type="http://schemas.openxmlformats.org/officeDocument/2006/relationships/tags" Target="tags/tag122.xml"/><Relationship Id="rId140" Type="http://schemas.openxmlformats.org/officeDocument/2006/relationships/customXml" Target="../customXml/item3.xml"/><Relationship Id="rId14" Type="http://schemas.openxmlformats.org/officeDocument/2006/relationships/slide" Target="slides/slide11.xml"/><Relationship Id="rId139" Type="http://schemas.openxmlformats.org/officeDocument/2006/relationships/customXml" Target="../customXml/item2.xml"/><Relationship Id="rId138" Type="http://schemas.openxmlformats.org/officeDocument/2006/relationships/customXml" Target="../customXml/item1.xml"/><Relationship Id="rId137" Type="http://schemas.openxmlformats.org/officeDocument/2006/relationships/tableStyles" Target="tableStyles.xml"/><Relationship Id="rId136" Type="http://schemas.openxmlformats.org/officeDocument/2006/relationships/viewProps" Target="viewProps.xml"/><Relationship Id="rId135" Type="http://schemas.openxmlformats.org/officeDocument/2006/relationships/presProps" Target="presProps.xml"/><Relationship Id="rId134" Type="http://schemas.openxmlformats.org/officeDocument/2006/relationships/handoutMaster" Target="handoutMasters/handoutMaster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6888"/>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zh-TW" altLang="en-US"/>
          </a:p>
        </p:txBody>
      </p:sp>
      <p:sp>
        <p:nvSpPr>
          <p:cNvPr id="3" name="Date Placeholder 2"/>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14082E43-5679-4426-A016-8B1AEF0B5E8F}" type="datetimeFigureOut">
              <a:rPr lang="zh-TW" altLang="en-US"/>
            </a:fld>
            <a:endParaRPr lang="zh-TW" altLang="en-US"/>
          </a:p>
        </p:txBody>
      </p:sp>
      <p:sp>
        <p:nvSpPr>
          <p:cNvPr id="4" name="Footer Placeholder 3"/>
          <p:cNvSpPr>
            <a:spLocks noGrp="1"/>
          </p:cNvSpPr>
          <p:nvPr>
            <p:ph type="ftr" sz="quarter" idx="2"/>
          </p:nvPr>
        </p:nvSpPr>
        <p:spPr>
          <a:xfrm>
            <a:off x="0" y="9428163"/>
            <a:ext cx="2946400" cy="4968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zh-TW" altLang="en-US"/>
          </a:p>
        </p:txBody>
      </p:sp>
      <p:sp>
        <p:nvSpPr>
          <p:cNvPr id="5" name="Slide Number Placeholder 4"/>
          <p:cNvSpPr>
            <a:spLocks noGrp="1"/>
          </p:cNvSpPr>
          <p:nvPr>
            <p:ph type="sldNum" sz="quarter" idx="3"/>
          </p:nvPr>
        </p:nvSpPr>
        <p:spPr>
          <a:xfrm>
            <a:off x="3849688" y="9428163"/>
            <a:ext cx="2946400" cy="496887"/>
          </a:xfrm>
          <a:prstGeom prst="rect">
            <a:avLst/>
          </a:prstGeom>
        </p:spPr>
        <p:txBody>
          <a:bodyPr vert="horz" wrap="square" lIns="91440" tIns="45720" rIns="91440" bIns="45720" numCol="1" anchor="b" anchorCtr="0" compatLnSpc="1"/>
          <a:lstStyle>
            <a:lvl1pPr algn="r">
              <a:defRPr sz="1200"/>
            </a:lvl1pPr>
          </a:lstStyle>
          <a:p>
            <a:fld id="{3EDA788B-4FFB-4DC3-8127-C9CBCDCFCA13}" type="slidenum">
              <a:rPr lang="zh-TW" altLang="en-US"/>
            </a:fld>
            <a:endParaRPr lang="zh-TW"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46400" cy="496888"/>
          </a:xfrm>
          <a:prstGeom prst="rect">
            <a:avLst/>
          </a:prstGeom>
        </p:spPr>
        <p:txBody>
          <a:bodyPr vert="horz" lIns="91440" tIns="45720" rIns="91440" bIns="45720" rtlCol="0"/>
          <a:lstStyle>
            <a:lvl1pPr algn="l" fontAlgn="auto">
              <a:spcBef>
                <a:spcPts val="0"/>
              </a:spcBef>
              <a:spcAft>
                <a:spcPts val="0"/>
              </a:spcAft>
              <a:defRPr sz="1200">
                <a:latin typeface="+mn-lt"/>
                <a:ea typeface="+mn-ea"/>
                <a:cs typeface="+mn-cs"/>
              </a:defRPr>
            </a:lvl1pPr>
          </a:lstStyle>
          <a:p>
            <a:pPr>
              <a:defRPr/>
            </a:pPr>
            <a:endParaRPr lang="en-US"/>
          </a:p>
        </p:txBody>
      </p:sp>
      <p:sp>
        <p:nvSpPr>
          <p:cNvPr id="3" name="日期版面配置區 2"/>
          <p:cNvSpPr>
            <a:spLocks noGrp="1"/>
          </p:cNvSpPr>
          <p:nvPr>
            <p:ph type="dt" idx="1"/>
          </p:nvPr>
        </p:nvSpPr>
        <p:spPr>
          <a:xfrm>
            <a:off x="3849688" y="0"/>
            <a:ext cx="2946400" cy="496888"/>
          </a:xfrm>
          <a:prstGeom prst="rect">
            <a:avLst/>
          </a:prstGeom>
        </p:spPr>
        <p:txBody>
          <a:bodyPr vert="horz" lIns="91440" tIns="45720" rIns="91440" bIns="45720" rtlCol="0"/>
          <a:lstStyle>
            <a:lvl1pPr algn="r" fontAlgn="auto">
              <a:spcBef>
                <a:spcPts val="0"/>
              </a:spcBef>
              <a:spcAft>
                <a:spcPts val="0"/>
              </a:spcAft>
              <a:defRPr sz="1200">
                <a:latin typeface="+mn-lt"/>
                <a:ea typeface="+mn-ea"/>
                <a:cs typeface="+mn-cs"/>
              </a:defRPr>
            </a:lvl1pPr>
          </a:lstStyle>
          <a:p>
            <a:pPr>
              <a:defRPr/>
            </a:pPr>
            <a:fld id="{FB9BD12B-238D-426E-A076-3C76A651F501}" type="datetimeFigureOut">
              <a:rPr lang="en-US"/>
            </a:fld>
            <a:endParaRPr lang="en-US" dirty="0"/>
          </a:p>
        </p:txBody>
      </p:sp>
      <p:sp>
        <p:nvSpPr>
          <p:cNvPr id="4" name="投影片圖像版面配置區 3"/>
          <p:cNvSpPr>
            <a:spLocks noGrp="1" noRot="1" noChangeAspect="1"/>
          </p:cNvSpPr>
          <p:nvPr>
            <p:ph type="sldImg" idx="2"/>
          </p:nvPr>
        </p:nvSpPr>
        <p:spPr>
          <a:xfrm>
            <a:off x="90488" y="744538"/>
            <a:ext cx="6616700" cy="3722687"/>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備忘稿版面配置區 4"/>
          <p:cNvSpPr>
            <a:spLocks noGrp="1"/>
          </p:cNvSpPr>
          <p:nvPr>
            <p:ph type="body" sz="quarter" idx="3"/>
          </p:nvPr>
        </p:nvSpPr>
        <p:spPr>
          <a:xfrm>
            <a:off x="679450" y="4714875"/>
            <a:ext cx="5438775" cy="4467225"/>
          </a:xfrm>
          <a:prstGeom prst="rect">
            <a:avLst/>
          </a:prstGeom>
        </p:spPr>
        <p:txBody>
          <a:bodyPr vert="horz" lIns="91440" tIns="45720" rIns="91440" bIns="45720" rtlCol="0">
            <a:normAutofit/>
          </a:bodyPr>
          <a:lstStyle/>
          <a:p>
            <a:pPr lvl="0"/>
            <a:r>
              <a:rPr lang="zh-TW" altLang="en-US" noProof="0"/>
              <a:t>按一下以編輯母片文字樣式</a:t>
            </a:r>
            <a:endParaRPr lang="zh-TW" altLang="en-US" noProof="0"/>
          </a:p>
          <a:p>
            <a:pPr lvl="1"/>
            <a:r>
              <a:rPr lang="zh-TW" altLang="en-US" noProof="0"/>
              <a:t>第二層</a:t>
            </a:r>
            <a:endParaRPr lang="zh-TW" altLang="en-US" noProof="0"/>
          </a:p>
          <a:p>
            <a:pPr lvl="2"/>
            <a:r>
              <a:rPr lang="zh-TW" altLang="en-US" noProof="0"/>
              <a:t>第三層</a:t>
            </a:r>
            <a:endParaRPr lang="zh-TW" altLang="en-US" noProof="0"/>
          </a:p>
          <a:p>
            <a:pPr lvl="3"/>
            <a:r>
              <a:rPr lang="zh-TW" altLang="en-US" noProof="0"/>
              <a:t>第四層</a:t>
            </a:r>
            <a:endParaRPr lang="zh-TW" altLang="en-US" noProof="0"/>
          </a:p>
          <a:p>
            <a:pPr lvl="4"/>
            <a:r>
              <a:rPr lang="zh-TW" altLang="en-US" noProof="0"/>
              <a:t>第五層</a:t>
            </a:r>
            <a:endParaRPr lang="en-US" noProof="0"/>
          </a:p>
        </p:txBody>
      </p:sp>
      <p:sp>
        <p:nvSpPr>
          <p:cNvPr id="6" name="頁尾版面配置區 5"/>
          <p:cNvSpPr>
            <a:spLocks noGrp="1"/>
          </p:cNvSpPr>
          <p:nvPr>
            <p:ph type="ftr" sz="quarter" idx="4"/>
          </p:nvPr>
        </p:nvSpPr>
        <p:spPr>
          <a:xfrm>
            <a:off x="0" y="9428163"/>
            <a:ext cx="2946400" cy="4968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cs typeface="+mn-cs"/>
              </a:defRPr>
            </a:lvl1pPr>
          </a:lstStyle>
          <a:p>
            <a:pPr>
              <a:defRPr/>
            </a:pPr>
            <a:endParaRPr lang="en-US"/>
          </a:p>
        </p:txBody>
      </p:sp>
      <p:sp>
        <p:nvSpPr>
          <p:cNvPr id="7" name="投影片編號版面配置區 6"/>
          <p:cNvSpPr>
            <a:spLocks noGrp="1"/>
          </p:cNvSpPr>
          <p:nvPr>
            <p:ph type="sldNum" sz="quarter" idx="5"/>
          </p:nvPr>
        </p:nvSpPr>
        <p:spPr>
          <a:xfrm>
            <a:off x="3849688" y="9428163"/>
            <a:ext cx="2946400" cy="496887"/>
          </a:xfrm>
          <a:prstGeom prst="rect">
            <a:avLst/>
          </a:prstGeom>
        </p:spPr>
        <p:txBody>
          <a:bodyPr vert="horz" wrap="square" lIns="91440" tIns="45720" rIns="91440" bIns="45720" numCol="1" anchor="b" anchorCtr="0" compatLnSpc="1"/>
          <a:lstStyle>
            <a:lvl1pPr algn="r">
              <a:defRPr sz="1200"/>
            </a:lvl1pPr>
          </a:lstStyle>
          <a:p>
            <a:fld id="{8FAECB96-BC69-41F0-9BCC-DDAD46A1F82A}" type="slidenum">
              <a:rPr lang="en-US" altLang="en-US"/>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FAECB96-BC69-41F0-9BCC-DDAD46A1F82A}" type="slidenum">
              <a:rPr lang="en-US" altLang="en-US" smtClean="0"/>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dirty="0"/>
              <a:t>Why switch from circuits to ISA</a:t>
            </a:r>
            <a:endParaRPr lang="en-US" dirty="0"/>
          </a:p>
          <a:p>
            <a:endParaRPr lang="en-US" dirty="0"/>
          </a:p>
        </p:txBody>
      </p:sp>
      <p:sp>
        <p:nvSpPr>
          <p:cNvPr id="4" name="Slide Number Placeholder 3"/>
          <p:cNvSpPr>
            <a:spLocks noGrp="1"/>
          </p:cNvSpPr>
          <p:nvPr>
            <p:ph type="sldNum" sz="quarter" idx="5"/>
          </p:nvPr>
        </p:nvSpPr>
        <p:spPr/>
        <p:txBody>
          <a:bodyPr/>
          <a:lstStyle/>
          <a:p>
            <a:fld id="{8FAECB96-BC69-41F0-9BCC-DDAD46A1F82A}" type="slidenum">
              <a:rPr lang="en-US" altLang="en-US" smtClean="0"/>
            </a:fld>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however is we just said most data and MIPS is handled in words not bytes so we need to put four of these together if we want to handle it and we've seen examples of where we use these words or 32 bits of data registers and addresses are both one word so now let's take a look at memory in a slightly different view we're going to look at the same data as we had here but now we're going to look at it as word aligned data</a:t>
            </a:r>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so the benefit of doing this is now if we load a word aligned address we can load a full word of data directly into the register which is great because our registers take a full word </a:t>
            </a:r>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en-US" altLang="en-US" dirty="0"/>
              <a:t>An ISA uses either approach, and some can support both approaches</a:t>
            </a:r>
            <a:endParaRPr lang="en-US" altLang="en-US" dirty="0"/>
          </a:p>
          <a:p>
            <a:endParaRPr lang="en-US" dirty="0"/>
          </a:p>
        </p:txBody>
      </p:sp>
      <p:sp>
        <p:nvSpPr>
          <p:cNvPr id="4" name="Slide Number Placeholder 3"/>
          <p:cNvSpPr>
            <a:spLocks noGrp="1"/>
          </p:cNvSpPr>
          <p:nvPr>
            <p:ph type="sldNum" sz="quarter" idx="5"/>
          </p:nvPr>
        </p:nvSpPr>
        <p:spPr/>
        <p:txBody>
          <a:bodyPr/>
          <a:lstStyle/>
          <a:p>
            <a:fld id="{8FAECB96-BC69-41F0-9BCC-DDAD46A1F82A}" type="slidenum">
              <a:rPr lang="en-US" altLang="en-US" smtClean="0"/>
            </a:fld>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the current instruction is then decoded by some control logic and the control logics job is to look at the current instruction and tell the rest of the processor what to do</a:t>
            </a:r>
            <a:r>
              <a:rPr lang="en-US" altLang="zh-CN" dirty="0" err="1"/>
              <a:t>dsfddsafds</a:t>
            </a:r>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so now we do the same thing again our program counter says instruction 4 so we're going to load instruction 4 from the memory into the instruction register </a:t>
            </a:r>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it's going to go into the control tell the ALU what to do in this case it's going to be a subtraction and tell the register file which data to use </a:t>
            </a:r>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in this case we're going to use registers 3 &amp; 4 and store them into register 1 so registers 3 &amp; 4 and store them into register 1 </a:t>
            </a:r>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go ahead and do the computation and update register 1 now the last part is the control to say which instruction to go on to </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the next instruction we need to go on to address 4 to get the next 4 bytes and execute them </a:t>
            </a:r>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so here in this example if we're looking at instruction 0 it's going to take instruction 0 it's going to tell the ALU to the audition and it's going to tell the register file to access the two registers and then finally it sent all the register file which register to write back to so the control decodes the instruction and tells the rest of the processor what to do</a:t>
            </a:r>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so we can get it to the memory so what we're going to do is we're going to add a memory address register and </a:t>
            </a:r>
            <a:endParaRPr lang="zh-CN" altLang="en-US"/>
          </a:p>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so if I'm using that address to access memory I can put the data I got into that register </a:t>
            </a:r>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so let's take a look at this program so we start out with instruction 0 we move it into our instruction register and our control tells our ALU do an ADD it's an add instruction and the register file what data to use now this is an ADD immediate instruction so we're going to get some of the data from our 0 here but we also need some data from this 12 so I take some of the data from 0 and some of the data directly from the instruction so that 12 is in the instruction we're going to send that 12 right down to the ALU</a:t>
            </a:r>
            <a:r>
              <a:rPr lang="en-US" altLang="zh-CN"/>
              <a:t>. </a:t>
            </a:r>
            <a:r>
              <a:rPr lang="zh-CN" altLang="en-US">
                <a:sym typeface="+mn-ea"/>
              </a:rPr>
              <a:t>we add those together and we right back into r5 and right into 12 </a:t>
            </a:r>
            <a:endParaRPr lang="zh-CN" altLang="en-US"/>
          </a:p>
          <a:p>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now we're gonna do the load we're gonna go and access the memory at location 16 and we're gonna load it into our data register and then finally write it back into our register file so at this point you should notice a similarity between the load word instruction with the constant offset and the add I instruction with the constant offset and indeed we'll talk about that similarity in the next lecture when we talk about instruction encodings </a:t>
            </a:r>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endParaRPr lang="en-US"/>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195636FE-B67F-47FD-98A6-F7B8FE171AF8}" type="slidenum">
              <a:rPr lang="en-US" altLang="en-US"/>
            </a:fld>
            <a:endParaRPr lang="en-US"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3"/>
          <p:cNvSpPr>
            <a:spLocks noGrp="1"/>
          </p:cNvSpPr>
          <p:nvPr>
            <p:ph type="dt" sz="half" idx="10"/>
          </p:nvPr>
        </p:nvSpPr>
        <p:spPr/>
        <p:txBody>
          <a:bodyPr/>
          <a:lstStyle>
            <a:lvl1pPr>
              <a:defRPr/>
            </a:lvl1pPr>
          </a:lstStyle>
          <a:p>
            <a:pPr>
              <a:defRPr/>
            </a:pPr>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0112693B-CC36-4304-B669-E6E28AE879BC}" type="slidenum">
              <a:rPr lang="en-US" altLang="en-US"/>
            </a:fld>
            <a:endParaRPr lang="en-US"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1D859B12-BD0F-4FDF-81EC-75CF93E94B22}" type="slidenum">
              <a:rPr lang="en-US" altLang="en-US"/>
            </a:fld>
            <a:endParaRPr lang="en-US"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7BD0CCB2-D633-4BCC-A1CD-C5689A36F7EC}" type="slidenum">
              <a:rPr lang="en-US" altLang="en-US"/>
            </a:fld>
            <a:endParaRPr lang="en-US"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t="-4000" b="-4000"/>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922114"/>
          </a:xfrm>
        </p:spPr>
        <p:txBody>
          <a:bodyPr/>
          <a:lstStyle/>
          <a:p>
            <a:r>
              <a:rPr lang="en-US" dirty="0"/>
              <a:t>Click to edit Master title style</a:t>
            </a:r>
            <a:endParaRPr lang="en-US" dirty="0"/>
          </a:p>
        </p:txBody>
      </p:sp>
      <p:sp>
        <p:nvSpPr>
          <p:cNvPr id="3" name="Content Placeholder 2"/>
          <p:cNvSpPr>
            <a:spLocks noGrp="1"/>
          </p:cNvSpPr>
          <p:nvPr>
            <p:ph idx="1"/>
          </p:nvPr>
        </p:nvSpPr>
        <p:spPr>
          <a:xfrm>
            <a:off x="609600" y="1340769"/>
            <a:ext cx="10972800" cy="5040560"/>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Slide Number Placeholder 5"/>
          <p:cNvSpPr>
            <a:spLocks noGrp="1"/>
          </p:cNvSpPr>
          <p:nvPr>
            <p:ph type="sldNum" sz="quarter" idx="12"/>
          </p:nvPr>
        </p:nvSpPr>
        <p:spPr>
          <a:xfrm>
            <a:off x="10776520" y="6525344"/>
            <a:ext cx="1309936" cy="268140"/>
          </a:xfrm>
        </p:spPr>
        <p:txBody>
          <a:bodyPr/>
          <a:lstStyle>
            <a:lvl1pPr>
              <a:defRPr/>
            </a:lvl1pPr>
          </a:lstStyle>
          <a:p>
            <a:fld id="{C22DC6D3-9347-42BE-948A-F7EB414DF657}" type="slidenum">
              <a:rPr lang="en-US" altLang="en-US"/>
            </a:fld>
            <a:endParaRPr lang="en-US"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pPr>
              <a:defRPr/>
            </a:pPr>
            <a:endParaRPr lang="en-US" dirty="0"/>
          </a:p>
        </p:txBody>
      </p:sp>
      <p:sp>
        <p:nvSpPr>
          <p:cNvPr id="4" name="Footer Placeholder 3"/>
          <p:cNvSpPr>
            <a:spLocks noGrp="1"/>
          </p:cNvSpPr>
          <p:nvPr>
            <p:ph type="ftr" sz="quarter" idx="11"/>
          </p:nvPr>
        </p:nvSpPr>
        <p:spPr/>
        <p:txBody>
          <a:bodyPr/>
          <a:lstStyle/>
          <a:p>
            <a:pPr>
              <a:defRPr/>
            </a:pPr>
            <a:endParaRPr lang="en-US"/>
          </a:p>
        </p:txBody>
      </p:sp>
      <p:sp>
        <p:nvSpPr>
          <p:cNvPr id="5" name="Slide Number Placeholder 4"/>
          <p:cNvSpPr>
            <a:spLocks noGrp="1"/>
          </p:cNvSpPr>
          <p:nvPr>
            <p:ph type="sldNum" sz="quarter" idx="12"/>
          </p:nvPr>
        </p:nvSpPr>
        <p:spPr/>
        <p:txBody>
          <a:bodyPr/>
          <a:lstStyle/>
          <a:p>
            <a:fld id="{CB1BFB98-26D1-4236-B9A5-8722FBA9A399}" type="slidenum">
              <a:rPr lang="en-US" altLang="en-US" smtClean="0"/>
            </a:fld>
            <a:endParaRPr lang="en-US"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lvl1pPr>
              <a:defRPr/>
            </a:lvl1pPr>
          </a:lstStyle>
          <a:p>
            <a:pPr>
              <a:defRPr/>
            </a:pPr>
            <a:endParaRPr lang="en-US" dirty="0"/>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fld id="{5F11F8D7-CD43-4814-AE61-BC0F702EBA32}" type="slidenum">
              <a:rPr lang="en-US" altLang="en-US"/>
            </a:fld>
            <a:endParaRPr lang="en-US"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3"/>
          <p:cNvSpPr>
            <a:spLocks noGrp="1"/>
          </p:cNvSpPr>
          <p:nvPr>
            <p:ph type="dt" sz="half" idx="10"/>
          </p:nvPr>
        </p:nvSpPr>
        <p:spPr/>
        <p:txBody>
          <a:bodyPr/>
          <a:lstStyle>
            <a:lvl1pPr>
              <a:defRPr/>
            </a:lvl1pPr>
          </a:lstStyle>
          <a:p>
            <a:pPr>
              <a:defRPr/>
            </a:pPr>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0C2BDA40-E21F-4284-82B1-D7E3C6D12DA5}" type="slidenum">
              <a:rPr lang="en-US" altLang="en-US"/>
            </a:fld>
            <a:endParaRPr lang="en-US"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3"/>
          <p:cNvSpPr>
            <a:spLocks noGrp="1"/>
          </p:cNvSpPr>
          <p:nvPr>
            <p:ph type="dt" sz="half" idx="10"/>
          </p:nvPr>
        </p:nvSpPr>
        <p:spPr/>
        <p:txBody>
          <a:bodyPr/>
          <a:lstStyle>
            <a:lvl1pPr>
              <a:defRPr/>
            </a:lvl1pPr>
          </a:lstStyle>
          <a:p>
            <a:pPr>
              <a:defRPr/>
            </a:pPr>
            <a:endParaRPr lang="en-US" dirty="0"/>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fld id="{D8B5263A-E660-4BF4-BF99-DFB2E5FC61D8}" type="slidenum">
              <a:rPr lang="en-US" altLang="en-US"/>
            </a:fld>
            <a:endParaRPr lang="en-US"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3"/>
          <p:cNvSpPr>
            <a:spLocks noGrp="1"/>
          </p:cNvSpPr>
          <p:nvPr>
            <p:ph type="dt" sz="half" idx="10"/>
          </p:nvPr>
        </p:nvSpPr>
        <p:spPr/>
        <p:txBody>
          <a:bodyPr/>
          <a:lstStyle>
            <a:lvl1pPr>
              <a:defRPr/>
            </a:lvl1pPr>
          </a:lstStyle>
          <a:p>
            <a:pPr>
              <a:defRPr/>
            </a:pPr>
            <a:endParaRPr lang="en-US" dirty="0"/>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fld id="{D6D022E3-8EBE-43B3-B963-EB3A5243B5B2}" type="slidenum">
              <a:rPr lang="en-US" altLang="en-US"/>
            </a:fld>
            <a:endParaRPr lang="en-US"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endParaRPr lang="en-US" dirty="0"/>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fld id="{0E678DE6-E732-409B-B9C9-A9A8B8F70E2C}" type="slidenum">
              <a:rPr lang="en-US" altLang="en-US"/>
            </a:fld>
            <a:endParaRPr lang="en-US"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endParaRPr lang="en-US"/>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endParaRPr lang="en-US"/>
          </a:p>
        </p:txBody>
      </p:sp>
      <p:sp>
        <p:nvSpPr>
          <p:cNvPr id="5" name="Date Placeholder 3"/>
          <p:cNvSpPr>
            <a:spLocks noGrp="1"/>
          </p:cNvSpPr>
          <p:nvPr>
            <p:ph type="dt" sz="half" idx="10"/>
          </p:nvPr>
        </p:nvSpPr>
        <p:spPr/>
        <p:txBody>
          <a:bodyPr/>
          <a:lstStyle>
            <a:lvl1pPr>
              <a:defRPr/>
            </a:lvl1pPr>
          </a:lstStyle>
          <a:p>
            <a:pPr>
              <a:defRPr/>
            </a:pPr>
            <a:endParaRPr lang="en-US" dirty="0"/>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fld id="{BB15058F-6482-47E2-967E-5C313B011CB7}" type="slidenum">
              <a:rPr lang="en-US" altLang="en-US"/>
            </a:fld>
            <a:endParaRPr lang="en-US"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10972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en-US" altLang="en-US"/>
              <a:t>Click to edit Master title style</a:t>
            </a:r>
            <a:endParaRPr lang="en-US" altLang="en-US"/>
          </a:p>
        </p:txBody>
      </p:sp>
      <p:sp>
        <p:nvSpPr>
          <p:cNvPr id="1027" name="Text Placeholder 2"/>
          <p:cNvSpPr>
            <a:spLocks noGrp="1"/>
          </p:cNvSpPr>
          <p:nvPr>
            <p:ph type="body" idx="1"/>
          </p:nvPr>
        </p:nvSpPr>
        <p:spPr bwMode="auto">
          <a:xfrm>
            <a:off x="609600" y="1600201"/>
            <a:ext cx="109728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en-US" altLang="en-US"/>
              <a:t>Click to edit Master text styles</a:t>
            </a:r>
            <a:endParaRPr lang="en-US" altLang="en-US"/>
          </a:p>
          <a:p>
            <a:pPr lvl="1"/>
            <a:r>
              <a:rPr lang="en-US" altLang="en-US"/>
              <a:t>Second level</a:t>
            </a:r>
            <a:endParaRPr lang="en-US" altLang="en-US"/>
          </a:p>
          <a:p>
            <a:pPr lvl="2"/>
            <a:r>
              <a:rPr lang="en-US" altLang="en-US"/>
              <a:t>Third level</a:t>
            </a:r>
            <a:endParaRPr lang="en-US" altLang="en-US"/>
          </a:p>
          <a:p>
            <a:pPr lvl="3"/>
            <a:r>
              <a:rPr lang="en-US" altLang="en-US"/>
              <a:t>Fourth level</a:t>
            </a:r>
            <a:endParaRPr lang="en-US" altLang="en-US"/>
          </a:p>
          <a:p>
            <a:pPr lvl="4"/>
            <a:r>
              <a:rPr lang="en-US" altLang="en-US"/>
              <a:t>Fifth level</a:t>
            </a:r>
            <a:endParaRPr lang="en-US" altLang="en-US"/>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cs typeface="Arial" panose="020B0604020202020204" pitchFamily="34" charset="0"/>
              </a:defRPr>
            </a:lvl1pPr>
          </a:lstStyle>
          <a:p>
            <a:pPr>
              <a:defRPr/>
            </a:pPr>
            <a:endParaRPr lang="en-US" dirty="0"/>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cs typeface="Arial" panose="020B0604020202020204" pitchFamily="34" charset="0"/>
              </a:defRPr>
            </a:lvl1pPr>
          </a:lstStyle>
          <a:p>
            <a:pPr>
              <a:defRPr/>
            </a:pPr>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wrap="square" lIns="91440" tIns="45720" rIns="91440" bIns="45720" numCol="1" anchor="ctr" anchorCtr="0" compatLnSpc="1"/>
          <a:lstStyle>
            <a:lvl1pPr algn="r">
              <a:defRPr sz="1200">
                <a:solidFill>
                  <a:srgbClr val="898989"/>
                </a:solidFill>
              </a:defRPr>
            </a:lvl1pPr>
          </a:lstStyle>
          <a:p>
            <a:fld id="{CB1BFB98-26D1-4236-B9A5-8722FBA9A399}" type="slidenum">
              <a:rPr lang="en-US" altLang="en-US"/>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tags" Target="../tags/tag5.xml"/></Relationships>
</file>

<file path=ppt/slides/_rels/slide100.xml.rels><?xml version="1.0" encoding="UTF-8" standalone="yes"?>
<Relationships xmlns="http://schemas.openxmlformats.org/package/2006/relationships"><Relationship Id="rId4" Type="http://schemas.openxmlformats.org/officeDocument/2006/relationships/notesSlide" Target="../notesSlides/notesSlide73.xml"/><Relationship Id="rId3" Type="http://schemas.openxmlformats.org/officeDocument/2006/relationships/slideLayout" Target="../slideLayouts/slideLayout2.xml"/><Relationship Id="rId2" Type="http://schemas.openxmlformats.org/officeDocument/2006/relationships/tags" Target="../tags/tag108.xml"/><Relationship Id="rId1" Type="http://schemas.openxmlformats.org/officeDocument/2006/relationships/tags" Target="../tags/tag107.xml"/></Relationships>
</file>

<file path=ppt/slides/_rels/slide101.xml.rels><?xml version="1.0" encoding="UTF-8" standalone="yes"?>
<Relationships xmlns="http://schemas.openxmlformats.org/package/2006/relationships"><Relationship Id="rId4" Type="http://schemas.openxmlformats.org/officeDocument/2006/relationships/notesSlide" Target="../notesSlides/notesSlide74.xml"/><Relationship Id="rId3" Type="http://schemas.openxmlformats.org/officeDocument/2006/relationships/slideLayout" Target="../slideLayouts/slideLayout2.xml"/><Relationship Id="rId2" Type="http://schemas.openxmlformats.org/officeDocument/2006/relationships/tags" Target="../tags/tag110.xml"/><Relationship Id="rId1" Type="http://schemas.openxmlformats.org/officeDocument/2006/relationships/tags" Target="../tags/tag109.xml"/></Relationships>
</file>

<file path=ppt/slides/_rels/slide102.xml.rels><?xml version="1.0" encoding="UTF-8" standalone="yes"?>
<Relationships xmlns="http://schemas.openxmlformats.org/package/2006/relationships"><Relationship Id="rId4" Type="http://schemas.openxmlformats.org/officeDocument/2006/relationships/notesSlide" Target="../notesSlides/notesSlide75.xml"/><Relationship Id="rId3" Type="http://schemas.openxmlformats.org/officeDocument/2006/relationships/slideLayout" Target="../slideLayouts/slideLayout2.xml"/><Relationship Id="rId2" Type="http://schemas.openxmlformats.org/officeDocument/2006/relationships/tags" Target="../tags/tag112.xml"/><Relationship Id="rId1" Type="http://schemas.openxmlformats.org/officeDocument/2006/relationships/tags" Target="../tags/tag111.xml"/></Relationships>
</file>

<file path=ppt/slides/_rels/slide103.xml.rels><?xml version="1.0" encoding="UTF-8" standalone="yes"?>
<Relationships xmlns="http://schemas.openxmlformats.org/package/2006/relationships"><Relationship Id="rId4" Type="http://schemas.openxmlformats.org/officeDocument/2006/relationships/notesSlide" Target="../notesSlides/notesSlide76.xml"/><Relationship Id="rId3" Type="http://schemas.openxmlformats.org/officeDocument/2006/relationships/slideLayout" Target="../slideLayouts/slideLayout2.xml"/><Relationship Id="rId2" Type="http://schemas.openxmlformats.org/officeDocument/2006/relationships/tags" Target="../tags/tag114.xml"/><Relationship Id="rId1" Type="http://schemas.openxmlformats.org/officeDocument/2006/relationships/tags" Target="../tags/tag113.xml"/></Relationships>
</file>

<file path=ppt/slides/_rels/slide104.xml.rels><?xml version="1.0" encoding="UTF-8" standalone="yes"?>
<Relationships xmlns="http://schemas.openxmlformats.org/package/2006/relationships"><Relationship Id="rId4" Type="http://schemas.openxmlformats.org/officeDocument/2006/relationships/notesSlide" Target="../notesSlides/notesSlide77.xml"/><Relationship Id="rId3" Type="http://schemas.openxmlformats.org/officeDocument/2006/relationships/slideLayout" Target="../slideLayouts/slideLayout2.xml"/><Relationship Id="rId2" Type="http://schemas.openxmlformats.org/officeDocument/2006/relationships/tags" Target="../tags/tag116.xml"/><Relationship Id="rId1" Type="http://schemas.openxmlformats.org/officeDocument/2006/relationships/tags" Target="../tags/tag115.xml"/></Relationships>
</file>

<file path=ppt/slides/_rels/slide105.xml.rels><?xml version="1.0" encoding="UTF-8" standalone="yes"?>
<Relationships xmlns="http://schemas.openxmlformats.org/package/2006/relationships"><Relationship Id="rId4" Type="http://schemas.openxmlformats.org/officeDocument/2006/relationships/notesSlide" Target="../notesSlides/notesSlide78.xml"/><Relationship Id="rId3" Type="http://schemas.openxmlformats.org/officeDocument/2006/relationships/slideLayout" Target="../slideLayouts/slideLayout2.xml"/><Relationship Id="rId2" Type="http://schemas.openxmlformats.org/officeDocument/2006/relationships/tags" Target="../tags/tag118.xml"/><Relationship Id="rId1" Type="http://schemas.openxmlformats.org/officeDocument/2006/relationships/tags" Target="../tags/tag11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tags" Target="../tags/tag6.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34.pn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tags" Target="../tags/tag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png"/></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3.png"/><Relationship Id="rId1" Type="http://schemas.openxmlformats.org/officeDocument/2006/relationships/image" Target="../media/image42.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hyperlink" Target="https://forms.gle/jhodWJru4TadvkRy8" TargetMode="External"/></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tags" Target="../tags/tag8.xml"/></Relationships>
</file>

<file path=ppt/slides/_rels/slide1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4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tags" Target="../tags/tag9.xml"/></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tags" Target="../tags/tag10.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tags" Target="../tags/tag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4.png"/><Relationship Id="rId1" Type="http://schemas.openxmlformats.org/officeDocument/2006/relationships/tags" Target="../tags/tag12.xml"/></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tags" Target="../tags/tag13.xml"/></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17.xml"/><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tags" Target="../tags/tag14.xml"/></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8.xml"/><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tags" Target="../tags/tag15.xml"/></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19.xml"/><Relationship Id="rId4" Type="http://schemas.openxmlformats.org/officeDocument/2006/relationships/slideLayout" Target="../slideLayouts/slideLayout2.xml"/><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tags" Target="../tags/tag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tags" Target="../tags/tag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tags" Target="../tags/tag21.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2.xml"/><Relationship Id="rId2" Type="http://schemas.openxmlformats.org/officeDocument/2006/relationships/image" Target="../media/image8.png"/><Relationship Id="rId1" Type="http://schemas.openxmlformats.org/officeDocument/2006/relationships/image" Target="../media/image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png"/><Relationship Id="rId1" Type="http://schemas.openxmlformats.org/officeDocument/2006/relationships/image" Target="../media/image10.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4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png"/><Relationship Id="rId2" Type="http://schemas.openxmlformats.org/officeDocument/2006/relationships/image" Target="../media/image20.png"/><Relationship Id="rId1" Type="http://schemas.openxmlformats.org/officeDocument/2006/relationships/image" Target="../media/image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21.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28.png"/></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xml"/><Relationship Id="rId2" Type="http://schemas.openxmlformats.org/officeDocument/2006/relationships/tags" Target="../tags/tag28.xml"/><Relationship Id="rId1" Type="http://schemas.openxmlformats.org/officeDocument/2006/relationships/tags" Target="../tags/tag27.xml"/></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2.xml"/><Relationship Id="rId2" Type="http://schemas.openxmlformats.org/officeDocument/2006/relationships/tags" Target="../tags/tag30.xml"/><Relationship Id="rId1" Type="http://schemas.openxmlformats.org/officeDocument/2006/relationships/tags" Target="../tags/tag29.xml"/></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2.xml"/><Relationship Id="rId2" Type="http://schemas.openxmlformats.org/officeDocument/2006/relationships/tags" Target="../tags/tag32.xml"/><Relationship Id="rId1" Type="http://schemas.openxmlformats.org/officeDocument/2006/relationships/tags" Target="../tags/tag31.xml"/></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2.xml"/><Relationship Id="rId2" Type="http://schemas.openxmlformats.org/officeDocument/2006/relationships/tags" Target="../tags/tag34.xml"/><Relationship Id="rId1" Type="http://schemas.openxmlformats.org/officeDocument/2006/relationships/tags" Target="../tags/tag33.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2.xml"/><Relationship Id="rId2" Type="http://schemas.openxmlformats.org/officeDocument/2006/relationships/tags" Target="../tags/tag36.xml"/><Relationship Id="rId1" Type="http://schemas.openxmlformats.org/officeDocument/2006/relationships/tags" Target="../tags/tag35.xml"/></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2.xml"/><Relationship Id="rId2" Type="http://schemas.openxmlformats.org/officeDocument/2006/relationships/tags" Target="../tags/tag38.xml"/><Relationship Id="rId1" Type="http://schemas.openxmlformats.org/officeDocument/2006/relationships/tags" Target="../tags/tag37.xml"/></Relationships>
</file>

<file path=ppt/slides/_rels/slide62.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2.xml"/><Relationship Id="rId2" Type="http://schemas.openxmlformats.org/officeDocument/2006/relationships/tags" Target="../tags/tag40.xml"/><Relationship Id="rId1" Type="http://schemas.openxmlformats.org/officeDocument/2006/relationships/tags" Target="../tags/tag39.xml"/></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2.xml"/><Relationship Id="rId2" Type="http://schemas.openxmlformats.org/officeDocument/2006/relationships/tags" Target="../tags/tag42.xml"/><Relationship Id="rId1" Type="http://schemas.openxmlformats.org/officeDocument/2006/relationships/tags" Target="../tags/tag41.xml"/></Relationships>
</file>

<file path=ppt/slides/_rels/slide64.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2.xml"/><Relationship Id="rId2" Type="http://schemas.openxmlformats.org/officeDocument/2006/relationships/tags" Target="../tags/tag44.xml"/><Relationship Id="rId1" Type="http://schemas.openxmlformats.org/officeDocument/2006/relationships/tags" Target="../tags/tag43.xml"/></Relationships>
</file>

<file path=ppt/slides/_rels/slide65.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2.xml"/><Relationship Id="rId2" Type="http://schemas.openxmlformats.org/officeDocument/2006/relationships/tags" Target="../tags/tag46.xml"/><Relationship Id="rId1" Type="http://schemas.openxmlformats.org/officeDocument/2006/relationships/tags" Target="../tags/tag45.xml"/></Relationships>
</file>

<file path=ppt/slides/_rels/slide66.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2.xml"/><Relationship Id="rId2" Type="http://schemas.openxmlformats.org/officeDocument/2006/relationships/tags" Target="../tags/tag48.xml"/><Relationship Id="rId1" Type="http://schemas.openxmlformats.org/officeDocument/2006/relationships/tags" Target="../tags/tag47.xml"/></Relationships>
</file>

<file path=ppt/slides/_rels/slide67.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2.xml"/><Relationship Id="rId2" Type="http://schemas.openxmlformats.org/officeDocument/2006/relationships/tags" Target="../tags/tag50.xml"/><Relationship Id="rId1" Type="http://schemas.openxmlformats.org/officeDocument/2006/relationships/tags" Target="../tags/tag49.xml"/></Relationships>
</file>

<file path=ppt/slides/_rels/slide68.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2.xml"/><Relationship Id="rId2" Type="http://schemas.openxmlformats.org/officeDocument/2006/relationships/tags" Target="../tags/tag52.xml"/><Relationship Id="rId1" Type="http://schemas.openxmlformats.org/officeDocument/2006/relationships/tags" Target="../tags/tag51.xml"/></Relationships>
</file>

<file path=ppt/slides/_rels/slide69.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2.xml"/><Relationship Id="rId2" Type="http://schemas.openxmlformats.org/officeDocument/2006/relationships/tags" Target="../tags/tag54.xml"/><Relationship Id="rId1" Type="http://schemas.openxmlformats.org/officeDocument/2006/relationships/tags" Target="../tags/tag53.xml"/></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tags" Target="../tags/tag2.xml"/></Relationships>
</file>

<file path=ppt/slides/_rels/slide70.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2.xml"/><Relationship Id="rId2" Type="http://schemas.openxmlformats.org/officeDocument/2006/relationships/tags" Target="../tags/tag56.xml"/><Relationship Id="rId1" Type="http://schemas.openxmlformats.org/officeDocument/2006/relationships/tags" Target="../tags/tag55.xml"/></Relationships>
</file>

<file path=ppt/slides/_rels/slide71.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2.xml"/><Relationship Id="rId2" Type="http://schemas.openxmlformats.org/officeDocument/2006/relationships/tags" Target="../tags/tag58.xml"/><Relationship Id="rId1" Type="http://schemas.openxmlformats.org/officeDocument/2006/relationships/tags" Target="../tags/tag57.xml"/></Relationships>
</file>

<file path=ppt/slides/_rels/slide72.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2.xml"/><Relationship Id="rId2" Type="http://schemas.openxmlformats.org/officeDocument/2006/relationships/tags" Target="../tags/tag60.xml"/><Relationship Id="rId1" Type="http://schemas.openxmlformats.org/officeDocument/2006/relationships/tags" Target="../tags/tag59.xml"/></Relationships>
</file>

<file path=ppt/slides/_rels/slide73.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2.xml"/><Relationship Id="rId2" Type="http://schemas.openxmlformats.org/officeDocument/2006/relationships/tags" Target="../tags/tag62.xml"/><Relationship Id="rId1" Type="http://schemas.openxmlformats.org/officeDocument/2006/relationships/tags" Target="../tags/tag61.xml"/></Relationships>
</file>

<file path=ppt/slides/_rels/slide74.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2.xml"/><Relationship Id="rId2" Type="http://schemas.openxmlformats.org/officeDocument/2006/relationships/tags" Target="../tags/tag64.xml"/><Relationship Id="rId1" Type="http://schemas.openxmlformats.org/officeDocument/2006/relationships/tags" Target="../tags/tag63.xml"/></Relationships>
</file>

<file path=ppt/slides/_rels/slide75.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2.xml"/><Relationship Id="rId2" Type="http://schemas.openxmlformats.org/officeDocument/2006/relationships/tags" Target="../tags/tag66.xml"/><Relationship Id="rId1" Type="http://schemas.openxmlformats.org/officeDocument/2006/relationships/tags" Target="../tags/tag65.xml"/></Relationships>
</file>

<file path=ppt/slides/_rels/slide76.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2.xml"/><Relationship Id="rId2" Type="http://schemas.openxmlformats.org/officeDocument/2006/relationships/tags" Target="../tags/tag68.xml"/><Relationship Id="rId1" Type="http://schemas.openxmlformats.org/officeDocument/2006/relationships/tags" Target="../tags/tag67.xml"/></Relationships>
</file>

<file path=ppt/slides/_rels/slide77.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2.xml"/><Relationship Id="rId2" Type="http://schemas.openxmlformats.org/officeDocument/2006/relationships/tags" Target="../tags/tag70.xml"/><Relationship Id="rId1" Type="http://schemas.openxmlformats.org/officeDocument/2006/relationships/tags" Target="../tags/tag69.xml"/></Relationships>
</file>

<file path=ppt/slides/_rels/slide78.xml.rels><?xml version="1.0" encoding="UTF-8" standalone="yes"?>
<Relationships xmlns="http://schemas.openxmlformats.org/package/2006/relationships"><Relationship Id="rId4" Type="http://schemas.openxmlformats.org/officeDocument/2006/relationships/notesSlide" Target="../notesSlides/notesSlide55.xml"/><Relationship Id="rId3" Type="http://schemas.openxmlformats.org/officeDocument/2006/relationships/slideLayout" Target="../slideLayouts/slideLayout2.xml"/><Relationship Id="rId2" Type="http://schemas.openxmlformats.org/officeDocument/2006/relationships/tags" Target="../tags/tag72.xml"/><Relationship Id="rId1" Type="http://schemas.openxmlformats.org/officeDocument/2006/relationships/tags" Target="../tags/tag71.xml"/></Relationships>
</file>

<file path=ppt/slides/_rels/slide79.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2.xml"/><Relationship Id="rId2" Type="http://schemas.openxmlformats.org/officeDocument/2006/relationships/tags" Target="../tags/tag74.xml"/><Relationship Id="rId1" Type="http://schemas.openxmlformats.org/officeDocument/2006/relationships/tags" Target="../tags/tag73.xm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tags" Target="../tags/tag3.xml"/></Relationships>
</file>

<file path=ppt/slides/_rels/slide80.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2.xml"/><Relationship Id="rId2" Type="http://schemas.openxmlformats.org/officeDocument/2006/relationships/tags" Target="../tags/tag76.xml"/><Relationship Id="rId1" Type="http://schemas.openxmlformats.org/officeDocument/2006/relationships/tags" Target="../tags/tag7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4" Type="http://schemas.openxmlformats.org/officeDocument/2006/relationships/notesSlide" Target="../notesSlides/notesSlide58.xml"/><Relationship Id="rId3" Type="http://schemas.openxmlformats.org/officeDocument/2006/relationships/slideLayout" Target="../slideLayouts/slideLayout2.xml"/><Relationship Id="rId2" Type="http://schemas.openxmlformats.org/officeDocument/2006/relationships/tags" Target="../tags/tag78.xml"/><Relationship Id="rId1" Type="http://schemas.openxmlformats.org/officeDocument/2006/relationships/tags" Target="../tags/tag77.xml"/></Relationships>
</file>

<file path=ppt/slides/_rels/slide86.xml.rels><?xml version="1.0" encoding="UTF-8" standalone="yes"?>
<Relationships xmlns="http://schemas.openxmlformats.org/package/2006/relationships"><Relationship Id="rId4" Type="http://schemas.openxmlformats.org/officeDocument/2006/relationships/notesSlide" Target="../notesSlides/notesSlide59.xml"/><Relationship Id="rId3" Type="http://schemas.openxmlformats.org/officeDocument/2006/relationships/slideLayout" Target="../slideLayouts/slideLayout2.xml"/><Relationship Id="rId2" Type="http://schemas.openxmlformats.org/officeDocument/2006/relationships/tags" Target="../tags/tag80.xml"/><Relationship Id="rId1" Type="http://schemas.openxmlformats.org/officeDocument/2006/relationships/tags" Target="../tags/tag79.xml"/></Relationships>
</file>

<file path=ppt/slides/_rels/slide87.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2.xml"/><Relationship Id="rId2" Type="http://schemas.openxmlformats.org/officeDocument/2006/relationships/tags" Target="../tags/tag82.xml"/><Relationship Id="rId1" Type="http://schemas.openxmlformats.org/officeDocument/2006/relationships/tags" Target="../tags/tag81.xml"/></Relationships>
</file>

<file path=ppt/slides/_rels/slide88.xml.rels><?xml version="1.0" encoding="UTF-8" standalone="yes"?>
<Relationships xmlns="http://schemas.openxmlformats.org/package/2006/relationships"><Relationship Id="rId4" Type="http://schemas.openxmlformats.org/officeDocument/2006/relationships/notesSlide" Target="../notesSlides/notesSlide61.xml"/><Relationship Id="rId3" Type="http://schemas.openxmlformats.org/officeDocument/2006/relationships/slideLayout" Target="../slideLayouts/slideLayout2.xml"/><Relationship Id="rId2" Type="http://schemas.openxmlformats.org/officeDocument/2006/relationships/tags" Target="../tags/tag84.xml"/><Relationship Id="rId1" Type="http://schemas.openxmlformats.org/officeDocument/2006/relationships/tags" Target="../tags/tag83.xml"/></Relationships>
</file>

<file path=ppt/slides/_rels/slide89.xml.rels><?xml version="1.0" encoding="UTF-8" standalone="yes"?>
<Relationships xmlns="http://schemas.openxmlformats.org/package/2006/relationships"><Relationship Id="rId4" Type="http://schemas.openxmlformats.org/officeDocument/2006/relationships/notesSlide" Target="../notesSlides/notesSlide62.xml"/><Relationship Id="rId3" Type="http://schemas.openxmlformats.org/officeDocument/2006/relationships/slideLayout" Target="../slideLayouts/slideLayout2.xml"/><Relationship Id="rId2" Type="http://schemas.openxmlformats.org/officeDocument/2006/relationships/tags" Target="../tags/tag86.xml"/><Relationship Id="rId1" Type="http://schemas.openxmlformats.org/officeDocument/2006/relationships/tags" Target="../tags/tag85.xm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tags" Target="../tags/tag4.xml"/></Relationships>
</file>

<file path=ppt/slides/_rels/slide90.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2.xml"/><Relationship Id="rId2" Type="http://schemas.openxmlformats.org/officeDocument/2006/relationships/tags" Target="../tags/tag88.xml"/><Relationship Id="rId1" Type="http://schemas.openxmlformats.org/officeDocument/2006/relationships/tags" Target="../tags/tag87.xml"/></Relationships>
</file>

<file path=ppt/slides/_rels/slide91.xml.rels><?xml version="1.0" encoding="UTF-8" standalone="yes"?>
<Relationships xmlns="http://schemas.openxmlformats.org/package/2006/relationships"><Relationship Id="rId4" Type="http://schemas.openxmlformats.org/officeDocument/2006/relationships/notesSlide" Target="../notesSlides/notesSlide64.xml"/><Relationship Id="rId3" Type="http://schemas.openxmlformats.org/officeDocument/2006/relationships/slideLayout" Target="../slideLayouts/slideLayout2.xml"/><Relationship Id="rId2" Type="http://schemas.openxmlformats.org/officeDocument/2006/relationships/tags" Target="../tags/tag90.xml"/><Relationship Id="rId1" Type="http://schemas.openxmlformats.org/officeDocument/2006/relationships/tags" Target="../tags/tag89.xml"/></Relationships>
</file>

<file path=ppt/slides/_rels/slide92.xml.rels><?xml version="1.0" encoding="UTF-8" standalone="yes"?>
<Relationships xmlns="http://schemas.openxmlformats.org/package/2006/relationships"><Relationship Id="rId4" Type="http://schemas.openxmlformats.org/officeDocument/2006/relationships/notesSlide" Target="../notesSlides/notesSlide65.xml"/><Relationship Id="rId3" Type="http://schemas.openxmlformats.org/officeDocument/2006/relationships/slideLayout" Target="../slideLayouts/slideLayout2.xml"/><Relationship Id="rId2" Type="http://schemas.openxmlformats.org/officeDocument/2006/relationships/tags" Target="../tags/tag92.xml"/><Relationship Id="rId1" Type="http://schemas.openxmlformats.org/officeDocument/2006/relationships/tags" Target="../tags/tag91.xml"/></Relationships>
</file>

<file path=ppt/slides/_rels/slide93.xml.rels><?xml version="1.0" encoding="UTF-8" standalone="yes"?>
<Relationships xmlns="http://schemas.openxmlformats.org/package/2006/relationships"><Relationship Id="rId4" Type="http://schemas.openxmlformats.org/officeDocument/2006/relationships/notesSlide" Target="../notesSlides/notesSlide66.xml"/><Relationship Id="rId3" Type="http://schemas.openxmlformats.org/officeDocument/2006/relationships/slideLayout" Target="../slideLayouts/slideLayout2.xml"/><Relationship Id="rId2" Type="http://schemas.openxmlformats.org/officeDocument/2006/relationships/tags" Target="../tags/tag94.xml"/><Relationship Id="rId1" Type="http://schemas.openxmlformats.org/officeDocument/2006/relationships/tags" Target="../tags/tag93.xml"/></Relationships>
</file>

<file path=ppt/slides/_rels/slide94.xml.rels><?xml version="1.0" encoding="UTF-8" standalone="yes"?>
<Relationships xmlns="http://schemas.openxmlformats.org/package/2006/relationships"><Relationship Id="rId4" Type="http://schemas.openxmlformats.org/officeDocument/2006/relationships/notesSlide" Target="../notesSlides/notesSlide67.xml"/><Relationship Id="rId3" Type="http://schemas.openxmlformats.org/officeDocument/2006/relationships/slideLayout" Target="../slideLayouts/slideLayout2.xml"/><Relationship Id="rId2" Type="http://schemas.openxmlformats.org/officeDocument/2006/relationships/tags" Target="../tags/tag96.xml"/><Relationship Id="rId1" Type="http://schemas.openxmlformats.org/officeDocument/2006/relationships/tags" Target="../tags/tag95.xml"/></Relationships>
</file>

<file path=ppt/slides/_rels/slide95.xml.rels><?xml version="1.0" encoding="UTF-8" standalone="yes"?>
<Relationships xmlns="http://schemas.openxmlformats.org/package/2006/relationships"><Relationship Id="rId4" Type="http://schemas.openxmlformats.org/officeDocument/2006/relationships/notesSlide" Target="../notesSlides/notesSlide68.xml"/><Relationship Id="rId3" Type="http://schemas.openxmlformats.org/officeDocument/2006/relationships/slideLayout" Target="../slideLayouts/slideLayout2.xml"/><Relationship Id="rId2" Type="http://schemas.openxmlformats.org/officeDocument/2006/relationships/tags" Target="../tags/tag98.xml"/><Relationship Id="rId1" Type="http://schemas.openxmlformats.org/officeDocument/2006/relationships/tags" Target="../tags/tag97.xml"/></Relationships>
</file>

<file path=ppt/slides/_rels/slide96.xml.rels><?xml version="1.0" encoding="UTF-8" standalone="yes"?>
<Relationships xmlns="http://schemas.openxmlformats.org/package/2006/relationships"><Relationship Id="rId4" Type="http://schemas.openxmlformats.org/officeDocument/2006/relationships/notesSlide" Target="../notesSlides/notesSlide69.xml"/><Relationship Id="rId3" Type="http://schemas.openxmlformats.org/officeDocument/2006/relationships/slideLayout" Target="../slideLayouts/slideLayout2.xml"/><Relationship Id="rId2" Type="http://schemas.openxmlformats.org/officeDocument/2006/relationships/tags" Target="../tags/tag100.xml"/><Relationship Id="rId1" Type="http://schemas.openxmlformats.org/officeDocument/2006/relationships/tags" Target="../tags/tag99.xml"/></Relationships>
</file>

<file path=ppt/slides/_rels/slide97.xml.rels><?xml version="1.0" encoding="UTF-8" standalone="yes"?>
<Relationships xmlns="http://schemas.openxmlformats.org/package/2006/relationships"><Relationship Id="rId4" Type="http://schemas.openxmlformats.org/officeDocument/2006/relationships/notesSlide" Target="../notesSlides/notesSlide70.xml"/><Relationship Id="rId3" Type="http://schemas.openxmlformats.org/officeDocument/2006/relationships/slideLayout" Target="../slideLayouts/slideLayout2.xml"/><Relationship Id="rId2" Type="http://schemas.openxmlformats.org/officeDocument/2006/relationships/tags" Target="../tags/tag102.xml"/><Relationship Id="rId1" Type="http://schemas.openxmlformats.org/officeDocument/2006/relationships/tags" Target="../tags/tag101.xml"/></Relationships>
</file>

<file path=ppt/slides/_rels/slide98.xml.rels><?xml version="1.0" encoding="UTF-8" standalone="yes"?>
<Relationships xmlns="http://schemas.openxmlformats.org/package/2006/relationships"><Relationship Id="rId4" Type="http://schemas.openxmlformats.org/officeDocument/2006/relationships/notesSlide" Target="../notesSlides/notesSlide71.xml"/><Relationship Id="rId3" Type="http://schemas.openxmlformats.org/officeDocument/2006/relationships/slideLayout" Target="../slideLayouts/slideLayout2.xml"/><Relationship Id="rId2" Type="http://schemas.openxmlformats.org/officeDocument/2006/relationships/tags" Target="../tags/tag104.xml"/><Relationship Id="rId1" Type="http://schemas.openxmlformats.org/officeDocument/2006/relationships/tags" Target="../tags/tag103.xml"/></Relationships>
</file>

<file path=ppt/slides/_rels/slide99.xml.rels><?xml version="1.0" encoding="UTF-8" standalone="yes"?>
<Relationships xmlns="http://schemas.openxmlformats.org/package/2006/relationships"><Relationship Id="rId4" Type="http://schemas.openxmlformats.org/officeDocument/2006/relationships/notesSlide" Target="../notesSlides/notesSlide72.xml"/><Relationship Id="rId3" Type="http://schemas.openxmlformats.org/officeDocument/2006/relationships/slideLayout" Target="../slideLayouts/slideLayout2.xml"/><Relationship Id="rId2" Type="http://schemas.openxmlformats.org/officeDocument/2006/relationships/tags" Target="../tags/tag106.xml"/><Relationship Id="rId1" Type="http://schemas.openxmlformats.org/officeDocument/2006/relationships/tags" Target="../tags/tag10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67808" y="404664"/>
            <a:ext cx="5634207" cy="504056"/>
          </a:xfrm>
        </p:spPr>
        <p:txBody>
          <a:bodyPr/>
          <a:lstStyle/>
          <a:p>
            <a:pPr algn="r"/>
            <a:r>
              <a:rPr lang="en-US" sz="2800" dirty="0"/>
              <a:t>CS2115 Computer Organization 2023/2024 Sem A</a:t>
            </a:r>
            <a:endParaRPr lang="en-US" sz="2800" dirty="0"/>
          </a:p>
        </p:txBody>
      </p:sp>
      <p:sp>
        <p:nvSpPr>
          <p:cNvPr id="3" name="Content Placeholder 2"/>
          <p:cNvSpPr>
            <a:spLocks noGrp="1"/>
          </p:cNvSpPr>
          <p:nvPr>
            <p:ph idx="1"/>
          </p:nvPr>
        </p:nvSpPr>
        <p:spPr>
          <a:xfrm>
            <a:off x="911424" y="2726845"/>
            <a:ext cx="9090591" cy="720079"/>
          </a:xfrm>
        </p:spPr>
        <p:txBody>
          <a:bodyPr/>
          <a:lstStyle/>
          <a:p>
            <a:pPr marL="0" indent="0" algn="r">
              <a:buNone/>
            </a:pPr>
            <a:r>
              <a:rPr lang="en-US" sz="4800" b="1" dirty="0"/>
              <a:t>Chapter 4: </a:t>
            </a:r>
            <a:r>
              <a:rPr lang="en-US" altLang="zh-CN" sz="4800" b="1" dirty="0"/>
              <a:t>ISA </a:t>
            </a:r>
            <a:r>
              <a:rPr lang="en-US" altLang="zh-CN" sz="4800" b="1"/>
              <a:t>&amp; MIPS Assembly</a:t>
            </a:r>
            <a:endParaRPr lang="en-US" sz="4800" b="1" dirty="0"/>
          </a:p>
        </p:txBody>
      </p:sp>
      <p:sp>
        <p:nvSpPr>
          <p:cNvPr id="4" name="Rectangle 3"/>
          <p:cNvSpPr/>
          <p:nvPr/>
        </p:nvSpPr>
        <p:spPr>
          <a:xfrm>
            <a:off x="5634921" y="4725144"/>
            <a:ext cx="4367094" cy="1261884"/>
          </a:xfrm>
          <a:prstGeom prst="rect">
            <a:avLst/>
          </a:prstGeom>
        </p:spPr>
        <p:txBody>
          <a:bodyPr wrap="none">
            <a:spAutoFit/>
          </a:bodyPr>
          <a:lstStyle/>
          <a:p>
            <a:pPr algn="r"/>
            <a:r>
              <a:rPr lang="en-US" altLang="zh-CN" sz="2800" b="1" dirty="0"/>
              <a:t>Dr.</a:t>
            </a:r>
            <a:r>
              <a:rPr lang="zh-CN" altLang="en-US" sz="2800" b="1" dirty="0"/>
              <a:t> </a:t>
            </a:r>
            <a:r>
              <a:rPr lang="en-US" altLang="zh-CN" sz="2800" b="1" dirty="0"/>
              <a:t>Nan</a:t>
            </a:r>
            <a:r>
              <a:rPr lang="zh-CN" altLang="en-US" sz="2800" b="1" dirty="0"/>
              <a:t> </a:t>
            </a:r>
            <a:r>
              <a:rPr lang="en-US" altLang="zh-CN" sz="2800" b="1" dirty="0"/>
              <a:t>Guan</a:t>
            </a:r>
            <a:endParaRPr lang="en-US" altLang="zh-CN" sz="2800" b="1" dirty="0"/>
          </a:p>
          <a:p>
            <a:pPr algn="r"/>
            <a:r>
              <a:rPr lang="en-US" sz="2400" dirty="0"/>
              <a:t>Department of Computer Science</a:t>
            </a:r>
            <a:endParaRPr lang="en-US" sz="2400" dirty="0"/>
          </a:p>
          <a:p>
            <a:pPr algn="r"/>
            <a:r>
              <a:rPr lang="en-US" sz="2400" dirty="0"/>
              <a:t>City University of Hong Kong</a:t>
            </a:r>
            <a:endParaRPr lang="en-US" sz="2400" dirty="0"/>
          </a:p>
        </p:txBody>
      </p:sp>
      <p:sp>
        <p:nvSpPr>
          <p:cNvPr id="5" name="Slide Number Placeholder 4"/>
          <p:cNvSpPr>
            <a:spLocks noGrp="1"/>
          </p:cNvSpPr>
          <p:nvPr>
            <p:ph type="sldNum" sz="quarter" idx="12"/>
          </p:nvPr>
        </p:nvSpPr>
        <p:spPr/>
        <p:txBody>
          <a:bodyPr/>
          <a:lstStyle/>
          <a:p>
            <a:fld id="{C22DC6D3-9347-42BE-948A-F7EB414DF657}" type="slidenum">
              <a:rPr lang="en-US" altLang="en-US" smtClean="0"/>
            </a:fld>
            <a:endParaRPr lang="en-US"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1"/>
          <p:cNvPicPr>
            <a:picLocks noChangeAspect="1"/>
          </p:cNvPicPr>
          <p:nvPr>
            <p:custDataLst>
              <p:tags r:id="rId1"/>
            </p:custDataLst>
          </p:nvPr>
        </p:nvPicPr>
        <p:blipFill>
          <a:blip r:embed="rId2"/>
          <a:stretch>
            <a:fillRect/>
          </a:stretch>
        </p:blipFill>
        <p:spPr>
          <a:xfrm>
            <a:off x="5160010" y="1412875"/>
            <a:ext cx="6210300" cy="2804160"/>
          </a:xfrm>
          <a:prstGeom prst="rect">
            <a:avLst/>
          </a:prstGeom>
        </p:spPr>
      </p:pic>
      <p:sp>
        <p:nvSpPr>
          <p:cNvPr id="3" name="内容占位符 2"/>
          <p:cNvSpPr>
            <a:spLocks noGrp="1"/>
          </p:cNvSpPr>
          <p:nvPr>
            <p:ph idx="1"/>
          </p:nvPr>
        </p:nvSpPr>
        <p:spPr/>
        <p:txBody>
          <a:bodyPr/>
          <a:lstStyle/>
          <a:p>
            <a:r>
              <a:rPr lang="en-US" altLang="zh-CN" sz="2400"/>
              <a:t>What will the processor do?</a:t>
            </a:r>
            <a:endParaRPr lang="en-US" altLang="zh-CN" sz="2400"/>
          </a:p>
          <a:p>
            <a:pPr marL="800100" lvl="1" indent="-342900">
              <a:buFont typeface="Arial" panose="020B0604020202020204" pitchFamily="34" charset="0"/>
              <a:buChar char="•"/>
            </a:pPr>
            <a:r>
              <a:rPr lang="en-US" altLang="zh-CN" sz="2000">
                <a:gradFill>
                  <a:gsLst>
                    <a:gs pos="0">
                      <a:srgbClr val="007BD3"/>
                    </a:gs>
                    <a:gs pos="100000">
                      <a:srgbClr val="034373"/>
                    </a:gs>
                  </a:gsLst>
                  <a:lin scaled="0"/>
                </a:gradFill>
              </a:rPr>
              <a:t>1. Load the instruction</a:t>
            </a:r>
            <a:endParaRPr lang="en-US" altLang="zh-CN" sz="2000">
              <a:gradFill>
                <a:gsLst>
                  <a:gs pos="0">
                    <a:srgbClr val="007BD3"/>
                  </a:gs>
                  <a:gs pos="100000">
                    <a:srgbClr val="034373"/>
                  </a:gs>
                </a:gsLst>
                <a:lin scaled="0"/>
              </a:gradFill>
            </a:endParaRPr>
          </a:p>
          <a:p>
            <a:pPr marL="800100" lvl="1" indent="-342900">
              <a:buFont typeface="Arial" panose="020B0604020202020204" pitchFamily="34" charset="0"/>
              <a:buChar char="•"/>
            </a:pPr>
            <a:r>
              <a:rPr lang="en-US" altLang="zh-CN" sz="2000">
                <a:solidFill>
                  <a:srgbClr val="C00000"/>
                </a:solidFill>
              </a:rPr>
              <a:t>2. Figure out what operation to do</a:t>
            </a:r>
            <a:endParaRPr lang="en-US" altLang="zh-CN" sz="2000">
              <a:solidFill>
                <a:srgbClr val="C00000"/>
              </a:solidFill>
            </a:endParaRPr>
          </a:p>
          <a:p>
            <a:pPr marL="800100" lvl="1" indent="-342900">
              <a:buFont typeface="Arial" panose="020B0604020202020204" pitchFamily="34" charset="0"/>
              <a:buChar char="•"/>
            </a:pPr>
            <a:r>
              <a:rPr lang="en-US" altLang="zh-CN" sz="2000">
                <a:solidFill>
                  <a:srgbClr val="92D050"/>
                </a:solidFill>
              </a:rPr>
              <a:t>3. Figure out what data to use</a:t>
            </a:r>
            <a:endParaRPr lang="en-US" altLang="zh-CN" sz="2000">
              <a:solidFill>
                <a:srgbClr val="92D050"/>
              </a:solidFill>
            </a:endParaRPr>
          </a:p>
        </p:txBody>
      </p:sp>
      <p:sp>
        <p:nvSpPr>
          <p:cNvPr id="2" name="标题 1"/>
          <p:cNvSpPr>
            <a:spLocks noGrp="1"/>
          </p:cNvSpPr>
          <p:nvPr>
            <p:ph type="title"/>
          </p:nvPr>
        </p:nvSpPr>
        <p:spPr/>
        <p:txBody>
          <a:bodyPr/>
          <a:lstStyle/>
          <a:p>
            <a:r>
              <a:rPr lang="en-US" altLang="zh-CN" dirty="0"/>
              <a:t>Walking through Program Execution</a:t>
            </a:r>
            <a:endParaRPr lang="en-US" altLang="zh-CN" dirty="0"/>
          </a:p>
        </p:txBody>
      </p:sp>
      <p:sp>
        <p:nvSpPr>
          <p:cNvPr id="4" name="灯片编号占位符 3"/>
          <p:cNvSpPr>
            <a:spLocks noGrp="1"/>
          </p:cNvSpPr>
          <p:nvPr>
            <p:ph type="sldNum" sz="quarter" idx="12"/>
          </p:nvPr>
        </p:nvSpPr>
        <p:spPr/>
        <p:txBody>
          <a:bodyPr/>
          <a:lstStyle/>
          <a:p>
            <a:fld id="{C22DC6D3-9347-42BE-948A-F7EB414DF657}" type="slidenum">
              <a:rPr lang="en-US" altLang="en-US"/>
            </a:fld>
            <a:endParaRPr lang="en-US" altLang="en-US" dirty="0"/>
          </a:p>
        </p:txBody>
      </p:sp>
      <p:cxnSp>
        <p:nvCxnSpPr>
          <p:cNvPr id="8" name="肘形连接符 7"/>
          <p:cNvCxnSpPr/>
          <p:nvPr/>
        </p:nvCxnSpPr>
        <p:spPr>
          <a:xfrm>
            <a:off x="8832850" y="1845310"/>
            <a:ext cx="1007745" cy="935990"/>
          </a:xfrm>
          <a:prstGeom prst="bentConnector3">
            <a:avLst>
              <a:gd name="adj1" fmla="val 50032"/>
            </a:avLst>
          </a:prstGeom>
          <a:ln w="76200">
            <a:solidFill>
              <a:srgbClr val="0070C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7" name="肘形连接符 6"/>
          <p:cNvCxnSpPr/>
          <p:nvPr/>
        </p:nvCxnSpPr>
        <p:spPr>
          <a:xfrm rot="10800000" flipV="1">
            <a:off x="5808345" y="1772920"/>
            <a:ext cx="1871980" cy="576580"/>
          </a:xfrm>
          <a:prstGeom prst="bentConnector3">
            <a:avLst>
              <a:gd name="adj1" fmla="val 99932"/>
            </a:avLst>
          </a:prstGeom>
          <a:ln w="762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a:off x="6532245" y="2755900"/>
            <a:ext cx="860425" cy="25400"/>
          </a:xfrm>
          <a:prstGeom prst="straightConnector1">
            <a:avLst/>
          </a:prstGeom>
          <a:ln w="76200">
            <a:solidFill>
              <a:srgbClr val="92D05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mn-lt"/>
              </a:rPr>
              <a:t>Load Word with Offset</a:t>
            </a:r>
            <a:endParaRPr lang="en-US" dirty="0">
              <a:latin typeface="+mn-lt"/>
              <a:cs typeface="+mn-lt"/>
            </a:endParaRPr>
          </a:p>
        </p:txBody>
      </p:sp>
      <p:sp>
        <p:nvSpPr>
          <p:cNvPr id="3" name="Content Placeholder 2"/>
          <p:cNvSpPr>
            <a:spLocks noGrp="1"/>
          </p:cNvSpPr>
          <p:nvPr>
            <p:ph idx="1"/>
          </p:nvPr>
        </p:nvSpPr>
        <p:spPr>
          <a:xfrm>
            <a:off x="609600" y="1340769"/>
            <a:ext cx="10972800" cy="5040560"/>
          </a:xfrm>
        </p:spPr>
        <p:txBody>
          <a:bodyPr/>
          <a:lstStyle/>
          <a:p>
            <a:pPr marL="0" indent="0">
              <a:buNone/>
            </a:pPr>
            <a:r>
              <a:rPr lang="en-US" sz="2800" b="1">
                <a:cs typeface="+mn-lt"/>
              </a:rPr>
              <a:t>An offset can</a:t>
            </a:r>
            <a:endParaRPr lang="en-US" sz="2800" b="1">
              <a:cs typeface="+mn-lt"/>
            </a:endParaRPr>
          </a:p>
          <a:p>
            <a:pPr marL="0" indent="0">
              <a:buNone/>
            </a:pPr>
            <a:r>
              <a:rPr lang="en-US" sz="2800" b="1">
                <a:cs typeface="+mn-lt"/>
              </a:rPr>
              <a:t>be added to</a:t>
            </a:r>
            <a:endParaRPr lang="en-US" sz="2800" b="1">
              <a:cs typeface="+mn-lt"/>
            </a:endParaRPr>
          </a:p>
          <a:p>
            <a:pPr marL="0" indent="0">
              <a:buNone/>
            </a:pPr>
            <a:r>
              <a:rPr lang="en-US" sz="2800" b="1">
                <a:cs typeface="+mn-lt"/>
              </a:rPr>
              <a:t>addresses as</a:t>
            </a:r>
            <a:endParaRPr lang="en-US" sz="2800" b="1">
              <a:cs typeface="+mn-lt"/>
            </a:endParaRPr>
          </a:p>
          <a:p>
            <a:pPr marL="0" indent="0">
              <a:buNone/>
            </a:pPr>
            <a:r>
              <a:rPr lang="en-US" sz="2800" b="1">
                <a:cs typeface="+mn-lt"/>
              </a:rPr>
              <a:t>part of the lw/sw</a:t>
            </a:r>
            <a:endParaRPr lang="en-US" sz="2800" b="1">
              <a:cs typeface="+mn-lt"/>
            </a:endParaRPr>
          </a:p>
          <a:p>
            <a:pPr marL="0" indent="0">
              <a:buNone/>
            </a:pPr>
            <a:r>
              <a:rPr lang="en-US" sz="2800" b="1">
                <a:cs typeface="+mn-lt"/>
              </a:rPr>
              <a:t>instructions.</a:t>
            </a:r>
            <a:endParaRPr lang="en-US" sz="2800" b="1">
              <a:cs typeface="+mn-lt"/>
            </a:endParaRPr>
          </a:p>
          <a:p>
            <a:pPr marL="0" indent="0">
              <a:buNone/>
            </a:pPr>
            <a:endParaRPr lang="en-US" sz="2800" b="1">
              <a:cs typeface="+mn-lt"/>
            </a:endParaRPr>
          </a:p>
          <a:p>
            <a:pPr marL="0" indent="0">
              <a:buNone/>
            </a:pPr>
            <a:r>
              <a:rPr lang="en-US" sz="2800" b="1">
                <a:cs typeface="+mn-lt"/>
              </a:rPr>
              <a:t>lw R6, 4(R5)</a:t>
            </a:r>
            <a:endParaRPr lang="en-US" sz="2800" b="1">
              <a:cs typeface="+mn-lt"/>
            </a:endParaRPr>
          </a:p>
          <a:p>
            <a:pPr marL="0" indent="0">
              <a:buNone/>
            </a:pPr>
            <a:endParaRPr lang="en-US" sz="2800" b="1">
              <a:cs typeface="+mn-lt"/>
            </a:endParaRPr>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latin typeface="+mn-lt"/>
                <a:cs typeface="+mn-lt"/>
              </a:rPr>
            </a:fld>
            <a:endParaRPr lang="en-US" altLang="en-US" dirty="0">
              <a:latin typeface="+mn-lt"/>
              <a:cs typeface="+mn-lt"/>
            </a:endParaRPr>
          </a:p>
        </p:txBody>
      </p:sp>
      <p:grpSp>
        <p:nvGrpSpPr>
          <p:cNvPr id="5" name="组合 4"/>
          <p:cNvGrpSpPr/>
          <p:nvPr/>
        </p:nvGrpSpPr>
        <p:grpSpPr>
          <a:xfrm>
            <a:off x="9120505" y="1268095"/>
            <a:ext cx="2202815" cy="4875987"/>
            <a:chOff x="10847" y="1820"/>
            <a:chExt cx="3441" cy="6688"/>
          </a:xfrm>
        </p:grpSpPr>
        <p:sp>
          <p:nvSpPr>
            <p:cNvPr id="6" name="矩形 5"/>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7" name="文本框 6"/>
            <p:cNvSpPr txBox="1"/>
            <p:nvPr/>
          </p:nvSpPr>
          <p:spPr>
            <a:xfrm>
              <a:off x="11291" y="2014"/>
              <a:ext cx="2552" cy="505"/>
            </a:xfrm>
            <a:prstGeom prst="rect">
              <a:avLst/>
            </a:prstGeom>
            <a:noFill/>
            <a:ln>
              <a:noFill/>
            </a:ln>
          </p:spPr>
          <p:txBody>
            <a:bodyPr wrap="square" rtlCol="0">
              <a:spAutoFit/>
            </a:bodyPr>
            <a:lstStyle/>
            <a:p>
              <a:r>
                <a:rPr lang="en-US" altLang="zh-CN" b="1">
                  <a:solidFill>
                    <a:schemeClr val="bg1"/>
                  </a:solidFill>
                  <a:latin typeface="+mn-lt"/>
                  <a:cs typeface="+mn-lt"/>
                </a:rPr>
                <a:t>      Memory</a:t>
              </a:r>
              <a:endParaRPr lang="en-US" altLang="zh-CN" b="1">
                <a:solidFill>
                  <a:schemeClr val="bg1"/>
                </a:solidFill>
                <a:latin typeface="+mn-lt"/>
                <a:cs typeface="+mn-lt"/>
              </a:endParaRPr>
            </a:p>
          </p:txBody>
        </p:sp>
      </p:grpSp>
      <p:graphicFrame>
        <p:nvGraphicFramePr>
          <p:cNvPr id="11" name="表格 10"/>
          <p:cNvGraphicFramePr/>
          <p:nvPr>
            <p:custDataLst>
              <p:tags r:id="rId1"/>
            </p:custDataLst>
          </p:nvPr>
        </p:nvGraphicFramePr>
        <p:xfrm>
          <a:off x="9302750" y="177990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cs typeface="+mn-lt"/>
                        </a:rPr>
                        <a:t>0</a:t>
                      </a:r>
                      <a:endParaRPr lang="en-US" altLang="zh-CN"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sz="1600" b="0">
                          <a:solidFill>
                            <a:schemeClr val="tx1"/>
                          </a:solidFill>
                          <a:cs typeface="+mn-lt"/>
                        </a:rPr>
                        <a:t>addi R5, R0, 12</a:t>
                      </a:r>
                      <a:endParaRPr lang="en-US" altLang="zh-CN" sz="1600"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4</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sz="1600">
                          <a:solidFill>
                            <a:schemeClr val="tx1"/>
                          </a:solidFill>
                          <a:cs typeface="+mn-lt"/>
                        </a:rPr>
                        <a:t>lw R6, 4(R5)</a:t>
                      </a: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FF00"/>
                    </a:solidFill>
                  </a:tcPr>
                </a:tc>
              </a:tr>
              <a:tr h="258445">
                <a:tc>
                  <a:txBody>
                    <a:bodyPr/>
                    <a:lstStyle/>
                    <a:p>
                      <a:pPr algn="dist">
                        <a:lnSpc>
                          <a:spcPct val="60000"/>
                        </a:lnSpc>
                        <a:buNone/>
                      </a:pPr>
                      <a:r>
                        <a:rPr lang="en-US" altLang="zh-CN">
                          <a:solidFill>
                            <a:schemeClr val="tx1"/>
                          </a:solidFill>
                          <a:cs typeface="+mn-lt"/>
                        </a:rPr>
                        <a:t>8</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12</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sz="1600">
                          <a:solidFill>
                            <a:schemeClr val="tx1"/>
                          </a:solidFill>
                          <a:cs typeface="+mn-lt"/>
                        </a:rPr>
                        <a:t>123456789</a:t>
                      </a: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16</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sz="1600">
                          <a:solidFill>
                            <a:schemeClr val="tx1"/>
                          </a:solidFill>
                          <a:cs typeface="+mn-lt"/>
                        </a:rPr>
                        <a:t>999999999</a:t>
                      </a: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20</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43205">
                <a:tc>
                  <a:txBody>
                    <a:bodyPr/>
                    <a:lstStyle/>
                    <a:p>
                      <a:pPr algn="dist">
                        <a:lnSpc>
                          <a:spcPct val="60000"/>
                        </a:lnSpc>
                        <a:buNone/>
                      </a:pPr>
                      <a:r>
                        <a:rPr lang="en-US" altLang="zh-CN">
                          <a:solidFill>
                            <a:schemeClr val="tx1"/>
                          </a:solidFill>
                          <a:cs typeface="+mn-lt"/>
                        </a:rPr>
                        <a:t>24</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28</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32</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2" name="组合 11"/>
          <p:cNvGrpSpPr/>
          <p:nvPr/>
        </p:nvGrpSpPr>
        <p:grpSpPr>
          <a:xfrm>
            <a:off x="3574415" y="1054735"/>
            <a:ext cx="2202815" cy="3078480"/>
            <a:chOff x="10847" y="1820"/>
            <a:chExt cx="3441" cy="6688"/>
          </a:xfrm>
        </p:grpSpPr>
        <p:sp>
          <p:nvSpPr>
            <p:cNvPr id="13" name="矩形 12"/>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14" name="文本框 13"/>
            <p:cNvSpPr txBox="1"/>
            <p:nvPr/>
          </p:nvSpPr>
          <p:spPr>
            <a:xfrm>
              <a:off x="10959" y="2089"/>
              <a:ext cx="2997" cy="800"/>
            </a:xfrm>
            <a:prstGeom prst="rect">
              <a:avLst/>
            </a:prstGeom>
            <a:noFill/>
            <a:ln>
              <a:noFill/>
            </a:ln>
          </p:spPr>
          <p:txBody>
            <a:bodyPr wrap="square" rtlCol="0">
              <a:spAutoFit/>
            </a:bodyPr>
            <a:lstStyle/>
            <a:p>
              <a:r>
                <a:rPr lang="en-US" altLang="zh-CN" b="1">
                  <a:solidFill>
                    <a:schemeClr val="bg1"/>
                  </a:solidFill>
                  <a:latin typeface="+mn-lt"/>
                  <a:cs typeface="+mn-lt"/>
                </a:rPr>
                <a:t>      Register File</a:t>
              </a:r>
              <a:endParaRPr lang="en-US" altLang="zh-CN" b="1">
                <a:solidFill>
                  <a:schemeClr val="bg1"/>
                </a:solidFill>
                <a:latin typeface="+mn-lt"/>
                <a:cs typeface="+mn-lt"/>
              </a:endParaRPr>
            </a:p>
          </p:txBody>
        </p:sp>
      </p:grpSp>
      <p:graphicFrame>
        <p:nvGraphicFramePr>
          <p:cNvPr id="15" name="表格 14"/>
          <p:cNvGraphicFramePr/>
          <p:nvPr>
            <p:custDataLst>
              <p:tags r:id="rId2"/>
            </p:custDataLst>
          </p:nvPr>
        </p:nvGraphicFramePr>
        <p:xfrm>
          <a:off x="3725545" y="161099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cs typeface="+mn-lt"/>
                        </a:rPr>
                        <a:t>R0</a:t>
                      </a:r>
                      <a:endParaRPr lang="en-US" altLang="zh-CN"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b="0">
                          <a:solidFill>
                            <a:schemeClr val="tx1"/>
                          </a:solidFill>
                          <a:cs typeface="+mn-lt"/>
                        </a:rPr>
                        <a:t>0</a:t>
                      </a:r>
                      <a:endParaRPr lang="en-US" altLang="zh-CN"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85000"/>
                      </a:schemeClr>
                    </a:solidFill>
                  </a:tcPr>
                </a:tc>
              </a:tr>
              <a:tr h="258445">
                <a:tc>
                  <a:txBody>
                    <a:bodyPr/>
                    <a:lstStyle/>
                    <a:p>
                      <a:pPr algn="dist">
                        <a:lnSpc>
                          <a:spcPct val="60000"/>
                        </a:lnSpc>
                        <a:buNone/>
                      </a:pPr>
                      <a:r>
                        <a:rPr lang="en-US" altLang="zh-CN">
                          <a:cs typeface="+mn-lt"/>
                        </a:rPr>
                        <a:t>R1</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R2</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R3</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R4</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R5</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a:cs typeface="+mn-lt"/>
                        </a:rPr>
                        <a:t>12</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R6</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R7</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R8</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6" name="组合 15"/>
          <p:cNvGrpSpPr/>
          <p:nvPr/>
        </p:nvGrpSpPr>
        <p:grpSpPr>
          <a:xfrm>
            <a:off x="3574415" y="4510405"/>
            <a:ext cx="2232660" cy="841375"/>
            <a:chOff x="5291" y="7782"/>
            <a:chExt cx="3516" cy="1325"/>
          </a:xfrm>
        </p:grpSpPr>
        <p:sp>
          <p:nvSpPr>
            <p:cNvPr id="8" name="矩形 7"/>
            <p:cNvSpPr/>
            <p:nvPr/>
          </p:nvSpPr>
          <p:spPr>
            <a:xfrm>
              <a:off x="5291" y="7782"/>
              <a:ext cx="3516" cy="132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9" name="文本框 8"/>
            <p:cNvSpPr txBox="1"/>
            <p:nvPr/>
          </p:nvSpPr>
          <p:spPr>
            <a:xfrm>
              <a:off x="6481" y="7895"/>
              <a:ext cx="1136" cy="628"/>
            </a:xfrm>
            <a:prstGeom prst="rect">
              <a:avLst/>
            </a:prstGeom>
            <a:noFill/>
          </p:spPr>
          <p:txBody>
            <a:bodyPr wrap="square" rtlCol="0">
              <a:spAutoFit/>
            </a:bodyPr>
            <a:lstStyle/>
            <a:p>
              <a:r>
                <a:rPr lang="en-US" altLang="zh-CN" sz="2000" b="1">
                  <a:solidFill>
                    <a:schemeClr val="bg1"/>
                  </a:solidFill>
                  <a:latin typeface="+mn-lt"/>
                  <a:cs typeface="+mn-lt"/>
                </a:rPr>
                <a:t>ALU</a:t>
              </a:r>
              <a:endParaRPr lang="en-US" altLang="zh-CN" sz="2000" b="1">
                <a:solidFill>
                  <a:schemeClr val="bg1"/>
                </a:solidFill>
                <a:latin typeface="+mn-lt"/>
                <a:cs typeface="+mn-lt"/>
              </a:endParaRPr>
            </a:p>
          </p:txBody>
        </p:sp>
        <p:sp>
          <p:nvSpPr>
            <p:cNvPr id="10" name="文本框 9"/>
            <p:cNvSpPr txBox="1"/>
            <p:nvPr/>
          </p:nvSpPr>
          <p:spPr>
            <a:xfrm>
              <a:off x="5554" y="8462"/>
              <a:ext cx="2990" cy="580"/>
            </a:xfrm>
            <a:prstGeom prst="rect">
              <a:avLst/>
            </a:prstGeom>
            <a:solidFill>
              <a:schemeClr val="bg1"/>
            </a:solidFill>
            <a:ln>
              <a:solidFill>
                <a:schemeClr val="tx1"/>
              </a:solidFill>
            </a:ln>
          </p:spPr>
          <p:txBody>
            <a:bodyPr wrap="square" rtlCol="0">
              <a:spAutoFit/>
            </a:bodyPr>
            <a:lstStyle/>
            <a:p>
              <a:pPr algn="ctr"/>
              <a:endParaRPr lang="en-US" altLang="zh-CN">
                <a:latin typeface="+mn-lt"/>
                <a:cs typeface="+mn-lt"/>
              </a:endParaRPr>
            </a:p>
          </p:txBody>
        </p:sp>
      </p:grpSp>
      <p:cxnSp>
        <p:nvCxnSpPr>
          <p:cNvPr id="32" name="直接箭头连接符 31"/>
          <p:cNvCxnSpPr/>
          <p:nvPr/>
        </p:nvCxnSpPr>
        <p:spPr>
          <a:xfrm>
            <a:off x="5088890" y="4133215"/>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3" name="肘形连接符 32"/>
          <p:cNvCxnSpPr>
            <a:endCxn id="13" idx="1"/>
          </p:cNvCxnSpPr>
          <p:nvPr/>
        </p:nvCxnSpPr>
        <p:spPr>
          <a:xfrm rot="16200000" flipV="1">
            <a:off x="2447290" y="3720465"/>
            <a:ext cx="3550285" cy="1297305"/>
          </a:xfrm>
          <a:prstGeom prst="bentConnector4">
            <a:avLst>
              <a:gd name="adj1" fmla="val -1341"/>
              <a:gd name="adj2" fmla="val 118355"/>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4871720" y="5300980"/>
            <a:ext cx="0" cy="936625"/>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330065" y="4150360"/>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5735955" y="1268095"/>
            <a:ext cx="3384550" cy="3663367"/>
            <a:chOff x="9033" y="1997"/>
            <a:chExt cx="5330" cy="6394"/>
          </a:xfrm>
        </p:grpSpPr>
        <p:cxnSp>
          <p:nvCxnSpPr>
            <p:cNvPr id="29" name="直接箭头连接符 28"/>
            <p:cNvCxnSpPr>
              <a:stCxn id="25" idx="2"/>
              <a:endCxn id="27" idx="0"/>
            </p:cNvCxnSpPr>
            <p:nvPr/>
          </p:nvCxnSpPr>
          <p:spPr>
            <a:xfrm>
              <a:off x="11885" y="5040"/>
              <a:ext cx="11" cy="104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9033" y="1997"/>
              <a:ext cx="5330" cy="6394"/>
              <a:chOff x="9033" y="1997"/>
              <a:chExt cx="5330" cy="6394"/>
            </a:xfrm>
          </p:grpSpPr>
          <p:grpSp>
            <p:nvGrpSpPr>
              <p:cNvPr id="17" name="组合 16"/>
              <p:cNvGrpSpPr/>
              <p:nvPr/>
            </p:nvGrpSpPr>
            <p:grpSpPr>
              <a:xfrm>
                <a:off x="9941" y="1997"/>
                <a:ext cx="3754" cy="1467"/>
                <a:chOff x="5291" y="7895"/>
                <a:chExt cx="3754" cy="1467"/>
              </a:xfrm>
            </p:grpSpPr>
            <p:sp>
              <p:nvSpPr>
                <p:cNvPr id="18" name="矩形 17"/>
                <p:cNvSpPr/>
                <p:nvPr/>
              </p:nvSpPr>
              <p:spPr>
                <a:xfrm>
                  <a:off x="5291" y="7895"/>
                  <a:ext cx="3754" cy="1467"/>
                </a:xfrm>
                <a:prstGeom prst="rect">
                  <a:avLst/>
                </a:prstGeom>
                <a:solidFill>
                  <a:srgbClr val="C00000"/>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20" name="文本框 19"/>
                <p:cNvSpPr txBox="1"/>
                <p:nvPr/>
              </p:nvSpPr>
              <p:spPr>
                <a:xfrm>
                  <a:off x="5600" y="8635"/>
                  <a:ext cx="3247" cy="643"/>
                </a:xfrm>
                <a:prstGeom prst="rect">
                  <a:avLst/>
                </a:prstGeom>
                <a:solidFill>
                  <a:schemeClr val="bg1"/>
                </a:solidFill>
                <a:ln>
                  <a:solidFill>
                    <a:schemeClr val="accent1">
                      <a:alpha val="20000"/>
                    </a:schemeClr>
                  </a:solidFill>
                </a:ln>
              </p:spPr>
              <p:txBody>
                <a:bodyPr wrap="square" rtlCol="0">
                  <a:spAutoFit/>
                </a:bodyPr>
                <a:lstStyle/>
                <a:p>
                  <a:r>
                    <a:rPr lang="en-US" altLang="zh-CN">
                      <a:latin typeface="+mn-lt"/>
                      <a:cs typeface="+mn-lt"/>
                    </a:rPr>
                    <a:t>                 4</a:t>
                  </a:r>
                  <a:endParaRPr lang="en-US" altLang="zh-CN">
                    <a:latin typeface="+mn-lt"/>
                    <a:cs typeface="+mn-lt"/>
                  </a:endParaRPr>
                </a:p>
              </p:txBody>
            </p:sp>
          </p:grpSp>
          <p:cxnSp>
            <p:nvCxnSpPr>
              <p:cNvPr id="21" name="直接箭头连接符 20"/>
              <p:cNvCxnSpPr/>
              <p:nvPr/>
            </p:nvCxnSpPr>
            <p:spPr>
              <a:xfrm flipV="1">
                <a:off x="13683" y="2791"/>
                <a:ext cx="680" cy="1"/>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9952" y="3819"/>
                <a:ext cx="3816" cy="1467"/>
                <a:chOff x="5291" y="7895"/>
                <a:chExt cx="3816" cy="1467"/>
              </a:xfrm>
            </p:grpSpPr>
            <p:sp>
              <p:nvSpPr>
                <p:cNvPr id="23" name="矩形 22"/>
                <p:cNvSpPr/>
                <p:nvPr/>
              </p:nvSpPr>
              <p:spPr>
                <a:xfrm>
                  <a:off x="5291" y="7895"/>
                  <a:ext cx="3754" cy="1467"/>
                </a:xfrm>
                <a:prstGeom prst="rect">
                  <a:avLst/>
                </a:prstGeom>
                <a:solidFill>
                  <a:srgbClr val="C00000"/>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24" name="文本框 23"/>
                <p:cNvSpPr txBox="1"/>
                <p:nvPr/>
              </p:nvSpPr>
              <p:spPr>
                <a:xfrm>
                  <a:off x="5437" y="7895"/>
                  <a:ext cx="3670" cy="696"/>
                </a:xfrm>
                <a:prstGeom prst="rect">
                  <a:avLst/>
                </a:prstGeom>
                <a:noFill/>
                <a:ln>
                  <a:noFill/>
                </a:ln>
              </p:spPr>
              <p:txBody>
                <a:bodyPr wrap="square" rtlCol="0">
                  <a:spAutoFit/>
                </a:bodyPr>
                <a:lstStyle/>
                <a:p>
                  <a:pPr algn="ctr"/>
                  <a:r>
                    <a:rPr lang="en-US" altLang="zh-CN" sz="2000" b="1" dirty="0">
                      <a:solidFill>
                        <a:schemeClr val="bg1"/>
                      </a:solidFill>
                      <a:latin typeface="+mn-lt"/>
                      <a:cs typeface="+mn-lt"/>
                    </a:rPr>
                    <a:t>Instruction</a:t>
                  </a:r>
                  <a:endParaRPr lang="en-US" altLang="zh-CN" sz="2000" b="1" dirty="0">
                    <a:solidFill>
                      <a:schemeClr val="bg1"/>
                    </a:solidFill>
                    <a:latin typeface="+mn-lt"/>
                    <a:cs typeface="+mn-lt"/>
                  </a:endParaRPr>
                </a:p>
              </p:txBody>
            </p:sp>
            <p:sp>
              <p:nvSpPr>
                <p:cNvPr id="25" name="文本框 24"/>
                <p:cNvSpPr txBox="1"/>
                <p:nvPr/>
              </p:nvSpPr>
              <p:spPr>
                <a:xfrm>
                  <a:off x="5600" y="8635"/>
                  <a:ext cx="3247" cy="481"/>
                </a:xfrm>
                <a:prstGeom prst="rect">
                  <a:avLst/>
                </a:prstGeom>
                <a:solidFill>
                  <a:schemeClr val="bg1"/>
                </a:solidFill>
                <a:ln>
                  <a:solidFill>
                    <a:schemeClr val="accent1">
                      <a:alpha val="20000"/>
                    </a:schemeClr>
                  </a:solidFill>
                </a:ln>
              </p:spPr>
              <p:txBody>
                <a:bodyPr wrap="square" rtlCol="0">
                  <a:spAutoFit/>
                </a:bodyPr>
                <a:lstStyle/>
                <a:p>
                  <a:pPr algn="ctr">
                    <a:lnSpc>
                      <a:spcPct val="60000"/>
                    </a:lnSpc>
                    <a:buNone/>
                  </a:pPr>
                  <a:endParaRPr lang="en-US" altLang="zh-CN" sz="2000">
                    <a:latin typeface="+mn-lt"/>
                    <a:cs typeface="+mn-lt"/>
                    <a:sym typeface="+mn-ea"/>
                  </a:endParaRPr>
                </a:p>
              </p:txBody>
            </p:sp>
          </p:grpSp>
          <p:cxnSp>
            <p:nvCxnSpPr>
              <p:cNvPr id="26" name="直接箭头连接符 25"/>
              <p:cNvCxnSpPr/>
              <p:nvPr/>
            </p:nvCxnSpPr>
            <p:spPr>
              <a:xfrm flipH="1">
                <a:off x="13675" y="4494"/>
                <a:ext cx="680" cy="26"/>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10478" y="6080"/>
                <a:ext cx="2835" cy="1473"/>
              </a:xfrm>
              <a:prstGeom prst="ellipse">
                <a:avLst/>
              </a:prstGeom>
              <a:solidFill>
                <a:srgbClr val="C0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cs typeface="+mn-lt"/>
                  </a:rPr>
                  <a:t>Control</a:t>
                </a:r>
                <a:endParaRPr lang="en-US" altLang="zh-CN" sz="2000" b="1" dirty="0">
                  <a:cs typeface="+mn-lt"/>
                </a:endParaRPr>
              </a:p>
              <a:p>
                <a:pPr algn="ctr"/>
                <a:r>
                  <a:rPr lang="en-US" altLang="zh-CN" sz="2000" b="1" dirty="0">
                    <a:cs typeface="+mn-lt"/>
                  </a:rPr>
                  <a:t>Logic</a:t>
                </a:r>
                <a:endParaRPr lang="en-US" altLang="zh-CN" sz="2000" b="1" dirty="0">
                  <a:cs typeface="+mn-lt"/>
                </a:endParaRPr>
              </a:p>
            </p:txBody>
          </p:sp>
          <p:cxnSp>
            <p:nvCxnSpPr>
              <p:cNvPr id="28" name="直接箭头连接符 27"/>
              <p:cNvCxnSpPr>
                <a:stCxn id="27" idx="3"/>
                <a:endCxn id="8" idx="3"/>
              </p:cNvCxnSpPr>
              <p:nvPr/>
            </p:nvCxnSpPr>
            <p:spPr>
              <a:xfrm flipH="1">
                <a:off x="9145" y="7337"/>
                <a:ext cx="1748" cy="1054"/>
              </a:xfrm>
              <a:prstGeom prst="straightConnector1">
                <a:avLst/>
              </a:prstGeom>
              <a:ln w="28575">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7" idx="1"/>
              </p:cNvCxnSpPr>
              <p:nvPr/>
            </p:nvCxnSpPr>
            <p:spPr>
              <a:xfrm flipH="1" flipV="1">
                <a:off x="9033" y="5657"/>
                <a:ext cx="1860" cy="639"/>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rot="10800000">
                <a:off x="9940" y="2731"/>
                <a:ext cx="537" cy="4370"/>
              </a:xfrm>
              <a:prstGeom prst="bentConnector3">
                <a:avLst>
                  <a:gd name="adj1" fmla="val 169832"/>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cxnSp>
        <p:nvCxnSpPr>
          <p:cNvPr id="43" name="直接箭头连接符 42"/>
          <p:cNvCxnSpPr/>
          <p:nvPr/>
        </p:nvCxnSpPr>
        <p:spPr>
          <a:xfrm>
            <a:off x="4871720" y="5517515"/>
            <a:ext cx="1490345" cy="0"/>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40" idx="3"/>
          </p:cNvCxnSpPr>
          <p:nvPr/>
        </p:nvCxnSpPr>
        <p:spPr>
          <a:xfrm flipV="1">
            <a:off x="8716010" y="5179060"/>
            <a:ext cx="374650" cy="635"/>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6362065" y="4765675"/>
            <a:ext cx="2353945" cy="828040"/>
            <a:chOff x="10019" y="8409"/>
            <a:chExt cx="3754" cy="1467"/>
          </a:xfrm>
        </p:grpSpPr>
        <p:sp>
          <p:nvSpPr>
            <p:cNvPr id="40" name="矩形 39"/>
            <p:cNvSpPr/>
            <p:nvPr/>
          </p:nvSpPr>
          <p:spPr>
            <a:xfrm>
              <a:off x="10019" y="8409"/>
              <a:ext cx="3754" cy="1467"/>
            </a:xfrm>
            <a:prstGeom prst="rect">
              <a:avLst/>
            </a:prstGeom>
            <a:solidFill>
              <a:srgbClr val="7030A0"/>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41" name="文本框 40"/>
            <p:cNvSpPr txBox="1"/>
            <p:nvPr/>
          </p:nvSpPr>
          <p:spPr>
            <a:xfrm>
              <a:off x="10246" y="8409"/>
              <a:ext cx="3507" cy="707"/>
            </a:xfrm>
            <a:prstGeom prst="rect">
              <a:avLst/>
            </a:prstGeom>
            <a:solidFill>
              <a:srgbClr val="7030A0"/>
            </a:solidFill>
            <a:ln>
              <a:solidFill>
                <a:schemeClr val="accent1">
                  <a:alpha val="20000"/>
                </a:schemeClr>
              </a:solidFill>
            </a:ln>
          </p:spPr>
          <p:txBody>
            <a:bodyPr wrap="square" rtlCol="0">
              <a:spAutoFit/>
            </a:bodyPr>
            <a:lstStyle/>
            <a:p>
              <a:r>
                <a:rPr lang="en-US" altLang="zh-CN" sz="2000" b="1">
                  <a:solidFill>
                    <a:schemeClr val="bg1"/>
                  </a:solidFill>
                  <a:latin typeface="+mn-lt"/>
                  <a:cs typeface="+mn-lt"/>
                </a:rPr>
                <a:t>Memory Address</a:t>
              </a:r>
              <a:endParaRPr lang="en-US" altLang="zh-CN" sz="2000" b="1">
                <a:solidFill>
                  <a:schemeClr val="bg1"/>
                </a:solidFill>
                <a:latin typeface="+mn-lt"/>
                <a:cs typeface="+mn-lt"/>
              </a:endParaRPr>
            </a:p>
          </p:txBody>
        </p:sp>
        <p:sp>
          <p:nvSpPr>
            <p:cNvPr id="42" name="文本框 41"/>
            <p:cNvSpPr txBox="1"/>
            <p:nvPr/>
          </p:nvSpPr>
          <p:spPr>
            <a:xfrm>
              <a:off x="10328" y="9149"/>
              <a:ext cx="3247" cy="653"/>
            </a:xfrm>
            <a:prstGeom prst="rect">
              <a:avLst/>
            </a:prstGeom>
            <a:solidFill>
              <a:schemeClr val="bg1"/>
            </a:solidFill>
            <a:ln>
              <a:solidFill>
                <a:schemeClr val="accent1">
                  <a:alpha val="20000"/>
                </a:schemeClr>
              </a:solidFill>
            </a:ln>
          </p:spPr>
          <p:txBody>
            <a:bodyPr wrap="square" rtlCol="0">
              <a:spAutoFit/>
            </a:bodyPr>
            <a:lstStyle/>
            <a:p>
              <a:pPr algn="ctr"/>
              <a:r>
                <a:rPr lang="en-US" altLang="zh-CN">
                  <a:latin typeface="+mn-lt"/>
                  <a:cs typeface="+mn-lt"/>
                </a:rPr>
                <a:t>  </a:t>
              </a:r>
              <a:endParaRPr lang="en-US" altLang="zh-CN">
                <a:latin typeface="+mn-lt"/>
                <a:cs typeface="+mn-lt"/>
              </a:endParaRPr>
            </a:p>
          </p:txBody>
        </p:sp>
      </p:grpSp>
      <p:grpSp>
        <p:nvGrpSpPr>
          <p:cNvPr id="47" name="组合 46"/>
          <p:cNvGrpSpPr/>
          <p:nvPr/>
        </p:nvGrpSpPr>
        <p:grpSpPr>
          <a:xfrm>
            <a:off x="6383655" y="5791835"/>
            <a:ext cx="2362200" cy="820420"/>
            <a:chOff x="10019" y="8409"/>
            <a:chExt cx="3754" cy="1467"/>
          </a:xfrm>
        </p:grpSpPr>
        <p:sp>
          <p:nvSpPr>
            <p:cNvPr id="48" name="矩形 47"/>
            <p:cNvSpPr/>
            <p:nvPr/>
          </p:nvSpPr>
          <p:spPr>
            <a:xfrm>
              <a:off x="10019" y="8409"/>
              <a:ext cx="3754" cy="1467"/>
            </a:xfrm>
            <a:prstGeom prst="rect">
              <a:avLst/>
            </a:prstGeom>
            <a:solidFill>
              <a:srgbClr val="7030A0"/>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49" name="文本框 48"/>
            <p:cNvSpPr txBox="1"/>
            <p:nvPr/>
          </p:nvSpPr>
          <p:spPr>
            <a:xfrm>
              <a:off x="10246" y="8409"/>
              <a:ext cx="3507" cy="713"/>
            </a:xfrm>
            <a:prstGeom prst="rect">
              <a:avLst/>
            </a:prstGeom>
            <a:solidFill>
              <a:srgbClr val="7030A0"/>
            </a:solidFill>
            <a:ln>
              <a:solidFill>
                <a:schemeClr val="accent1">
                  <a:alpha val="20000"/>
                </a:schemeClr>
              </a:solidFill>
            </a:ln>
          </p:spPr>
          <p:txBody>
            <a:bodyPr wrap="square" rtlCol="0">
              <a:spAutoFit/>
            </a:bodyPr>
            <a:lstStyle/>
            <a:p>
              <a:r>
                <a:rPr lang="en-US" altLang="zh-CN" sz="2000" b="1" dirty="0">
                  <a:solidFill>
                    <a:schemeClr val="bg1"/>
                  </a:solidFill>
                  <a:latin typeface="+mn-lt"/>
                  <a:cs typeface="+mn-lt"/>
                </a:rPr>
                <a:t>     Data</a:t>
              </a:r>
              <a:endParaRPr lang="en-US" altLang="zh-CN" sz="2000" b="1" dirty="0">
                <a:solidFill>
                  <a:schemeClr val="bg1"/>
                </a:solidFill>
                <a:latin typeface="+mn-lt"/>
                <a:cs typeface="+mn-lt"/>
              </a:endParaRPr>
            </a:p>
          </p:txBody>
        </p:sp>
        <p:sp>
          <p:nvSpPr>
            <p:cNvPr id="50" name="文本框 49"/>
            <p:cNvSpPr txBox="1"/>
            <p:nvPr/>
          </p:nvSpPr>
          <p:spPr>
            <a:xfrm>
              <a:off x="10328" y="9149"/>
              <a:ext cx="3247" cy="659"/>
            </a:xfrm>
            <a:prstGeom prst="rect">
              <a:avLst/>
            </a:prstGeom>
            <a:solidFill>
              <a:schemeClr val="bg1"/>
            </a:solidFill>
            <a:ln>
              <a:solidFill>
                <a:schemeClr val="accent1">
                  <a:alpha val="20000"/>
                </a:schemeClr>
              </a:solidFill>
            </a:ln>
          </p:spPr>
          <p:txBody>
            <a:bodyPr wrap="square" rtlCol="0">
              <a:spAutoFit/>
            </a:bodyPr>
            <a:lstStyle/>
            <a:p>
              <a:pPr algn="ctr"/>
              <a:r>
                <a:rPr lang="en-US" altLang="zh-CN">
                  <a:latin typeface="+mn-lt"/>
                  <a:cs typeface="+mn-lt"/>
                </a:rPr>
                <a:t> </a:t>
              </a:r>
              <a:endParaRPr lang="en-US" altLang="zh-CN">
                <a:latin typeface="+mn-lt"/>
                <a:cs typeface="+mn-lt"/>
              </a:endParaRPr>
            </a:p>
          </p:txBody>
        </p:sp>
      </p:grpSp>
      <p:cxnSp>
        <p:nvCxnSpPr>
          <p:cNvPr id="52" name="直接箭头连接符 51"/>
          <p:cNvCxnSpPr/>
          <p:nvPr/>
        </p:nvCxnSpPr>
        <p:spPr>
          <a:xfrm>
            <a:off x="4871720" y="6165215"/>
            <a:ext cx="1511935" cy="0"/>
          </a:xfrm>
          <a:prstGeom prst="straightConnector1">
            <a:avLst/>
          </a:prstGeom>
          <a:ln w="28575">
            <a:solidFill>
              <a:srgbClr val="7030A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a:off x="8688070" y="6021070"/>
            <a:ext cx="432435" cy="0"/>
          </a:xfrm>
          <a:prstGeom prst="straightConnector1">
            <a:avLst/>
          </a:prstGeom>
          <a:ln w="28575">
            <a:solidFill>
              <a:srgbClr val="7030A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3" name="矩形标注 52"/>
          <p:cNvSpPr/>
          <p:nvPr/>
        </p:nvSpPr>
        <p:spPr>
          <a:xfrm>
            <a:off x="9399905" y="393700"/>
            <a:ext cx="1870710" cy="958215"/>
          </a:xfrm>
          <a:prstGeom prst="wedgeRectCallout">
            <a:avLst>
              <a:gd name="adj1" fmla="val 1561"/>
              <a:gd name="adj2" fmla="val 121901"/>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Add 4 bytes to the address in R5</a:t>
            </a:r>
            <a:endParaRPr lang="en-US" altLang="zh-CN"/>
          </a:p>
        </p:txBody>
      </p:sp>
      <p:sp>
        <p:nvSpPr>
          <p:cNvPr id="54" name="文本框 18"/>
          <p:cNvSpPr txBox="1"/>
          <p:nvPr/>
        </p:nvSpPr>
        <p:spPr>
          <a:xfrm>
            <a:off x="6456680" y="1268095"/>
            <a:ext cx="2226945" cy="369545"/>
          </a:xfrm>
          <a:prstGeom prst="rect">
            <a:avLst/>
          </a:prstGeom>
          <a:noFill/>
          <a:ln>
            <a:noFill/>
          </a:ln>
        </p:spPr>
        <p:txBody>
          <a:bodyPr wrap="square" rtlCol="0">
            <a:spAutoFit/>
          </a:bodyPr>
          <a:lstStyle/>
          <a:p>
            <a:r>
              <a:rPr lang="en-US" altLang="zh-CN" b="1" dirty="0">
                <a:solidFill>
                  <a:schemeClr val="bg1"/>
                </a:solidFill>
              </a:rPr>
              <a:t>Program Counter (PC)</a:t>
            </a:r>
            <a:endParaRPr lang="en-US" altLang="zh-CN" b="1" dirty="0">
              <a:solidFill>
                <a:schemeClr val="bg1"/>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mn-lt"/>
              </a:rPr>
              <a:t>Load Word with Offset</a:t>
            </a:r>
            <a:endParaRPr lang="en-US" dirty="0">
              <a:latin typeface="+mn-lt"/>
              <a:cs typeface="+mn-lt"/>
            </a:endParaRPr>
          </a:p>
        </p:txBody>
      </p:sp>
      <p:sp>
        <p:nvSpPr>
          <p:cNvPr id="3" name="Content Placeholder 2"/>
          <p:cNvSpPr>
            <a:spLocks noGrp="1"/>
          </p:cNvSpPr>
          <p:nvPr>
            <p:ph idx="1"/>
          </p:nvPr>
        </p:nvSpPr>
        <p:spPr>
          <a:xfrm>
            <a:off x="609600" y="1340769"/>
            <a:ext cx="10972800" cy="5040560"/>
          </a:xfrm>
        </p:spPr>
        <p:txBody>
          <a:bodyPr/>
          <a:lstStyle/>
          <a:p>
            <a:pPr marL="0" indent="0">
              <a:buNone/>
            </a:pPr>
            <a:r>
              <a:rPr lang="en-US" sz="2800" b="1">
                <a:cs typeface="+mn-lt"/>
              </a:rPr>
              <a:t>An offset can</a:t>
            </a:r>
            <a:endParaRPr lang="en-US" sz="2800" b="1">
              <a:cs typeface="+mn-lt"/>
            </a:endParaRPr>
          </a:p>
          <a:p>
            <a:pPr marL="0" indent="0">
              <a:buNone/>
            </a:pPr>
            <a:r>
              <a:rPr lang="en-US" sz="2800" b="1">
                <a:cs typeface="+mn-lt"/>
              </a:rPr>
              <a:t>be added to</a:t>
            </a:r>
            <a:endParaRPr lang="en-US" sz="2800" b="1">
              <a:cs typeface="+mn-lt"/>
            </a:endParaRPr>
          </a:p>
          <a:p>
            <a:pPr marL="0" indent="0">
              <a:buNone/>
            </a:pPr>
            <a:r>
              <a:rPr lang="en-US" sz="2800" b="1">
                <a:cs typeface="+mn-lt"/>
              </a:rPr>
              <a:t>addresses as</a:t>
            </a:r>
            <a:endParaRPr lang="en-US" sz="2800" b="1">
              <a:cs typeface="+mn-lt"/>
            </a:endParaRPr>
          </a:p>
          <a:p>
            <a:pPr marL="0" indent="0">
              <a:buNone/>
            </a:pPr>
            <a:r>
              <a:rPr lang="en-US" sz="2800" b="1">
                <a:cs typeface="+mn-lt"/>
              </a:rPr>
              <a:t>part of the lw/sw</a:t>
            </a:r>
            <a:endParaRPr lang="en-US" sz="2800" b="1">
              <a:cs typeface="+mn-lt"/>
            </a:endParaRPr>
          </a:p>
          <a:p>
            <a:pPr marL="0" indent="0">
              <a:buNone/>
            </a:pPr>
            <a:r>
              <a:rPr lang="en-US" sz="2800" b="1">
                <a:cs typeface="+mn-lt"/>
              </a:rPr>
              <a:t>instructions.</a:t>
            </a:r>
            <a:endParaRPr lang="en-US" sz="2800" b="1">
              <a:cs typeface="+mn-lt"/>
            </a:endParaRPr>
          </a:p>
          <a:p>
            <a:pPr marL="0" indent="0">
              <a:buNone/>
            </a:pPr>
            <a:endParaRPr lang="en-US" sz="2800" b="1">
              <a:cs typeface="+mn-lt"/>
            </a:endParaRPr>
          </a:p>
          <a:p>
            <a:pPr marL="0" indent="0">
              <a:buNone/>
            </a:pPr>
            <a:r>
              <a:rPr lang="en-US" sz="2800" b="1">
                <a:cs typeface="+mn-lt"/>
              </a:rPr>
              <a:t>lw R6, 4(R5)</a:t>
            </a:r>
            <a:endParaRPr lang="en-US" sz="2800" b="1">
              <a:cs typeface="+mn-lt"/>
            </a:endParaRPr>
          </a:p>
          <a:p>
            <a:pPr marL="0" indent="0">
              <a:buNone/>
            </a:pPr>
            <a:endParaRPr lang="en-US" sz="2800" b="1">
              <a:cs typeface="+mn-lt"/>
            </a:endParaRPr>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latin typeface="+mn-lt"/>
                <a:cs typeface="+mn-lt"/>
              </a:rPr>
            </a:fld>
            <a:endParaRPr lang="en-US" altLang="en-US" dirty="0">
              <a:latin typeface="+mn-lt"/>
              <a:cs typeface="+mn-lt"/>
            </a:endParaRPr>
          </a:p>
        </p:txBody>
      </p:sp>
      <p:grpSp>
        <p:nvGrpSpPr>
          <p:cNvPr id="5" name="组合 4"/>
          <p:cNvGrpSpPr/>
          <p:nvPr/>
        </p:nvGrpSpPr>
        <p:grpSpPr>
          <a:xfrm>
            <a:off x="9120505" y="1268095"/>
            <a:ext cx="2202815" cy="4875987"/>
            <a:chOff x="10847" y="1820"/>
            <a:chExt cx="3441" cy="6688"/>
          </a:xfrm>
        </p:grpSpPr>
        <p:sp>
          <p:nvSpPr>
            <p:cNvPr id="6" name="矩形 5"/>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7" name="文本框 6"/>
            <p:cNvSpPr txBox="1"/>
            <p:nvPr/>
          </p:nvSpPr>
          <p:spPr>
            <a:xfrm>
              <a:off x="11291" y="2014"/>
              <a:ext cx="2552" cy="505"/>
            </a:xfrm>
            <a:prstGeom prst="rect">
              <a:avLst/>
            </a:prstGeom>
            <a:noFill/>
            <a:ln>
              <a:noFill/>
            </a:ln>
          </p:spPr>
          <p:txBody>
            <a:bodyPr wrap="square" rtlCol="0">
              <a:spAutoFit/>
            </a:bodyPr>
            <a:lstStyle/>
            <a:p>
              <a:r>
                <a:rPr lang="en-US" altLang="zh-CN" b="1">
                  <a:solidFill>
                    <a:schemeClr val="bg1"/>
                  </a:solidFill>
                  <a:latin typeface="+mn-lt"/>
                  <a:cs typeface="+mn-lt"/>
                </a:rPr>
                <a:t>      Memory</a:t>
              </a:r>
              <a:endParaRPr lang="en-US" altLang="zh-CN" b="1">
                <a:solidFill>
                  <a:schemeClr val="bg1"/>
                </a:solidFill>
                <a:latin typeface="+mn-lt"/>
                <a:cs typeface="+mn-lt"/>
              </a:endParaRPr>
            </a:p>
          </p:txBody>
        </p:sp>
      </p:grpSp>
      <p:graphicFrame>
        <p:nvGraphicFramePr>
          <p:cNvPr id="11" name="表格 10"/>
          <p:cNvGraphicFramePr/>
          <p:nvPr>
            <p:custDataLst>
              <p:tags r:id="rId1"/>
            </p:custDataLst>
          </p:nvPr>
        </p:nvGraphicFramePr>
        <p:xfrm>
          <a:off x="9302750" y="177990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cs typeface="+mn-lt"/>
                        </a:rPr>
                        <a:t>0</a:t>
                      </a:r>
                      <a:endParaRPr lang="en-US" altLang="zh-CN"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sz="1600" b="0">
                          <a:solidFill>
                            <a:schemeClr val="tx1"/>
                          </a:solidFill>
                          <a:cs typeface="+mn-lt"/>
                        </a:rPr>
                        <a:t>addi R5, R0, 12</a:t>
                      </a:r>
                      <a:endParaRPr lang="en-US" altLang="zh-CN" sz="1600"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4</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sz="1600">
                          <a:solidFill>
                            <a:schemeClr val="tx1"/>
                          </a:solidFill>
                          <a:cs typeface="+mn-lt"/>
                        </a:rPr>
                        <a:t>lw R6, 4(R5)</a:t>
                      </a: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8</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12</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sz="1600">
                          <a:solidFill>
                            <a:schemeClr val="tx1"/>
                          </a:solidFill>
                          <a:cs typeface="+mn-lt"/>
                        </a:rPr>
                        <a:t>123456789</a:t>
                      </a: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16</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sz="1600">
                          <a:solidFill>
                            <a:schemeClr val="tx1"/>
                          </a:solidFill>
                          <a:cs typeface="+mn-lt"/>
                        </a:rPr>
                        <a:t>999999999</a:t>
                      </a: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20</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43205">
                <a:tc>
                  <a:txBody>
                    <a:bodyPr/>
                    <a:lstStyle/>
                    <a:p>
                      <a:pPr algn="dist">
                        <a:lnSpc>
                          <a:spcPct val="60000"/>
                        </a:lnSpc>
                        <a:buNone/>
                      </a:pPr>
                      <a:r>
                        <a:rPr lang="en-US" altLang="zh-CN">
                          <a:solidFill>
                            <a:schemeClr val="tx1"/>
                          </a:solidFill>
                          <a:cs typeface="+mn-lt"/>
                        </a:rPr>
                        <a:t>24</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28</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32</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2" name="组合 11"/>
          <p:cNvGrpSpPr/>
          <p:nvPr/>
        </p:nvGrpSpPr>
        <p:grpSpPr>
          <a:xfrm>
            <a:off x="3574415" y="1054735"/>
            <a:ext cx="2202815" cy="3078480"/>
            <a:chOff x="10847" y="1820"/>
            <a:chExt cx="3441" cy="6688"/>
          </a:xfrm>
        </p:grpSpPr>
        <p:sp>
          <p:nvSpPr>
            <p:cNvPr id="13" name="矩形 12"/>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14" name="文本框 13"/>
            <p:cNvSpPr txBox="1"/>
            <p:nvPr/>
          </p:nvSpPr>
          <p:spPr>
            <a:xfrm>
              <a:off x="10959" y="2089"/>
              <a:ext cx="2997" cy="800"/>
            </a:xfrm>
            <a:prstGeom prst="rect">
              <a:avLst/>
            </a:prstGeom>
            <a:noFill/>
            <a:ln>
              <a:noFill/>
            </a:ln>
          </p:spPr>
          <p:txBody>
            <a:bodyPr wrap="square" rtlCol="0">
              <a:spAutoFit/>
            </a:bodyPr>
            <a:lstStyle/>
            <a:p>
              <a:r>
                <a:rPr lang="en-US" altLang="zh-CN" b="1">
                  <a:solidFill>
                    <a:schemeClr val="bg1"/>
                  </a:solidFill>
                  <a:latin typeface="+mn-lt"/>
                  <a:cs typeface="+mn-lt"/>
                </a:rPr>
                <a:t>      Register File</a:t>
              </a:r>
              <a:endParaRPr lang="en-US" altLang="zh-CN" b="1">
                <a:solidFill>
                  <a:schemeClr val="bg1"/>
                </a:solidFill>
                <a:latin typeface="+mn-lt"/>
                <a:cs typeface="+mn-lt"/>
              </a:endParaRPr>
            </a:p>
          </p:txBody>
        </p:sp>
      </p:grpSp>
      <p:graphicFrame>
        <p:nvGraphicFramePr>
          <p:cNvPr id="15" name="表格 14"/>
          <p:cNvGraphicFramePr/>
          <p:nvPr>
            <p:custDataLst>
              <p:tags r:id="rId2"/>
            </p:custDataLst>
          </p:nvPr>
        </p:nvGraphicFramePr>
        <p:xfrm>
          <a:off x="3725545" y="161099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cs typeface="+mn-lt"/>
                        </a:rPr>
                        <a:t>R0</a:t>
                      </a:r>
                      <a:endParaRPr lang="en-US" altLang="zh-CN"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b="0">
                          <a:solidFill>
                            <a:schemeClr val="tx1"/>
                          </a:solidFill>
                          <a:cs typeface="+mn-lt"/>
                        </a:rPr>
                        <a:t>0</a:t>
                      </a:r>
                      <a:endParaRPr lang="en-US" altLang="zh-CN"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85000"/>
                      </a:schemeClr>
                    </a:solidFill>
                  </a:tcPr>
                </a:tc>
              </a:tr>
              <a:tr h="258445">
                <a:tc>
                  <a:txBody>
                    <a:bodyPr/>
                    <a:lstStyle/>
                    <a:p>
                      <a:pPr algn="dist">
                        <a:lnSpc>
                          <a:spcPct val="60000"/>
                        </a:lnSpc>
                        <a:buNone/>
                      </a:pPr>
                      <a:r>
                        <a:rPr lang="en-US" altLang="zh-CN">
                          <a:cs typeface="+mn-lt"/>
                        </a:rPr>
                        <a:t>R1</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R2</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R3</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R4</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R5</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a:cs typeface="+mn-lt"/>
                        </a:rPr>
                        <a:t>12</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R6</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R7</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R8</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6" name="组合 15"/>
          <p:cNvGrpSpPr/>
          <p:nvPr/>
        </p:nvGrpSpPr>
        <p:grpSpPr>
          <a:xfrm>
            <a:off x="3574415" y="4510405"/>
            <a:ext cx="2232660" cy="841375"/>
            <a:chOff x="5291" y="7782"/>
            <a:chExt cx="3516" cy="1325"/>
          </a:xfrm>
        </p:grpSpPr>
        <p:sp>
          <p:nvSpPr>
            <p:cNvPr id="8" name="矩形 7"/>
            <p:cNvSpPr/>
            <p:nvPr/>
          </p:nvSpPr>
          <p:spPr>
            <a:xfrm>
              <a:off x="5291" y="7782"/>
              <a:ext cx="3516" cy="132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9" name="文本框 8"/>
            <p:cNvSpPr txBox="1"/>
            <p:nvPr/>
          </p:nvSpPr>
          <p:spPr>
            <a:xfrm>
              <a:off x="6481" y="7895"/>
              <a:ext cx="1136" cy="628"/>
            </a:xfrm>
            <a:prstGeom prst="rect">
              <a:avLst/>
            </a:prstGeom>
            <a:noFill/>
          </p:spPr>
          <p:txBody>
            <a:bodyPr wrap="square" rtlCol="0">
              <a:spAutoFit/>
            </a:bodyPr>
            <a:lstStyle/>
            <a:p>
              <a:r>
                <a:rPr lang="en-US" altLang="zh-CN" sz="2000" b="1">
                  <a:solidFill>
                    <a:schemeClr val="bg1"/>
                  </a:solidFill>
                  <a:latin typeface="+mn-lt"/>
                  <a:cs typeface="+mn-lt"/>
                </a:rPr>
                <a:t>ALU</a:t>
              </a:r>
              <a:endParaRPr lang="en-US" altLang="zh-CN" sz="2000" b="1">
                <a:solidFill>
                  <a:schemeClr val="bg1"/>
                </a:solidFill>
                <a:latin typeface="+mn-lt"/>
                <a:cs typeface="+mn-lt"/>
              </a:endParaRPr>
            </a:p>
          </p:txBody>
        </p:sp>
        <p:sp>
          <p:nvSpPr>
            <p:cNvPr id="10" name="文本框 9"/>
            <p:cNvSpPr txBox="1"/>
            <p:nvPr/>
          </p:nvSpPr>
          <p:spPr>
            <a:xfrm>
              <a:off x="5554" y="8462"/>
              <a:ext cx="2990" cy="580"/>
            </a:xfrm>
            <a:prstGeom prst="rect">
              <a:avLst/>
            </a:prstGeom>
            <a:solidFill>
              <a:srgbClr val="FFFF00"/>
            </a:solidFill>
            <a:ln>
              <a:solidFill>
                <a:schemeClr val="tx1"/>
              </a:solidFill>
            </a:ln>
          </p:spPr>
          <p:txBody>
            <a:bodyPr wrap="square" rtlCol="0">
              <a:spAutoFit/>
            </a:bodyPr>
            <a:lstStyle/>
            <a:p>
              <a:pPr algn="ctr"/>
              <a:r>
                <a:rPr lang="en-US" altLang="zh-CN">
                  <a:latin typeface="+mn-lt"/>
                  <a:cs typeface="+mn-lt"/>
                </a:rPr>
                <a:t>add</a:t>
              </a:r>
              <a:endParaRPr lang="en-US" altLang="zh-CN">
                <a:latin typeface="+mn-lt"/>
                <a:cs typeface="+mn-lt"/>
              </a:endParaRPr>
            </a:p>
          </p:txBody>
        </p:sp>
      </p:grpSp>
      <p:cxnSp>
        <p:nvCxnSpPr>
          <p:cNvPr id="32" name="直接箭头连接符 31"/>
          <p:cNvCxnSpPr/>
          <p:nvPr/>
        </p:nvCxnSpPr>
        <p:spPr>
          <a:xfrm>
            <a:off x="5088890" y="4133215"/>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3" name="肘形连接符 32"/>
          <p:cNvCxnSpPr>
            <a:endCxn id="13" idx="1"/>
          </p:cNvCxnSpPr>
          <p:nvPr/>
        </p:nvCxnSpPr>
        <p:spPr>
          <a:xfrm rot="16200000" flipV="1">
            <a:off x="2447290" y="3720465"/>
            <a:ext cx="3550285" cy="1297305"/>
          </a:xfrm>
          <a:prstGeom prst="bentConnector4">
            <a:avLst>
              <a:gd name="adj1" fmla="val -1341"/>
              <a:gd name="adj2" fmla="val 118355"/>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4871720" y="5300980"/>
            <a:ext cx="0" cy="936625"/>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330065" y="4150360"/>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5735955" y="1268095"/>
            <a:ext cx="3384550" cy="3663367"/>
            <a:chOff x="9033" y="1997"/>
            <a:chExt cx="5330" cy="6394"/>
          </a:xfrm>
        </p:grpSpPr>
        <p:cxnSp>
          <p:nvCxnSpPr>
            <p:cNvPr id="29" name="直接箭头连接符 28"/>
            <p:cNvCxnSpPr>
              <a:stCxn id="25" idx="2"/>
              <a:endCxn id="27" idx="0"/>
            </p:cNvCxnSpPr>
            <p:nvPr/>
          </p:nvCxnSpPr>
          <p:spPr>
            <a:xfrm>
              <a:off x="11885" y="5040"/>
              <a:ext cx="11" cy="104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9033" y="1997"/>
              <a:ext cx="5330" cy="6394"/>
              <a:chOff x="9033" y="1997"/>
              <a:chExt cx="5330" cy="6394"/>
            </a:xfrm>
          </p:grpSpPr>
          <p:grpSp>
            <p:nvGrpSpPr>
              <p:cNvPr id="17" name="组合 16"/>
              <p:cNvGrpSpPr/>
              <p:nvPr/>
            </p:nvGrpSpPr>
            <p:grpSpPr>
              <a:xfrm>
                <a:off x="9941" y="1997"/>
                <a:ext cx="3754" cy="1467"/>
                <a:chOff x="5291" y="7895"/>
                <a:chExt cx="3754" cy="1467"/>
              </a:xfrm>
            </p:grpSpPr>
            <p:sp>
              <p:nvSpPr>
                <p:cNvPr id="18" name="矩形 17"/>
                <p:cNvSpPr/>
                <p:nvPr/>
              </p:nvSpPr>
              <p:spPr>
                <a:xfrm>
                  <a:off x="5291" y="7895"/>
                  <a:ext cx="3754" cy="1467"/>
                </a:xfrm>
                <a:prstGeom prst="rect">
                  <a:avLst/>
                </a:prstGeom>
                <a:solidFill>
                  <a:srgbClr val="C00000"/>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20" name="文本框 19"/>
                <p:cNvSpPr txBox="1"/>
                <p:nvPr/>
              </p:nvSpPr>
              <p:spPr>
                <a:xfrm>
                  <a:off x="5600" y="8635"/>
                  <a:ext cx="3247" cy="643"/>
                </a:xfrm>
                <a:prstGeom prst="rect">
                  <a:avLst/>
                </a:prstGeom>
                <a:solidFill>
                  <a:schemeClr val="bg1"/>
                </a:solidFill>
                <a:ln>
                  <a:solidFill>
                    <a:schemeClr val="accent1">
                      <a:alpha val="20000"/>
                    </a:schemeClr>
                  </a:solidFill>
                </a:ln>
              </p:spPr>
              <p:txBody>
                <a:bodyPr wrap="square" rtlCol="0">
                  <a:spAutoFit/>
                </a:bodyPr>
                <a:lstStyle/>
                <a:p>
                  <a:r>
                    <a:rPr lang="en-US" altLang="zh-CN">
                      <a:latin typeface="+mn-lt"/>
                      <a:cs typeface="+mn-lt"/>
                    </a:rPr>
                    <a:t>                 4</a:t>
                  </a:r>
                  <a:endParaRPr lang="en-US" altLang="zh-CN">
                    <a:latin typeface="+mn-lt"/>
                    <a:cs typeface="+mn-lt"/>
                  </a:endParaRPr>
                </a:p>
              </p:txBody>
            </p:sp>
          </p:grpSp>
          <p:cxnSp>
            <p:nvCxnSpPr>
              <p:cNvPr id="21" name="直接箭头连接符 20"/>
              <p:cNvCxnSpPr/>
              <p:nvPr/>
            </p:nvCxnSpPr>
            <p:spPr>
              <a:xfrm flipV="1">
                <a:off x="13683" y="2791"/>
                <a:ext cx="680" cy="1"/>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9952" y="3819"/>
                <a:ext cx="3816" cy="1467"/>
                <a:chOff x="5291" y="7895"/>
                <a:chExt cx="3816" cy="1467"/>
              </a:xfrm>
            </p:grpSpPr>
            <p:sp>
              <p:nvSpPr>
                <p:cNvPr id="23" name="矩形 22"/>
                <p:cNvSpPr/>
                <p:nvPr/>
              </p:nvSpPr>
              <p:spPr>
                <a:xfrm>
                  <a:off x="5291" y="7895"/>
                  <a:ext cx="3754" cy="1467"/>
                </a:xfrm>
                <a:prstGeom prst="rect">
                  <a:avLst/>
                </a:prstGeom>
                <a:solidFill>
                  <a:srgbClr val="C00000"/>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24" name="文本框 23"/>
                <p:cNvSpPr txBox="1"/>
                <p:nvPr/>
              </p:nvSpPr>
              <p:spPr>
                <a:xfrm>
                  <a:off x="5437" y="7895"/>
                  <a:ext cx="3670" cy="696"/>
                </a:xfrm>
                <a:prstGeom prst="rect">
                  <a:avLst/>
                </a:prstGeom>
                <a:noFill/>
                <a:ln>
                  <a:noFill/>
                </a:ln>
              </p:spPr>
              <p:txBody>
                <a:bodyPr wrap="square" rtlCol="0">
                  <a:spAutoFit/>
                </a:bodyPr>
                <a:lstStyle/>
                <a:p>
                  <a:pPr algn="ctr"/>
                  <a:r>
                    <a:rPr lang="en-US" altLang="zh-CN" sz="2000" b="1" dirty="0">
                      <a:solidFill>
                        <a:schemeClr val="bg1"/>
                      </a:solidFill>
                      <a:latin typeface="+mn-lt"/>
                      <a:cs typeface="+mn-lt"/>
                    </a:rPr>
                    <a:t>Instruction</a:t>
                  </a:r>
                  <a:endParaRPr lang="en-US" altLang="zh-CN" sz="2000" b="1" dirty="0">
                    <a:solidFill>
                      <a:schemeClr val="bg1"/>
                    </a:solidFill>
                    <a:latin typeface="+mn-lt"/>
                    <a:cs typeface="+mn-lt"/>
                  </a:endParaRPr>
                </a:p>
              </p:txBody>
            </p:sp>
            <p:sp>
              <p:nvSpPr>
                <p:cNvPr id="25" name="文本框 24"/>
                <p:cNvSpPr txBox="1"/>
                <p:nvPr/>
              </p:nvSpPr>
              <p:spPr>
                <a:xfrm>
                  <a:off x="5600" y="8635"/>
                  <a:ext cx="3247" cy="481"/>
                </a:xfrm>
                <a:prstGeom prst="rect">
                  <a:avLst/>
                </a:prstGeom>
                <a:solidFill>
                  <a:srgbClr val="FFFF00"/>
                </a:solidFill>
                <a:ln>
                  <a:solidFill>
                    <a:schemeClr val="accent1">
                      <a:alpha val="20000"/>
                    </a:schemeClr>
                  </a:solidFill>
                </a:ln>
              </p:spPr>
              <p:txBody>
                <a:bodyPr wrap="square" rtlCol="0">
                  <a:spAutoFit/>
                </a:bodyPr>
                <a:lstStyle/>
                <a:p>
                  <a:pPr algn="ctr">
                    <a:lnSpc>
                      <a:spcPct val="60000"/>
                    </a:lnSpc>
                    <a:buNone/>
                  </a:pPr>
                  <a:r>
                    <a:rPr lang="en-US" altLang="zh-CN" sz="2000">
                      <a:latin typeface="+mn-lt"/>
                      <a:cs typeface="+mn-lt"/>
                      <a:sym typeface="+mn-ea"/>
                    </a:rPr>
                    <a:t>lw R6, 4(R5)</a:t>
                  </a:r>
                  <a:endParaRPr lang="en-US" altLang="zh-CN" sz="2000">
                    <a:latin typeface="+mn-lt"/>
                    <a:cs typeface="+mn-lt"/>
                    <a:sym typeface="+mn-ea"/>
                  </a:endParaRPr>
                </a:p>
              </p:txBody>
            </p:sp>
          </p:grpSp>
          <p:cxnSp>
            <p:nvCxnSpPr>
              <p:cNvPr id="26" name="直接箭头连接符 25"/>
              <p:cNvCxnSpPr/>
              <p:nvPr/>
            </p:nvCxnSpPr>
            <p:spPr>
              <a:xfrm flipH="1">
                <a:off x="13675" y="4494"/>
                <a:ext cx="680" cy="26"/>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10478" y="6080"/>
                <a:ext cx="2835" cy="1473"/>
              </a:xfrm>
              <a:prstGeom prst="ellipse">
                <a:avLst/>
              </a:prstGeom>
              <a:solidFill>
                <a:srgbClr val="C0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cs typeface="+mn-lt"/>
                  </a:rPr>
                  <a:t>Control</a:t>
                </a:r>
                <a:endParaRPr lang="en-US" altLang="zh-CN" sz="2000" b="1" dirty="0">
                  <a:cs typeface="+mn-lt"/>
                </a:endParaRPr>
              </a:p>
              <a:p>
                <a:pPr algn="ctr"/>
                <a:r>
                  <a:rPr lang="en-US" altLang="zh-CN" sz="2000" b="1" dirty="0">
                    <a:cs typeface="+mn-lt"/>
                  </a:rPr>
                  <a:t>Logic</a:t>
                </a:r>
                <a:endParaRPr lang="en-US" altLang="zh-CN" sz="2000" b="1" dirty="0">
                  <a:cs typeface="+mn-lt"/>
                </a:endParaRPr>
              </a:p>
            </p:txBody>
          </p:sp>
          <p:cxnSp>
            <p:nvCxnSpPr>
              <p:cNvPr id="28" name="直接箭头连接符 27"/>
              <p:cNvCxnSpPr>
                <a:stCxn id="27" idx="3"/>
                <a:endCxn id="8" idx="3"/>
              </p:cNvCxnSpPr>
              <p:nvPr/>
            </p:nvCxnSpPr>
            <p:spPr>
              <a:xfrm flipH="1">
                <a:off x="9145" y="7337"/>
                <a:ext cx="1748" cy="1054"/>
              </a:xfrm>
              <a:prstGeom prst="straightConnector1">
                <a:avLst/>
              </a:prstGeom>
              <a:ln w="28575">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7" idx="1"/>
              </p:cNvCxnSpPr>
              <p:nvPr/>
            </p:nvCxnSpPr>
            <p:spPr>
              <a:xfrm flipH="1" flipV="1">
                <a:off x="9033" y="5657"/>
                <a:ext cx="1860" cy="639"/>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rot="10800000">
                <a:off x="9940" y="2731"/>
                <a:ext cx="537" cy="4370"/>
              </a:xfrm>
              <a:prstGeom prst="bentConnector3">
                <a:avLst>
                  <a:gd name="adj1" fmla="val 169832"/>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cxnSp>
        <p:nvCxnSpPr>
          <p:cNvPr id="43" name="直接箭头连接符 42"/>
          <p:cNvCxnSpPr/>
          <p:nvPr/>
        </p:nvCxnSpPr>
        <p:spPr>
          <a:xfrm>
            <a:off x="4871720" y="5517515"/>
            <a:ext cx="1490345" cy="0"/>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40" idx="3"/>
          </p:cNvCxnSpPr>
          <p:nvPr/>
        </p:nvCxnSpPr>
        <p:spPr>
          <a:xfrm flipV="1">
            <a:off x="8716010" y="5179060"/>
            <a:ext cx="374650" cy="635"/>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6362065" y="4765675"/>
            <a:ext cx="2353945" cy="828040"/>
            <a:chOff x="10019" y="8409"/>
            <a:chExt cx="3754" cy="1467"/>
          </a:xfrm>
        </p:grpSpPr>
        <p:sp>
          <p:nvSpPr>
            <p:cNvPr id="40" name="矩形 39"/>
            <p:cNvSpPr/>
            <p:nvPr/>
          </p:nvSpPr>
          <p:spPr>
            <a:xfrm>
              <a:off x="10019" y="8409"/>
              <a:ext cx="3754" cy="1467"/>
            </a:xfrm>
            <a:prstGeom prst="rect">
              <a:avLst/>
            </a:prstGeom>
            <a:solidFill>
              <a:srgbClr val="7030A0"/>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41" name="文本框 40"/>
            <p:cNvSpPr txBox="1"/>
            <p:nvPr/>
          </p:nvSpPr>
          <p:spPr>
            <a:xfrm>
              <a:off x="10246" y="8409"/>
              <a:ext cx="3507" cy="707"/>
            </a:xfrm>
            <a:prstGeom prst="rect">
              <a:avLst/>
            </a:prstGeom>
            <a:solidFill>
              <a:srgbClr val="7030A0"/>
            </a:solidFill>
            <a:ln>
              <a:solidFill>
                <a:schemeClr val="accent1">
                  <a:alpha val="20000"/>
                </a:schemeClr>
              </a:solidFill>
            </a:ln>
          </p:spPr>
          <p:txBody>
            <a:bodyPr wrap="square" rtlCol="0">
              <a:spAutoFit/>
            </a:bodyPr>
            <a:lstStyle/>
            <a:p>
              <a:r>
                <a:rPr lang="en-US" altLang="zh-CN" sz="2000" b="1">
                  <a:solidFill>
                    <a:schemeClr val="bg1"/>
                  </a:solidFill>
                  <a:latin typeface="+mn-lt"/>
                  <a:cs typeface="+mn-lt"/>
                </a:rPr>
                <a:t>Memory Address</a:t>
              </a:r>
              <a:endParaRPr lang="en-US" altLang="zh-CN" sz="2000" b="1">
                <a:solidFill>
                  <a:schemeClr val="bg1"/>
                </a:solidFill>
                <a:latin typeface="+mn-lt"/>
                <a:cs typeface="+mn-lt"/>
              </a:endParaRPr>
            </a:p>
          </p:txBody>
        </p:sp>
        <p:sp>
          <p:nvSpPr>
            <p:cNvPr id="42" name="文本框 41"/>
            <p:cNvSpPr txBox="1"/>
            <p:nvPr/>
          </p:nvSpPr>
          <p:spPr>
            <a:xfrm>
              <a:off x="10328" y="9149"/>
              <a:ext cx="3247" cy="653"/>
            </a:xfrm>
            <a:prstGeom prst="rect">
              <a:avLst/>
            </a:prstGeom>
            <a:solidFill>
              <a:srgbClr val="FFFF00"/>
            </a:solidFill>
            <a:ln>
              <a:solidFill>
                <a:schemeClr val="accent1">
                  <a:alpha val="20000"/>
                </a:schemeClr>
              </a:solidFill>
            </a:ln>
          </p:spPr>
          <p:txBody>
            <a:bodyPr wrap="square" rtlCol="0">
              <a:spAutoFit/>
            </a:bodyPr>
            <a:lstStyle/>
            <a:p>
              <a:pPr algn="ctr"/>
              <a:r>
                <a:rPr lang="en-US" altLang="zh-CN">
                  <a:latin typeface="+mn-lt"/>
                  <a:cs typeface="+mn-lt"/>
                </a:rPr>
                <a:t>16  </a:t>
              </a:r>
              <a:endParaRPr lang="en-US" altLang="zh-CN">
                <a:latin typeface="+mn-lt"/>
                <a:cs typeface="+mn-lt"/>
              </a:endParaRPr>
            </a:p>
          </p:txBody>
        </p:sp>
      </p:grpSp>
      <p:grpSp>
        <p:nvGrpSpPr>
          <p:cNvPr id="47" name="组合 46"/>
          <p:cNvGrpSpPr/>
          <p:nvPr/>
        </p:nvGrpSpPr>
        <p:grpSpPr>
          <a:xfrm>
            <a:off x="6383655" y="5791835"/>
            <a:ext cx="2362200" cy="820420"/>
            <a:chOff x="10019" y="8409"/>
            <a:chExt cx="3754" cy="1467"/>
          </a:xfrm>
        </p:grpSpPr>
        <p:sp>
          <p:nvSpPr>
            <p:cNvPr id="48" name="矩形 47"/>
            <p:cNvSpPr/>
            <p:nvPr/>
          </p:nvSpPr>
          <p:spPr>
            <a:xfrm>
              <a:off x="10019" y="8409"/>
              <a:ext cx="3754" cy="1467"/>
            </a:xfrm>
            <a:prstGeom prst="rect">
              <a:avLst/>
            </a:prstGeom>
            <a:solidFill>
              <a:srgbClr val="7030A0"/>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49" name="文本框 48"/>
            <p:cNvSpPr txBox="1"/>
            <p:nvPr/>
          </p:nvSpPr>
          <p:spPr>
            <a:xfrm>
              <a:off x="10246" y="8409"/>
              <a:ext cx="3507" cy="713"/>
            </a:xfrm>
            <a:prstGeom prst="rect">
              <a:avLst/>
            </a:prstGeom>
            <a:solidFill>
              <a:srgbClr val="7030A0"/>
            </a:solidFill>
            <a:ln>
              <a:solidFill>
                <a:schemeClr val="accent1">
                  <a:alpha val="20000"/>
                </a:schemeClr>
              </a:solidFill>
            </a:ln>
          </p:spPr>
          <p:txBody>
            <a:bodyPr wrap="square" rtlCol="0">
              <a:spAutoFit/>
            </a:bodyPr>
            <a:lstStyle/>
            <a:p>
              <a:r>
                <a:rPr lang="en-US" altLang="zh-CN" sz="2000" b="1" dirty="0">
                  <a:solidFill>
                    <a:schemeClr val="bg1"/>
                  </a:solidFill>
                  <a:latin typeface="+mn-lt"/>
                  <a:cs typeface="+mn-lt"/>
                </a:rPr>
                <a:t>     Data</a:t>
              </a:r>
              <a:endParaRPr lang="en-US" altLang="zh-CN" sz="2000" b="1" dirty="0">
                <a:solidFill>
                  <a:schemeClr val="bg1"/>
                </a:solidFill>
                <a:latin typeface="+mn-lt"/>
                <a:cs typeface="+mn-lt"/>
              </a:endParaRPr>
            </a:p>
          </p:txBody>
        </p:sp>
        <p:sp>
          <p:nvSpPr>
            <p:cNvPr id="50" name="文本框 49"/>
            <p:cNvSpPr txBox="1"/>
            <p:nvPr/>
          </p:nvSpPr>
          <p:spPr>
            <a:xfrm>
              <a:off x="10328" y="9149"/>
              <a:ext cx="3247" cy="659"/>
            </a:xfrm>
            <a:prstGeom prst="rect">
              <a:avLst/>
            </a:prstGeom>
            <a:solidFill>
              <a:schemeClr val="bg1"/>
            </a:solidFill>
            <a:ln>
              <a:solidFill>
                <a:schemeClr val="accent1">
                  <a:alpha val="20000"/>
                </a:schemeClr>
              </a:solidFill>
            </a:ln>
          </p:spPr>
          <p:txBody>
            <a:bodyPr wrap="square" rtlCol="0">
              <a:spAutoFit/>
            </a:bodyPr>
            <a:lstStyle/>
            <a:p>
              <a:pPr algn="ctr"/>
              <a:r>
                <a:rPr lang="en-US" altLang="zh-CN">
                  <a:latin typeface="+mn-lt"/>
                  <a:cs typeface="+mn-lt"/>
                </a:rPr>
                <a:t> </a:t>
              </a:r>
              <a:endParaRPr lang="en-US" altLang="zh-CN">
                <a:latin typeface="+mn-lt"/>
                <a:cs typeface="+mn-lt"/>
              </a:endParaRPr>
            </a:p>
          </p:txBody>
        </p:sp>
      </p:grpSp>
      <p:cxnSp>
        <p:nvCxnSpPr>
          <p:cNvPr id="52" name="直接箭头连接符 51"/>
          <p:cNvCxnSpPr/>
          <p:nvPr/>
        </p:nvCxnSpPr>
        <p:spPr>
          <a:xfrm>
            <a:off x="4871720" y="6165215"/>
            <a:ext cx="1511935" cy="0"/>
          </a:xfrm>
          <a:prstGeom prst="straightConnector1">
            <a:avLst/>
          </a:prstGeom>
          <a:ln w="28575">
            <a:solidFill>
              <a:srgbClr val="7030A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a:off x="8688070" y="6021070"/>
            <a:ext cx="432435" cy="0"/>
          </a:xfrm>
          <a:prstGeom prst="straightConnector1">
            <a:avLst/>
          </a:prstGeom>
          <a:ln w="28575">
            <a:solidFill>
              <a:srgbClr val="7030A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3" name="矩形标注 52"/>
          <p:cNvSpPr/>
          <p:nvPr/>
        </p:nvSpPr>
        <p:spPr>
          <a:xfrm>
            <a:off x="9399905" y="393700"/>
            <a:ext cx="1870710" cy="958215"/>
          </a:xfrm>
          <a:prstGeom prst="wedgeRectCallout">
            <a:avLst>
              <a:gd name="adj1" fmla="val 1561"/>
              <a:gd name="adj2" fmla="val 121901"/>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Add 4 bytes to the address in R5</a:t>
            </a:r>
            <a:endParaRPr lang="en-US" altLang="zh-CN"/>
          </a:p>
        </p:txBody>
      </p:sp>
      <p:cxnSp>
        <p:nvCxnSpPr>
          <p:cNvPr id="39" name="直接箭头连接符 38"/>
          <p:cNvCxnSpPr>
            <a:stCxn id="27" idx="1"/>
          </p:cNvCxnSpPr>
          <p:nvPr/>
        </p:nvCxnSpPr>
        <p:spPr>
          <a:xfrm flipH="1" flipV="1">
            <a:off x="5808345" y="3357245"/>
            <a:ext cx="1108710" cy="374015"/>
          </a:xfrm>
          <a:prstGeom prst="straightConnector1">
            <a:avLst/>
          </a:pr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27" idx="3"/>
          </p:cNvCxnSpPr>
          <p:nvPr/>
        </p:nvCxnSpPr>
        <p:spPr>
          <a:xfrm flipH="1">
            <a:off x="5808345" y="4327525"/>
            <a:ext cx="1108710" cy="541655"/>
          </a:xfrm>
          <a:prstGeom prst="straightConnector1">
            <a:avLst/>
          </a:pr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9" name="椭圆 58"/>
          <p:cNvSpPr/>
          <p:nvPr/>
        </p:nvSpPr>
        <p:spPr>
          <a:xfrm>
            <a:off x="4672965" y="2792730"/>
            <a:ext cx="378460" cy="360045"/>
          </a:xfrm>
          <a:prstGeom prst="ellipse">
            <a:avLst/>
          </a:prstGeom>
          <a:noFill/>
          <a:ln w="38100">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箭头连接符 53"/>
          <p:cNvCxnSpPr>
            <a:stCxn id="59" idx="4"/>
          </p:cNvCxnSpPr>
          <p:nvPr/>
        </p:nvCxnSpPr>
        <p:spPr>
          <a:xfrm flipH="1">
            <a:off x="4368165" y="3152775"/>
            <a:ext cx="494030" cy="1356360"/>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flipH="1">
            <a:off x="5088255" y="3033395"/>
            <a:ext cx="2493645" cy="147574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a:off x="4871720" y="5517515"/>
            <a:ext cx="1490345" cy="0"/>
          </a:xfrm>
          <a:prstGeom prst="straightConnector1">
            <a:avLst/>
          </a:pr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endCxn id="25" idx="3"/>
          </p:cNvCxnSpPr>
          <p:nvPr/>
        </p:nvCxnSpPr>
        <p:spPr>
          <a:xfrm flipH="1">
            <a:off x="8577580" y="2179320"/>
            <a:ext cx="1223645" cy="694690"/>
          </a:xfrm>
          <a:prstGeom prst="straightConnector1">
            <a:avLst/>
          </a:prstGeom>
          <a:ln w="28575">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60" name="文本框 18"/>
          <p:cNvSpPr txBox="1"/>
          <p:nvPr/>
        </p:nvSpPr>
        <p:spPr>
          <a:xfrm>
            <a:off x="6456680" y="1268095"/>
            <a:ext cx="2226945" cy="369545"/>
          </a:xfrm>
          <a:prstGeom prst="rect">
            <a:avLst/>
          </a:prstGeom>
          <a:noFill/>
          <a:ln>
            <a:noFill/>
          </a:ln>
        </p:spPr>
        <p:txBody>
          <a:bodyPr wrap="square" rtlCol="0">
            <a:spAutoFit/>
          </a:bodyPr>
          <a:lstStyle/>
          <a:p>
            <a:r>
              <a:rPr lang="en-US" altLang="zh-CN" b="1" dirty="0">
                <a:solidFill>
                  <a:schemeClr val="bg1"/>
                </a:solidFill>
              </a:rPr>
              <a:t>Program Counter (PC)</a:t>
            </a:r>
            <a:endParaRPr lang="en-US" altLang="zh-CN" b="1" dirty="0">
              <a:solidFill>
                <a:schemeClr val="bg1"/>
              </a:solidFill>
            </a:endParaRPr>
          </a:p>
        </p:txBody>
      </p:sp>
      <p:sp>
        <p:nvSpPr>
          <p:cNvPr id="61" name="椭圆 56"/>
          <p:cNvSpPr/>
          <p:nvPr/>
        </p:nvSpPr>
        <p:spPr>
          <a:xfrm>
            <a:off x="7485743" y="2694402"/>
            <a:ext cx="378460" cy="360045"/>
          </a:xfrm>
          <a:prstGeom prst="ellipse">
            <a:avLst/>
          </a:prstGeom>
          <a:noFill/>
          <a:ln w="38100">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Freeform: Shape 61"/>
          <p:cNvSpPr/>
          <p:nvPr/>
        </p:nvSpPr>
        <p:spPr>
          <a:xfrm>
            <a:off x="5504815" y="2997930"/>
            <a:ext cx="2124790" cy="1656081"/>
          </a:xfrm>
          <a:custGeom>
            <a:avLst/>
            <a:gdLst>
              <a:gd name="connsiteX0" fmla="*/ 2915920 w 2941320"/>
              <a:gd name="connsiteY0" fmla="*/ 0 h 1757680"/>
              <a:gd name="connsiteX1" fmla="*/ 2921000 w 2941320"/>
              <a:gd name="connsiteY1" fmla="*/ 35560 h 1757680"/>
              <a:gd name="connsiteX2" fmla="*/ 2931160 w 2941320"/>
              <a:gd name="connsiteY2" fmla="*/ 137160 h 1757680"/>
              <a:gd name="connsiteX3" fmla="*/ 2941320 w 2941320"/>
              <a:gd name="connsiteY3" fmla="*/ 182880 h 1757680"/>
              <a:gd name="connsiteX4" fmla="*/ 2936240 w 2941320"/>
              <a:gd name="connsiteY4" fmla="*/ 441960 h 1757680"/>
              <a:gd name="connsiteX5" fmla="*/ 2926080 w 2941320"/>
              <a:gd name="connsiteY5" fmla="*/ 482600 h 1757680"/>
              <a:gd name="connsiteX6" fmla="*/ 2921000 w 2941320"/>
              <a:gd name="connsiteY6" fmla="*/ 518160 h 1757680"/>
              <a:gd name="connsiteX7" fmla="*/ 2910840 w 2941320"/>
              <a:gd name="connsiteY7" fmla="*/ 680720 h 1757680"/>
              <a:gd name="connsiteX8" fmla="*/ 2870200 w 2941320"/>
              <a:gd name="connsiteY8" fmla="*/ 838200 h 1757680"/>
              <a:gd name="connsiteX9" fmla="*/ 2829560 w 2941320"/>
              <a:gd name="connsiteY9" fmla="*/ 848360 h 1757680"/>
              <a:gd name="connsiteX10" fmla="*/ 2748280 w 2941320"/>
              <a:gd name="connsiteY10" fmla="*/ 863600 h 1757680"/>
              <a:gd name="connsiteX11" fmla="*/ 2722880 w 2941320"/>
              <a:gd name="connsiteY11" fmla="*/ 873760 h 1757680"/>
              <a:gd name="connsiteX12" fmla="*/ 2697480 w 2941320"/>
              <a:gd name="connsiteY12" fmla="*/ 878840 h 1757680"/>
              <a:gd name="connsiteX13" fmla="*/ 2667000 w 2941320"/>
              <a:gd name="connsiteY13" fmla="*/ 889000 h 1757680"/>
              <a:gd name="connsiteX14" fmla="*/ 2646680 w 2941320"/>
              <a:gd name="connsiteY14" fmla="*/ 894080 h 1757680"/>
              <a:gd name="connsiteX15" fmla="*/ 2621280 w 2941320"/>
              <a:gd name="connsiteY15" fmla="*/ 904240 h 1757680"/>
              <a:gd name="connsiteX16" fmla="*/ 2575560 w 2941320"/>
              <a:gd name="connsiteY16" fmla="*/ 909320 h 1757680"/>
              <a:gd name="connsiteX17" fmla="*/ 2468880 w 2941320"/>
              <a:gd name="connsiteY17" fmla="*/ 939800 h 1757680"/>
              <a:gd name="connsiteX18" fmla="*/ 2453640 w 2941320"/>
              <a:gd name="connsiteY18" fmla="*/ 944880 h 1757680"/>
              <a:gd name="connsiteX19" fmla="*/ 2428240 w 2941320"/>
              <a:gd name="connsiteY19" fmla="*/ 955040 h 1757680"/>
              <a:gd name="connsiteX20" fmla="*/ 2357120 w 2941320"/>
              <a:gd name="connsiteY20" fmla="*/ 970280 h 1757680"/>
              <a:gd name="connsiteX21" fmla="*/ 2331720 w 2941320"/>
              <a:gd name="connsiteY21" fmla="*/ 980440 h 1757680"/>
              <a:gd name="connsiteX22" fmla="*/ 2311400 w 2941320"/>
              <a:gd name="connsiteY22" fmla="*/ 990600 h 1757680"/>
              <a:gd name="connsiteX23" fmla="*/ 2235200 w 2941320"/>
              <a:gd name="connsiteY23" fmla="*/ 1010920 h 1757680"/>
              <a:gd name="connsiteX24" fmla="*/ 2219960 w 2941320"/>
              <a:gd name="connsiteY24" fmla="*/ 1021080 h 1757680"/>
              <a:gd name="connsiteX25" fmla="*/ 2189480 w 2941320"/>
              <a:gd name="connsiteY25" fmla="*/ 1026160 h 1757680"/>
              <a:gd name="connsiteX26" fmla="*/ 2148840 w 2941320"/>
              <a:gd name="connsiteY26" fmla="*/ 1036320 h 1757680"/>
              <a:gd name="connsiteX27" fmla="*/ 2123440 w 2941320"/>
              <a:gd name="connsiteY27" fmla="*/ 1046480 h 1757680"/>
              <a:gd name="connsiteX28" fmla="*/ 2082800 w 2941320"/>
              <a:gd name="connsiteY28" fmla="*/ 1056640 h 1757680"/>
              <a:gd name="connsiteX29" fmla="*/ 2037080 w 2941320"/>
              <a:gd name="connsiteY29" fmla="*/ 1076960 h 1757680"/>
              <a:gd name="connsiteX30" fmla="*/ 1986280 w 2941320"/>
              <a:gd name="connsiteY30" fmla="*/ 1087120 h 1757680"/>
              <a:gd name="connsiteX31" fmla="*/ 1960880 w 2941320"/>
              <a:gd name="connsiteY31" fmla="*/ 1097280 h 1757680"/>
              <a:gd name="connsiteX32" fmla="*/ 1920240 w 2941320"/>
              <a:gd name="connsiteY32" fmla="*/ 1107440 h 1757680"/>
              <a:gd name="connsiteX33" fmla="*/ 1661160 w 2941320"/>
              <a:gd name="connsiteY33" fmla="*/ 1193800 h 1757680"/>
              <a:gd name="connsiteX34" fmla="*/ 1620520 w 2941320"/>
              <a:gd name="connsiteY34" fmla="*/ 1203960 h 1757680"/>
              <a:gd name="connsiteX35" fmla="*/ 1554480 w 2941320"/>
              <a:gd name="connsiteY35" fmla="*/ 1209040 h 1757680"/>
              <a:gd name="connsiteX36" fmla="*/ 1214120 w 2941320"/>
              <a:gd name="connsiteY36" fmla="*/ 1295400 h 1757680"/>
              <a:gd name="connsiteX37" fmla="*/ 1198880 w 2941320"/>
              <a:gd name="connsiteY37" fmla="*/ 1305560 h 1757680"/>
              <a:gd name="connsiteX38" fmla="*/ 1117600 w 2941320"/>
              <a:gd name="connsiteY38" fmla="*/ 1325880 h 1757680"/>
              <a:gd name="connsiteX39" fmla="*/ 1092200 w 2941320"/>
              <a:gd name="connsiteY39" fmla="*/ 1336040 h 1757680"/>
              <a:gd name="connsiteX40" fmla="*/ 1026160 w 2941320"/>
              <a:gd name="connsiteY40" fmla="*/ 1356360 h 1757680"/>
              <a:gd name="connsiteX41" fmla="*/ 995680 w 2941320"/>
              <a:gd name="connsiteY41" fmla="*/ 1361440 h 1757680"/>
              <a:gd name="connsiteX42" fmla="*/ 914400 w 2941320"/>
              <a:gd name="connsiteY42" fmla="*/ 1391920 h 1757680"/>
              <a:gd name="connsiteX43" fmla="*/ 894080 w 2941320"/>
              <a:gd name="connsiteY43" fmla="*/ 1402080 h 1757680"/>
              <a:gd name="connsiteX44" fmla="*/ 868680 w 2941320"/>
              <a:gd name="connsiteY44" fmla="*/ 1407160 h 1757680"/>
              <a:gd name="connsiteX45" fmla="*/ 822960 w 2941320"/>
              <a:gd name="connsiteY45" fmla="*/ 1427480 h 1757680"/>
              <a:gd name="connsiteX46" fmla="*/ 792480 w 2941320"/>
              <a:gd name="connsiteY46" fmla="*/ 1447800 h 1757680"/>
              <a:gd name="connsiteX47" fmla="*/ 736600 w 2941320"/>
              <a:gd name="connsiteY47" fmla="*/ 1463040 h 1757680"/>
              <a:gd name="connsiteX48" fmla="*/ 629920 w 2941320"/>
              <a:gd name="connsiteY48" fmla="*/ 1513840 h 1757680"/>
              <a:gd name="connsiteX49" fmla="*/ 599440 w 2941320"/>
              <a:gd name="connsiteY49" fmla="*/ 1534160 h 1757680"/>
              <a:gd name="connsiteX50" fmla="*/ 553720 w 2941320"/>
              <a:gd name="connsiteY50" fmla="*/ 1549400 h 1757680"/>
              <a:gd name="connsiteX51" fmla="*/ 177800 w 2941320"/>
              <a:gd name="connsiteY51" fmla="*/ 1701800 h 1757680"/>
              <a:gd name="connsiteX52" fmla="*/ 121920 w 2941320"/>
              <a:gd name="connsiteY52" fmla="*/ 1717040 h 1757680"/>
              <a:gd name="connsiteX53" fmla="*/ 76200 w 2941320"/>
              <a:gd name="connsiteY53" fmla="*/ 1732280 h 1757680"/>
              <a:gd name="connsiteX54" fmla="*/ 55880 w 2941320"/>
              <a:gd name="connsiteY54" fmla="*/ 1742440 h 1757680"/>
              <a:gd name="connsiteX55" fmla="*/ 30480 w 2941320"/>
              <a:gd name="connsiteY55" fmla="*/ 1752600 h 1757680"/>
              <a:gd name="connsiteX56" fmla="*/ 0 w 2941320"/>
              <a:gd name="connsiteY56" fmla="*/ 1757680 h 1757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941320" h="1757680">
                <a:moveTo>
                  <a:pt x="2915920" y="0"/>
                </a:moveTo>
                <a:cubicBezTo>
                  <a:pt x="2917613" y="11853"/>
                  <a:pt x="2919678" y="23660"/>
                  <a:pt x="2921000" y="35560"/>
                </a:cubicBezTo>
                <a:cubicBezTo>
                  <a:pt x="2924759" y="69387"/>
                  <a:pt x="2926509" y="103444"/>
                  <a:pt x="2931160" y="137160"/>
                </a:cubicBezTo>
                <a:cubicBezTo>
                  <a:pt x="2933293" y="152625"/>
                  <a:pt x="2937933" y="167640"/>
                  <a:pt x="2941320" y="182880"/>
                </a:cubicBezTo>
                <a:cubicBezTo>
                  <a:pt x="2939627" y="269240"/>
                  <a:pt x="2940626" y="355695"/>
                  <a:pt x="2936240" y="441960"/>
                </a:cubicBezTo>
                <a:cubicBezTo>
                  <a:pt x="2935531" y="455906"/>
                  <a:pt x="2928818" y="468908"/>
                  <a:pt x="2926080" y="482600"/>
                </a:cubicBezTo>
                <a:cubicBezTo>
                  <a:pt x="2923732" y="494341"/>
                  <a:pt x="2922693" y="506307"/>
                  <a:pt x="2921000" y="518160"/>
                </a:cubicBezTo>
                <a:cubicBezTo>
                  <a:pt x="2917613" y="572347"/>
                  <a:pt x="2913908" y="626514"/>
                  <a:pt x="2910840" y="680720"/>
                </a:cubicBezTo>
                <a:cubicBezTo>
                  <a:pt x="2907171" y="745531"/>
                  <a:pt x="2924785" y="794532"/>
                  <a:pt x="2870200" y="838200"/>
                </a:cubicBezTo>
                <a:cubicBezTo>
                  <a:pt x="2859296" y="846923"/>
                  <a:pt x="2843107" y="844973"/>
                  <a:pt x="2829560" y="848360"/>
                </a:cubicBezTo>
                <a:cubicBezTo>
                  <a:pt x="2792370" y="873154"/>
                  <a:pt x="2833353" y="849421"/>
                  <a:pt x="2748280" y="863600"/>
                </a:cubicBezTo>
                <a:cubicBezTo>
                  <a:pt x="2739285" y="865099"/>
                  <a:pt x="2731614" y="871140"/>
                  <a:pt x="2722880" y="873760"/>
                </a:cubicBezTo>
                <a:cubicBezTo>
                  <a:pt x="2714610" y="876241"/>
                  <a:pt x="2705810" y="876568"/>
                  <a:pt x="2697480" y="878840"/>
                </a:cubicBezTo>
                <a:cubicBezTo>
                  <a:pt x="2687148" y="881658"/>
                  <a:pt x="2677258" y="885923"/>
                  <a:pt x="2667000" y="889000"/>
                </a:cubicBezTo>
                <a:cubicBezTo>
                  <a:pt x="2660313" y="891006"/>
                  <a:pt x="2653304" y="891872"/>
                  <a:pt x="2646680" y="894080"/>
                </a:cubicBezTo>
                <a:cubicBezTo>
                  <a:pt x="2638029" y="896964"/>
                  <a:pt x="2630196" y="902329"/>
                  <a:pt x="2621280" y="904240"/>
                </a:cubicBezTo>
                <a:cubicBezTo>
                  <a:pt x="2606287" y="907453"/>
                  <a:pt x="2590800" y="907627"/>
                  <a:pt x="2575560" y="909320"/>
                </a:cubicBezTo>
                <a:cubicBezTo>
                  <a:pt x="2527992" y="941032"/>
                  <a:pt x="2598747" y="896511"/>
                  <a:pt x="2468880" y="939800"/>
                </a:cubicBezTo>
                <a:cubicBezTo>
                  <a:pt x="2463800" y="941493"/>
                  <a:pt x="2458654" y="943000"/>
                  <a:pt x="2453640" y="944880"/>
                </a:cubicBezTo>
                <a:cubicBezTo>
                  <a:pt x="2445102" y="948082"/>
                  <a:pt x="2436956" y="952358"/>
                  <a:pt x="2428240" y="955040"/>
                </a:cubicBezTo>
                <a:cubicBezTo>
                  <a:pt x="2398321" y="964246"/>
                  <a:pt x="2386095" y="965451"/>
                  <a:pt x="2357120" y="970280"/>
                </a:cubicBezTo>
                <a:cubicBezTo>
                  <a:pt x="2348653" y="973667"/>
                  <a:pt x="2340053" y="976736"/>
                  <a:pt x="2331720" y="980440"/>
                </a:cubicBezTo>
                <a:cubicBezTo>
                  <a:pt x="2324800" y="983516"/>
                  <a:pt x="2318517" y="988012"/>
                  <a:pt x="2311400" y="990600"/>
                </a:cubicBezTo>
                <a:cubicBezTo>
                  <a:pt x="2296004" y="996198"/>
                  <a:pt x="2249751" y="1007282"/>
                  <a:pt x="2235200" y="1010920"/>
                </a:cubicBezTo>
                <a:cubicBezTo>
                  <a:pt x="2230120" y="1014307"/>
                  <a:pt x="2225752" y="1019149"/>
                  <a:pt x="2219960" y="1021080"/>
                </a:cubicBezTo>
                <a:cubicBezTo>
                  <a:pt x="2210188" y="1024337"/>
                  <a:pt x="2199552" y="1024002"/>
                  <a:pt x="2189480" y="1026160"/>
                </a:cubicBezTo>
                <a:cubicBezTo>
                  <a:pt x="2175826" y="1029086"/>
                  <a:pt x="2162186" y="1032214"/>
                  <a:pt x="2148840" y="1036320"/>
                </a:cubicBezTo>
                <a:cubicBezTo>
                  <a:pt x="2140124" y="1039002"/>
                  <a:pt x="2132156" y="1043798"/>
                  <a:pt x="2123440" y="1046480"/>
                </a:cubicBezTo>
                <a:cubicBezTo>
                  <a:pt x="2110094" y="1050586"/>
                  <a:pt x="2095968" y="1051993"/>
                  <a:pt x="2082800" y="1056640"/>
                </a:cubicBezTo>
                <a:cubicBezTo>
                  <a:pt x="2067073" y="1062191"/>
                  <a:pt x="2052983" y="1071938"/>
                  <a:pt x="2037080" y="1076960"/>
                </a:cubicBezTo>
                <a:cubicBezTo>
                  <a:pt x="2020613" y="1082160"/>
                  <a:pt x="2002966" y="1082671"/>
                  <a:pt x="1986280" y="1087120"/>
                </a:cubicBezTo>
                <a:cubicBezTo>
                  <a:pt x="1977469" y="1089470"/>
                  <a:pt x="1969596" y="1094598"/>
                  <a:pt x="1960880" y="1097280"/>
                </a:cubicBezTo>
                <a:cubicBezTo>
                  <a:pt x="1947534" y="1101386"/>
                  <a:pt x="1933531" y="1103160"/>
                  <a:pt x="1920240" y="1107440"/>
                </a:cubicBezTo>
                <a:cubicBezTo>
                  <a:pt x="1833591" y="1135344"/>
                  <a:pt x="1747809" y="1165896"/>
                  <a:pt x="1661160" y="1193800"/>
                </a:cubicBezTo>
                <a:cubicBezTo>
                  <a:pt x="1647869" y="1198080"/>
                  <a:pt x="1634343" y="1201985"/>
                  <a:pt x="1620520" y="1203960"/>
                </a:cubicBezTo>
                <a:cubicBezTo>
                  <a:pt x="1598664" y="1207082"/>
                  <a:pt x="1576493" y="1207347"/>
                  <a:pt x="1554480" y="1209040"/>
                </a:cubicBezTo>
                <a:cubicBezTo>
                  <a:pt x="1413695" y="1255968"/>
                  <a:pt x="1627697" y="1185544"/>
                  <a:pt x="1214120" y="1295400"/>
                </a:cubicBezTo>
                <a:cubicBezTo>
                  <a:pt x="1208219" y="1296967"/>
                  <a:pt x="1204702" y="1303721"/>
                  <a:pt x="1198880" y="1305560"/>
                </a:cubicBezTo>
                <a:cubicBezTo>
                  <a:pt x="1172249" y="1313970"/>
                  <a:pt x="1143530" y="1315508"/>
                  <a:pt x="1117600" y="1325880"/>
                </a:cubicBezTo>
                <a:cubicBezTo>
                  <a:pt x="1109133" y="1329267"/>
                  <a:pt x="1100770" y="1332924"/>
                  <a:pt x="1092200" y="1336040"/>
                </a:cubicBezTo>
                <a:cubicBezTo>
                  <a:pt x="1076118" y="1341888"/>
                  <a:pt x="1041982" y="1352709"/>
                  <a:pt x="1026160" y="1356360"/>
                </a:cubicBezTo>
                <a:cubicBezTo>
                  <a:pt x="1016124" y="1358676"/>
                  <a:pt x="1005840" y="1359747"/>
                  <a:pt x="995680" y="1361440"/>
                </a:cubicBezTo>
                <a:cubicBezTo>
                  <a:pt x="949433" y="1398437"/>
                  <a:pt x="991535" y="1371351"/>
                  <a:pt x="914400" y="1391920"/>
                </a:cubicBezTo>
                <a:cubicBezTo>
                  <a:pt x="907083" y="1393871"/>
                  <a:pt x="901264" y="1399685"/>
                  <a:pt x="894080" y="1402080"/>
                </a:cubicBezTo>
                <a:cubicBezTo>
                  <a:pt x="885889" y="1404810"/>
                  <a:pt x="877147" y="1405467"/>
                  <a:pt x="868680" y="1407160"/>
                </a:cubicBezTo>
                <a:cubicBezTo>
                  <a:pt x="823851" y="1437046"/>
                  <a:pt x="895504" y="1391208"/>
                  <a:pt x="822960" y="1427480"/>
                </a:cubicBezTo>
                <a:cubicBezTo>
                  <a:pt x="812038" y="1432941"/>
                  <a:pt x="803567" y="1442683"/>
                  <a:pt x="792480" y="1447800"/>
                </a:cubicBezTo>
                <a:cubicBezTo>
                  <a:pt x="785343" y="1451094"/>
                  <a:pt x="748980" y="1459945"/>
                  <a:pt x="736600" y="1463040"/>
                </a:cubicBezTo>
                <a:cubicBezTo>
                  <a:pt x="680716" y="1507747"/>
                  <a:pt x="742406" y="1462710"/>
                  <a:pt x="629920" y="1513840"/>
                </a:cubicBezTo>
                <a:cubicBezTo>
                  <a:pt x="618804" y="1518893"/>
                  <a:pt x="610160" y="1528313"/>
                  <a:pt x="599440" y="1534160"/>
                </a:cubicBezTo>
                <a:cubicBezTo>
                  <a:pt x="535604" y="1568980"/>
                  <a:pt x="607351" y="1525213"/>
                  <a:pt x="553720" y="1549400"/>
                </a:cubicBezTo>
                <a:cubicBezTo>
                  <a:pt x="189204" y="1713790"/>
                  <a:pt x="444019" y="1618607"/>
                  <a:pt x="177800" y="1701800"/>
                </a:cubicBezTo>
                <a:cubicBezTo>
                  <a:pt x="121858" y="1719282"/>
                  <a:pt x="185090" y="1706512"/>
                  <a:pt x="121920" y="1717040"/>
                </a:cubicBezTo>
                <a:cubicBezTo>
                  <a:pt x="90242" y="1738159"/>
                  <a:pt x="125976" y="1717347"/>
                  <a:pt x="76200" y="1732280"/>
                </a:cubicBezTo>
                <a:cubicBezTo>
                  <a:pt x="68947" y="1734456"/>
                  <a:pt x="62800" y="1739364"/>
                  <a:pt x="55880" y="1742440"/>
                </a:cubicBezTo>
                <a:cubicBezTo>
                  <a:pt x="47547" y="1746144"/>
                  <a:pt x="39278" y="1750201"/>
                  <a:pt x="30480" y="1752600"/>
                </a:cubicBezTo>
                <a:cubicBezTo>
                  <a:pt x="20543" y="1755310"/>
                  <a:pt x="0" y="1757680"/>
                  <a:pt x="0" y="1757680"/>
                </a:cubicBezTo>
              </a:path>
            </a:pathLst>
          </a:custGeom>
          <a:ln w="38100">
            <a:solidFill>
              <a:srgbClr val="92D05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mn-lt"/>
              </a:rPr>
              <a:t>Load Word with Offset</a:t>
            </a:r>
            <a:endParaRPr lang="en-US" dirty="0">
              <a:latin typeface="+mn-lt"/>
              <a:cs typeface="+mn-lt"/>
            </a:endParaRPr>
          </a:p>
        </p:txBody>
      </p:sp>
      <p:sp>
        <p:nvSpPr>
          <p:cNvPr id="3" name="Content Placeholder 2"/>
          <p:cNvSpPr>
            <a:spLocks noGrp="1"/>
          </p:cNvSpPr>
          <p:nvPr>
            <p:ph idx="1"/>
          </p:nvPr>
        </p:nvSpPr>
        <p:spPr>
          <a:xfrm>
            <a:off x="609600" y="1340769"/>
            <a:ext cx="10972800" cy="5040560"/>
          </a:xfrm>
        </p:spPr>
        <p:txBody>
          <a:bodyPr/>
          <a:lstStyle/>
          <a:p>
            <a:pPr marL="0" indent="0">
              <a:buNone/>
            </a:pPr>
            <a:r>
              <a:rPr lang="en-US" sz="2800" b="1">
                <a:cs typeface="+mn-lt"/>
              </a:rPr>
              <a:t>An offset can</a:t>
            </a:r>
            <a:endParaRPr lang="en-US" sz="2800" b="1">
              <a:cs typeface="+mn-lt"/>
            </a:endParaRPr>
          </a:p>
          <a:p>
            <a:pPr marL="0" indent="0">
              <a:buNone/>
            </a:pPr>
            <a:r>
              <a:rPr lang="en-US" sz="2800" b="1">
                <a:cs typeface="+mn-lt"/>
              </a:rPr>
              <a:t>be added to</a:t>
            </a:r>
            <a:endParaRPr lang="en-US" sz="2800" b="1">
              <a:cs typeface="+mn-lt"/>
            </a:endParaRPr>
          </a:p>
          <a:p>
            <a:pPr marL="0" indent="0">
              <a:buNone/>
            </a:pPr>
            <a:r>
              <a:rPr lang="en-US" sz="2800" b="1">
                <a:cs typeface="+mn-lt"/>
              </a:rPr>
              <a:t>addresses as</a:t>
            </a:r>
            <a:endParaRPr lang="en-US" sz="2800" b="1">
              <a:cs typeface="+mn-lt"/>
            </a:endParaRPr>
          </a:p>
          <a:p>
            <a:pPr marL="0" indent="0">
              <a:buNone/>
            </a:pPr>
            <a:r>
              <a:rPr lang="en-US" sz="2800" b="1">
                <a:cs typeface="+mn-lt"/>
              </a:rPr>
              <a:t>part of the lw/sw</a:t>
            </a:r>
            <a:endParaRPr lang="en-US" sz="2800" b="1">
              <a:cs typeface="+mn-lt"/>
            </a:endParaRPr>
          </a:p>
          <a:p>
            <a:pPr marL="0" indent="0">
              <a:buNone/>
            </a:pPr>
            <a:r>
              <a:rPr lang="en-US" sz="2800" b="1">
                <a:cs typeface="+mn-lt"/>
              </a:rPr>
              <a:t>instructions.</a:t>
            </a:r>
            <a:endParaRPr lang="en-US" sz="2800" b="1">
              <a:cs typeface="+mn-lt"/>
            </a:endParaRPr>
          </a:p>
          <a:p>
            <a:pPr marL="0" indent="0">
              <a:buNone/>
            </a:pPr>
            <a:endParaRPr lang="en-US" sz="2800" b="1">
              <a:cs typeface="+mn-lt"/>
            </a:endParaRPr>
          </a:p>
          <a:p>
            <a:pPr marL="0" indent="0">
              <a:buNone/>
            </a:pPr>
            <a:r>
              <a:rPr lang="en-US" sz="2800" b="1">
                <a:cs typeface="+mn-lt"/>
              </a:rPr>
              <a:t>lw R6, 4(R5)</a:t>
            </a:r>
            <a:endParaRPr lang="en-US" sz="2800" b="1">
              <a:cs typeface="+mn-lt"/>
            </a:endParaRPr>
          </a:p>
          <a:p>
            <a:pPr marL="0" indent="0">
              <a:buNone/>
            </a:pPr>
            <a:endParaRPr lang="en-US" sz="2800" b="1">
              <a:cs typeface="+mn-lt"/>
            </a:endParaRPr>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latin typeface="+mn-lt"/>
                <a:cs typeface="+mn-lt"/>
              </a:rPr>
            </a:fld>
            <a:endParaRPr lang="en-US" altLang="en-US" dirty="0">
              <a:latin typeface="+mn-lt"/>
              <a:cs typeface="+mn-lt"/>
            </a:endParaRPr>
          </a:p>
        </p:txBody>
      </p:sp>
      <p:grpSp>
        <p:nvGrpSpPr>
          <p:cNvPr id="5" name="组合 4"/>
          <p:cNvGrpSpPr/>
          <p:nvPr/>
        </p:nvGrpSpPr>
        <p:grpSpPr>
          <a:xfrm>
            <a:off x="9120505" y="1268095"/>
            <a:ext cx="2202815" cy="4875987"/>
            <a:chOff x="10847" y="1820"/>
            <a:chExt cx="3441" cy="6688"/>
          </a:xfrm>
        </p:grpSpPr>
        <p:sp>
          <p:nvSpPr>
            <p:cNvPr id="6" name="矩形 5"/>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7" name="文本框 6"/>
            <p:cNvSpPr txBox="1"/>
            <p:nvPr/>
          </p:nvSpPr>
          <p:spPr>
            <a:xfrm>
              <a:off x="11291" y="2014"/>
              <a:ext cx="2552" cy="505"/>
            </a:xfrm>
            <a:prstGeom prst="rect">
              <a:avLst/>
            </a:prstGeom>
            <a:noFill/>
            <a:ln>
              <a:noFill/>
            </a:ln>
          </p:spPr>
          <p:txBody>
            <a:bodyPr wrap="square" rtlCol="0">
              <a:spAutoFit/>
            </a:bodyPr>
            <a:lstStyle/>
            <a:p>
              <a:r>
                <a:rPr lang="en-US" altLang="zh-CN" b="1">
                  <a:solidFill>
                    <a:schemeClr val="bg1"/>
                  </a:solidFill>
                  <a:latin typeface="+mn-lt"/>
                  <a:cs typeface="+mn-lt"/>
                </a:rPr>
                <a:t>      Memory</a:t>
              </a:r>
              <a:endParaRPr lang="en-US" altLang="zh-CN" b="1">
                <a:solidFill>
                  <a:schemeClr val="bg1"/>
                </a:solidFill>
                <a:latin typeface="+mn-lt"/>
                <a:cs typeface="+mn-lt"/>
              </a:endParaRPr>
            </a:p>
          </p:txBody>
        </p:sp>
      </p:grpSp>
      <p:graphicFrame>
        <p:nvGraphicFramePr>
          <p:cNvPr id="11" name="表格 10"/>
          <p:cNvGraphicFramePr/>
          <p:nvPr>
            <p:custDataLst>
              <p:tags r:id="rId1"/>
            </p:custDataLst>
          </p:nvPr>
        </p:nvGraphicFramePr>
        <p:xfrm>
          <a:off x="9302750" y="177990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cs typeface="+mn-lt"/>
                        </a:rPr>
                        <a:t>0</a:t>
                      </a:r>
                      <a:endParaRPr lang="en-US" altLang="zh-CN"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sz="1600" b="0">
                          <a:solidFill>
                            <a:schemeClr val="tx1"/>
                          </a:solidFill>
                          <a:cs typeface="+mn-lt"/>
                        </a:rPr>
                        <a:t>addi R5, R0, 12</a:t>
                      </a:r>
                      <a:endParaRPr lang="en-US" altLang="zh-CN" sz="1600"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4</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sz="1600">
                          <a:solidFill>
                            <a:schemeClr val="tx1"/>
                          </a:solidFill>
                          <a:cs typeface="+mn-lt"/>
                        </a:rPr>
                        <a:t>lw R6, 4(R5)</a:t>
                      </a: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8</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12</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sz="1600">
                          <a:solidFill>
                            <a:schemeClr val="tx1"/>
                          </a:solidFill>
                          <a:cs typeface="+mn-lt"/>
                        </a:rPr>
                        <a:t>123456789</a:t>
                      </a: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16</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sz="1600">
                          <a:solidFill>
                            <a:schemeClr val="tx1"/>
                          </a:solidFill>
                          <a:cs typeface="+mn-lt"/>
                        </a:rPr>
                        <a:t>999999999</a:t>
                      </a: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20</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43205">
                <a:tc>
                  <a:txBody>
                    <a:bodyPr/>
                    <a:lstStyle/>
                    <a:p>
                      <a:pPr algn="dist">
                        <a:lnSpc>
                          <a:spcPct val="60000"/>
                        </a:lnSpc>
                        <a:buNone/>
                      </a:pPr>
                      <a:r>
                        <a:rPr lang="en-US" altLang="zh-CN">
                          <a:solidFill>
                            <a:schemeClr val="tx1"/>
                          </a:solidFill>
                          <a:cs typeface="+mn-lt"/>
                        </a:rPr>
                        <a:t>24</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28</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32</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2" name="组合 11"/>
          <p:cNvGrpSpPr/>
          <p:nvPr/>
        </p:nvGrpSpPr>
        <p:grpSpPr>
          <a:xfrm>
            <a:off x="3574415" y="1054735"/>
            <a:ext cx="2202815" cy="3078480"/>
            <a:chOff x="10847" y="1820"/>
            <a:chExt cx="3441" cy="6688"/>
          </a:xfrm>
        </p:grpSpPr>
        <p:sp>
          <p:nvSpPr>
            <p:cNvPr id="13" name="矩形 12"/>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14" name="文本框 13"/>
            <p:cNvSpPr txBox="1"/>
            <p:nvPr/>
          </p:nvSpPr>
          <p:spPr>
            <a:xfrm>
              <a:off x="10959" y="2089"/>
              <a:ext cx="2997" cy="800"/>
            </a:xfrm>
            <a:prstGeom prst="rect">
              <a:avLst/>
            </a:prstGeom>
            <a:noFill/>
            <a:ln>
              <a:noFill/>
            </a:ln>
          </p:spPr>
          <p:txBody>
            <a:bodyPr wrap="square" rtlCol="0">
              <a:spAutoFit/>
            </a:bodyPr>
            <a:lstStyle/>
            <a:p>
              <a:r>
                <a:rPr lang="en-US" altLang="zh-CN" b="1">
                  <a:solidFill>
                    <a:schemeClr val="bg1"/>
                  </a:solidFill>
                  <a:latin typeface="+mn-lt"/>
                  <a:cs typeface="+mn-lt"/>
                </a:rPr>
                <a:t>      Register File</a:t>
              </a:r>
              <a:endParaRPr lang="en-US" altLang="zh-CN" b="1">
                <a:solidFill>
                  <a:schemeClr val="bg1"/>
                </a:solidFill>
                <a:latin typeface="+mn-lt"/>
                <a:cs typeface="+mn-lt"/>
              </a:endParaRPr>
            </a:p>
          </p:txBody>
        </p:sp>
      </p:grpSp>
      <p:graphicFrame>
        <p:nvGraphicFramePr>
          <p:cNvPr id="15" name="表格 14"/>
          <p:cNvGraphicFramePr/>
          <p:nvPr>
            <p:custDataLst>
              <p:tags r:id="rId2"/>
            </p:custDataLst>
          </p:nvPr>
        </p:nvGraphicFramePr>
        <p:xfrm>
          <a:off x="3725545" y="161099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cs typeface="+mn-lt"/>
                        </a:rPr>
                        <a:t>R0</a:t>
                      </a:r>
                      <a:endParaRPr lang="en-US" altLang="zh-CN"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b="0">
                          <a:solidFill>
                            <a:schemeClr val="tx1"/>
                          </a:solidFill>
                          <a:cs typeface="+mn-lt"/>
                        </a:rPr>
                        <a:t>0</a:t>
                      </a:r>
                      <a:endParaRPr lang="en-US" altLang="zh-CN"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85000"/>
                      </a:schemeClr>
                    </a:solidFill>
                  </a:tcPr>
                </a:tc>
              </a:tr>
              <a:tr h="258445">
                <a:tc>
                  <a:txBody>
                    <a:bodyPr/>
                    <a:lstStyle/>
                    <a:p>
                      <a:pPr algn="dist">
                        <a:lnSpc>
                          <a:spcPct val="60000"/>
                        </a:lnSpc>
                        <a:buNone/>
                      </a:pPr>
                      <a:r>
                        <a:rPr lang="en-US" altLang="zh-CN">
                          <a:cs typeface="+mn-lt"/>
                        </a:rPr>
                        <a:t>R1</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R2</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R3</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R4</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R5</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a:cs typeface="+mn-lt"/>
                        </a:rPr>
                        <a:t>12</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R6</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a:cs typeface="+mn-lt"/>
                        </a:rPr>
                        <a:t>999999999</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FF00"/>
                    </a:solidFill>
                  </a:tcPr>
                </a:tc>
              </a:tr>
              <a:tr h="258445">
                <a:tc>
                  <a:txBody>
                    <a:bodyPr/>
                    <a:lstStyle/>
                    <a:p>
                      <a:pPr algn="dist">
                        <a:lnSpc>
                          <a:spcPct val="60000"/>
                        </a:lnSpc>
                        <a:buNone/>
                      </a:pPr>
                      <a:r>
                        <a:rPr lang="en-US" altLang="zh-CN">
                          <a:cs typeface="+mn-lt"/>
                        </a:rPr>
                        <a:t>R7</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R8</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6" name="组合 15"/>
          <p:cNvGrpSpPr/>
          <p:nvPr/>
        </p:nvGrpSpPr>
        <p:grpSpPr>
          <a:xfrm>
            <a:off x="3574415" y="4510405"/>
            <a:ext cx="2232660" cy="841375"/>
            <a:chOff x="5291" y="7782"/>
            <a:chExt cx="3516" cy="1325"/>
          </a:xfrm>
        </p:grpSpPr>
        <p:sp>
          <p:nvSpPr>
            <p:cNvPr id="8" name="矩形 7"/>
            <p:cNvSpPr/>
            <p:nvPr/>
          </p:nvSpPr>
          <p:spPr>
            <a:xfrm>
              <a:off x="5291" y="7782"/>
              <a:ext cx="3516" cy="132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9" name="文本框 8"/>
            <p:cNvSpPr txBox="1"/>
            <p:nvPr/>
          </p:nvSpPr>
          <p:spPr>
            <a:xfrm>
              <a:off x="6481" y="7895"/>
              <a:ext cx="1136" cy="628"/>
            </a:xfrm>
            <a:prstGeom prst="rect">
              <a:avLst/>
            </a:prstGeom>
            <a:noFill/>
          </p:spPr>
          <p:txBody>
            <a:bodyPr wrap="square" rtlCol="0">
              <a:spAutoFit/>
            </a:bodyPr>
            <a:lstStyle/>
            <a:p>
              <a:r>
                <a:rPr lang="en-US" altLang="zh-CN" sz="2000" b="1">
                  <a:solidFill>
                    <a:schemeClr val="bg1"/>
                  </a:solidFill>
                  <a:latin typeface="+mn-lt"/>
                  <a:cs typeface="+mn-lt"/>
                </a:rPr>
                <a:t>ALU</a:t>
              </a:r>
              <a:endParaRPr lang="en-US" altLang="zh-CN" sz="2000" b="1">
                <a:solidFill>
                  <a:schemeClr val="bg1"/>
                </a:solidFill>
                <a:latin typeface="+mn-lt"/>
                <a:cs typeface="+mn-lt"/>
              </a:endParaRPr>
            </a:p>
          </p:txBody>
        </p:sp>
        <p:sp>
          <p:nvSpPr>
            <p:cNvPr id="10" name="文本框 9"/>
            <p:cNvSpPr txBox="1"/>
            <p:nvPr/>
          </p:nvSpPr>
          <p:spPr>
            <a:xfrm>
              <a:off x="5554" y="8462"/>
              <a:ext cx="2990" cy="580"/>
            </a:xfrm>
            <a:prstGeom prst="rect">
              <a:avLst/>
            </a:prstGeom>
            <a:solidFill>
              <a:srgbClr val="FFFF00"/>
            </a:solidFill>
            <a:ln>
              <a:solidFill>
                <a:schemeClr val="tx1"/>
              </a:solidFill>
            </a:ln>
          </p:spPr>
          <p:txBody>
            <a:bodyPr wrap="square" rtlCol="0">
              <a:spAutoFit/>
            </a:bodyPr>
            <a:lstStyle/>
            <a:p>
              <a:pPr algn="ctr"/>
              <a:r>
                <a:rPr lang="en-US" altLang="zh-CN">
                  <a:latin typeface="+mn-lt"/>
                  <a:cs typeface="+mn-lt"/>
                </a:rPr>
                <a:t>add</a:t>
              </a:r>
              <a:endParaRPr lang="en-US" altLang="zh-CN">
                <a:latin typeface="+mn-lt"/>
                <a:cs typeface="+mn-lt"/>
              </a:endParaRPr>
            </a:p>
          </p:txBody>
        </p:sp>
      </p:grpSp>
      <p:cxnSp>
        <p:nvCxnSpPr>
          <p:cNvPr id="32" name="直接箭头连接符 31"/>
          <p:cNvCxnSpPr/>
          <p:nvPr/>
        </p:nvCxnSpPr>
        <p:spPr>
          <a:xfrm>
            <a:off x="5088890" y="4133215"/>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3" name="肘形连接符 32"/>
          <p:cNvCxnSpPr>
            <a:endCxn id="13" idx="1"/>
          </p:cNvCxnSpPr>
          <p:nvPr/>
        </p:nvCxnSpPr>
        <p:spPr>
          <a:xfrm rot="16200000" flipV="1">
            <a:off x="2447290" y="3720465"/>
            <a:ext cx="3550285" cy="1297305"/>
          </a:xfrm>
          <a:prstGeom prst="bentConnector4">
            <a:avLst>
              <a:gd name="adj1" fmla="val -1341"/>
              <a:gd name="adj2" fmla="val 118355"/>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4871720" y="5300980"/>
            <a:ext cx="0" cy="936625"/>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330065" y="4150360"/>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5735955" y="1268095"/>
            <a:ext cx="3384550" cy="3663367"/>
            <a:chOff x="9033" y="1997"/>
            <a:chExt cx="5330" cy="6394"/>
          </a:xfrm>
        </p:grpSpPr>
        <p:cxnSp>
          <p:nvCxnSpPr>
            <p:cNvPr id="29" name="直接箭头连接符 28"/>
            <p:cNvCxnSpPr>
              <a:stCxn id="25" idx="2"/>
              <a:endCxn id="27" idx="0"/>
            </p:cNvCxnSpPr>
            <p:nvPr/>
          </p:nvCxnSpPr>
          <p:spPr>
            <a:xfrm>
              <a:off x="11885" y="5040"/>
              <a:ext cx="11" cy="104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9033" y="1997"/>
              <a:ext cx="5330" cy="6394"/>
              <a:chOff x="9033" y="1997"/>
              <a:chExt cx="5330" cy="6394"/>
            </a:xfrm>
          </p:grpSpPr>
          <p:grpSp>
            <p:nvGrpSpPr>
              <p:cNvPr id="17" name="组合 16"/>
              <p:cNvGrpSpPr/>
              <p:nvPr/>
            </p:nvGrpSpPr>
            <p:grpSpPr>
              <a:xfrm>
                <a:off x="9941" y="1997"/>
                <a:ext cx="3754" cy="1467"/>
                <a:chOff x="5291" y="7895"/>
                <a:chExt cx="3754" cy="1467"/>
              </a:xfrm>
            </p:grpSpPr>
            <p:sp>
              <p:nvSpPr>
                <p:cNvPr id="18" name="矩形 17"/>
                <p:cNvSpPr/>
                <p:nvPr/>
              </p:nvSpPr>
              <p:spPr>
                <a:xfrm>
                  <a:off x="5291" y="7895"/>
                  <a:ext cx="3754" cy="1467"/>
                </a:xfrm>
                <a:prstGeom prst="rect">
                  <a:avLst/>
                </a:prstGeom>
                <a:solidFill>
                  <a:srgbClr val="C00000"/>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20" name="文本框 19"/>
                <p:cNvSpPr txBox="1"/>
                <p:nvPr/>
              </p:nvSpPr>
              <p:spPr>
                <a:xfrm>
                  <a:off x="5600" y="8635"/>
                  <a:ext cx="3247" cy="643"/>
                </a:xfrm>
                <a:prstGeom prst="rect">
                  <a:avLst/>
                </a:prstGeom>
                <a:solidFill>
                  <a:schemeClr val="bg1"/>
                </a:solidFill>
                <a:ln>
                  <a:solidFill>
                    <a:schemeClr val="accent1">
                      <a:alpha val="20000"/>
                    </a:schemeClr>
                  </a:solidFill>
                </a:ln>
              </p:spPr>
              <p:txBody>
                <a:bodyPr wrap="square" rtlCol="0">
                  <a:spAutoFit/>
                </a:bodyPr>
                <a:lstStyle/>
                <a:p>
                  <a:r>
                    <a:rPr lang="en-US" altLang="zh-CN">
                      <a:latin typeface="+mn-lt"/>
                      <a:cs typeface="+mn-lt"/>
                    </a:rPr>
                    <a:t>                 4</a:t>
                  </a:r>
                  <a:endParaRPr lang="en-US" altLang="zh-CN">
                    <a:latin typeface="+mn-lt"/>
                    <a:cs typeface="+mn-lt"/>
                  </a:endParaRPr>
                </a:p>
              </p:txBody>
            </p:sp>
          </p:grpSp>
          <p:cxnSp>
            <p:nvCxnSpPr>
              <p:cNvPr id="21" name="直接箭头连接符 20"/>
              <p:cNvCxnSpPr/>
              <p:nvPr/>
            </p:nvCxnSpPr>
            <p:spPr>
              <a:xfrm flipV="1">
                <a:off x="13683" y="2791"/>
                <a:ext cx="680" cy="1"/>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9952" y="3819"/>
                <a:ext cx="3816" cy="1467"/>
                <a:chOff x="5291" y="7895"/>
                <a:chExt cx="3816" cy="1467"/>
              </a:xfrm>
            </p:grpSpPr>
            <p:sp>
              <p:nvSpPr>
                <p:cNvPr id="23" name="矩形 22"/>
                <p:cNvSpPr/>
                <p:nvPr/>
              </p:nvSpPr>
              <p:spPr>
                <a:xfrm>
                  <a:off x="5291" y="7895"/>
                  <a:ext cx="3754" cy="1467"/>
                </a:xfrm>
                <a:prstGeom prst="rect">
                  <a:avLst/>
                </a:prstGeom>
                <a:solidFill>
                  <a:srgbClr val="C00000"/>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24" name="文本框 23"/>
                <p:cNvSpPr txBox="1"/>
                <p:nvPr/>
              </p:nvSpPr>
              <p:spPr>
                <a:xfrm>
                  <a:off x="5437" y="7895"/>
                  <a:ext cx="3670" cy="696"/>
                </a:xfrm>
                <a:prstGeom prst="rect">
                  <a:avLst/>
                </a:prstGeom>
                <a:noFill/>
                <a:ln>
                  <a:noFill/>
                </a:ln>
              </p:spPr>
              <p:txBody>
                <a:bodyPr wrap="square" rtlCol="0">
                  <a:spAutoFit/>
                </a:bodyPr>
                <a:lstStyle/>
                <a:p>
                  <a:pPr algn="ctr"/>
                  <a:r>
                    <a:rPr lang="en-US" altLang="zh-CN" sz="2000" b="1" dirty="0">
                      <a:solidFill>
                        <a:schemeClr val="bg1"/>
                      </a:solidFill>
                      <a:latin typeface="+mn-lt"/>
                      <a:cs typeface="+mn-lt"/>
                    </a:rPr>
                    <a:t>Instruction</a:t>
                  </a:r>
                  <a:endParaRPr lang="en-US" altLang="zh-CN" sz="2000" b="1" dirty="0">
                    <a:solidFill>
                      <a:schemeClr val="bg1"/>
                    </a:solidFill>
                    <a:latin typeface="+mn-lt"/>
                    <a:cs typeface="+mn-lt"/>
                  </a:endParaRPr>
                </a:p>
              </p:txBody>
            </p:sp>
            <p:sp>
              <p:nvSpPr>
                <p:cNvPr id="25" name="文本框 24"/>
                <p:cNvSpPr txBox="1"/>
                <p:nvPr/>
              </p:nvSpPr>
              <p:spPr>
                <a:xfrm>
                  <a:off x="5600" y="8635"/>
                  <a:ext cx="3247" cy="481"/>
                </a:xfrm>
                <a:prstGeom prst="rect">
                  <a:avLst/>
                </a:prstGeom>
                <a:solidFill>
                  <a:srgbClr val="FFFF00"/>
                </a:solidFill>
                <a:ln>
                  <a:solidFill>
                    <a:schemeClr val="accent1">
                      <a:alpha val="20000"/>
                    </a:schemeClr>
                  </a:solidFill>
                </a:ln>
              </p:spPr>
              <p:txBody>
                <a:bodyPr wrap="square" rtlCol="0">
                  <a:spAutoFit/>
                </a:bodyPr>
                <a:lstStyle/>
                <a:p>
                  <a:pPr algn="ctr">
                    <a:lnSpc>
                      <a:spcPct val="60000"/>
                    </a:lnSpc>
                    <a:buNone/>
                  </a:pPr>
                  <a:r>
                    <a:rPr lang="en-US" altLang="zh-CN" sz="2000">
                      <a:latin typeface="+mn-lt"/>
                      <a:cs typeface="+mn-lt"/>
                      <a:sym typeface="+mn-ea"/>
                    </a:rPr>
                    <a:t>lw R6, 4(R5)</a:t>
                  </a:r>
                  <a:endParaRPr lang="en-US" altLang="zh-CN" sz="2000">
                    <a:latin typeface="+mn-lt"/>
                    <a:cs typeface="+mn-lt"/>
                    <a:sym typeface="+mn-ea"/>
                  </a:endParaRPr>
                </a:p>
              </p:txBody>
            </p:sp>
          </p:grpSp>
          <p:cxnSp>
            <p:nvCxnSpPr>
              <p:cNvPr id="26" name="直接箭头连接符 25"/>
              <p:cNvCxnSpPr/>
              <p:nvPr/>
            </p:nvCxnSpPr>
            <p:spPr>
              <a:xfrm flipH="1">
                <a:off x="13675" y="4494"/>
                <a:ext cx="680" cy="26"/>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10478" y="6080"/>
                <a:ext cx="2835" cy="1473"/>
              </a:xfrm>
              <a:prstGeom prst="ellipse">
                <a:avLst/>
              </a:prstGeom>
              <a:solidFill>
                <a:srgbClr val="C0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cs typeface="+mn-lt"/>
                  </a:rPr>
                  <a:t>Control</a:t>
                </a:r>
                <a:endParaRPr lang="en-US" altLang="zh-CN" sz="2000" b="1" dirty="0">
                  <a:cs typeface="+mn-lt"/>
                </a:endParaRPr>
              </a:p>
              <a:p>
                <a:pPr algn="ctr"/>
                <a:r>
                  <a:rPr lang="en-US" altLang="zh-CN" sz="2000" b="1" dirty="0">
                    <a:cs typeface="+mn-lt"/>
                  </a:rPr>
                  <a:t>Logic</a:t>
                </a:r>
                <a:endParaRPr lang="en-US" altLang="zh-CN" sz="2000" b="1" dirty="0">
                  <a:cs typeface="+mn-lt"/>
                </a:endParaRPr>
              </a:p>
            </p:txBody>
          </p:sp>
          <p:cxnSp>
            <p:nvCxnSpPr>
              <p:cNvPr id="28" name="直接箭头连接符 27"/>
              <p:cNvCxnSpPr>
                <a:stCxn id="27" idx="3"/>
                <a:endCxn id="8" idx="3"/>
              </p:cNvCxnSpPr>
              <p:nvPr/>
            </p:nvCxnSpPr>
            <p:spPr>
              <a:xfrm flipH="1">
                <a:off x="9145" y="7337"/>
                <a:ext cx="1748" cy="1054"/>
              </a:xfrm>
              <a:prstGeom prst="straightConnector1">
                <a:avLst/>
              </a:prstGeom>
              <a:ln w="28575">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7" idx="1"/>
              </p:cNvCxnSpPr>
              <p:nvPr/>
            </p:nvCxnSpPr>
            <p:spPr>
              <a:xfrm flipH="1" flipV="1">
                <a:off x="9033" y="5657"/>
                <a:ext cx="1860" cy="639"/>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rot="10800000">
                <a:off x="9940" y="2731"/>
                <a:ext cx="537" cy="4370"/>
              </a:xfrm>
              <a:prstGeom prst="bentConnector3">
                <a:avLst>
                  <a:gd name="adj1" fmla="val 169832"/>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cxnSp>
        <p:nvCxnSpPr>
          <p:cNvPr id="43" name="直接箭头连接符 42"/>
          <p:cNvCxnSpPr/>
          <p:nvPr/>
        </p:nvCxnSpPr>
        <p:spPr>
          <a:xfrm>
            <a:off x="4871720" y="5517515"/>
            <a:ext cx="1490345" cy="0"/>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40" idx="3"/>
          </p:cNvCxnSpPr>
          <p:nvPr/>
        </p:nvCxnSpPr>
        <p:spPr>
          <a:xfrm flipV="1">
            <a:off x="8716010" y="5179060"/>
            <a:ext cx="374650" cy="635"/>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6362065" y="4765675"/>
            <a:ext cx="2353945" cy="828040"/>
            <a:chOff x="10019" y="8409"/>
            <a:chExt cx="3754" cy="1467"/>
          </a:xfrm>
        </p:grpSpPr>
        <p:sp>
          <p:nvSpPr>
            <p:cNvPr id="40" name="矩形 39"/>
            <p:cNvSpPr/>
            <p:nvPr/>
          </p:nvSpPr>
          <p:spPr>
            <a:xfrm>
              <a:off x="10019" y="8409"/>
              <a:ext cx="3754" cy="1467"/>
            </a:xfrm>
            <a:prstGeom prst="rect">
              <a:avLst/>
            </a:prstGeom>
            <a:solidFill>
              <a:srgbClr val="7030A0"/>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41" name="文本框 40"/>
            <p:cNvSpPr txBox="1"/>
            <p:nvPr/>
          </p:nvSpPr>
          <p:spPr>
            <a:xfrm>
              <a:off x="10246" y="8409"/>
              <a:ext cx="3507" cy="707"/>
            </a:xfrm>
            <a:prstGeom prst="rect">
              <a:avLst/>
            </a:prstGeom>
            <a:solidFill>
              <a:srgbClr val="7030A0"/>
            </a:solidFill>
            <a:ln>
              <a:solidFill>
                <a:schemeClr val="accent1">
                  <a:alpha val="20000"/>
                </a:schemeClr>
              </a:solidFill>
            </a:ln>
          </p:spPr>
          <p:txBody>
            <a:bodyPr wrap="square" rtlCol="0">
              <a:spAutoFit/>
            </a:bodyPr>
            <a:lstStyle/>
            <a:p>
              <a:r>
                <a:rPr lang="en-US" altLang="zh-CN" sz="2000" b="1">
                  <a:solidFill>
                    <a:schemeClr val="bg1"/>
                  </a:solidFill>
                  <a:latin typeface="+mn-lt"/>
                  <a:cs typeface="+mn-lt"/>
                </a:rPr>
                <a:t>Memory Address</a:t>
              </a:r>
              <a:endParaRPr lang="en-US" altLang="zh-CN" sz="2000" b="1">
                <a:solidFill>
                  <a:schemeClr val="bg1"/>
                </a:solidFill>
                <a:latin typeface="+mn-lt"/>
                <a:cs typeface="+mn-lt"/>
              </a:endParaRPr>
            </a:p>
          </p:txBody>
        </p:sp>
        <p:sp>
          <p:nvSpPr>
            <p:cNvPr id="42" name="文本框 41"/>
            <p:cNvSpPr txBox="1"/>
            <p:nvPr/>
          </p:nvSpPr>
          <p:spPr>
            <a:xfrm>
              <a:off x="10328" y="9149"/>
              <a:ext cx="3247" cy="653"/>
            </a:xfrm>
            <a:prstGeom prst="rect">
              <a:avLst/>
            </a:prstGeom>
            <a:solidFill>
              <a:srgbClr val="FFFF00"/>
            </a:solidFill>
            <a:ln>
              <a:solidFill>
                <a:schemeClr val="accent1">
                  <a:alpha val="20000"/>
                </a:schemeClr>
              </a:solidFill>
            </a:ln>
          </p:spPr>
          <p:txBody>
            <a:bodyPr wrap="square" rtlCol="0">
              <a:spAutoFit/>
            </a:bodyPr>
            <a:lstStyle/>
            <a:p>
              <a:pPr algn="ctr"/>
              <a:r>
                <a:rPr lang="en-US" altLang="zh-CN">
                  <a:latin typeface="+mn-lt"/>
                  <a:cs typeface="+mn-lt"/>
                </a:rPr>
                <a:t>16  </a:t>
              </a:r>
              <a:endParaRPr lang="en-US" altLang="zh-CN">
                <a:latin typeface="+mn-lt"/>
                <a:cs typeface="+mn-lt"/>
              </a:endParaRPr>
            </a:p>
          </p:txBody>
        </p:sp>
      </p:grpSp>
      <p:grpSp>
        <p:nvGrpSpPr>
          <p:cNvPr id="47" name="组合 46"/>
          <p:cNvGrpSpPr/>
          <p:nvPr/>
        </p:nvGrpSpPr>
        <p:grpSpPr>
          <a:xfrm>
            <a:off x="6383655" y="5791835"/>
            <a:ext cx="2362200" cy="820420"/>
            <a:chOff x="10019" y="8409"/>
            <a:chExt cx="3754" cy="1467"/>
          </a:xfrm>
        </p:grpSpPr>
        <p:sp>
          <p:nvSpPr>
            <p:cNvPr id="48" name="矩形 47"/>
            <p:cNvSpPr/>
            <p:nvPr/>
          </p:nvSpPr>
          <p:spPr>
            <a:xfrm>
              <a:off x="10019" y="8409"/>
              <a:ext cx="3754" cy="1467"/>
            </a:xfrm>
            <a:prstGeom prst="rect">
              <a:avLst/>
            </a:prstGeom>
            <a:solidFill>
              <a:srgbClr val="7030A0"/>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49" name="文本框 48"/>
            <p:cNvSpPr txBox="1"/>
            <p:nvPr/>
          </p:nvSpPr>
          <p:spPr>
            <a:xfrm>
              <a:off x="10246" y="8409"/>
              <a:ext cx="3507" cy="713"/>
            </a:xfrm>
            <a:prstGeom prst="rect">
              <a:avLst/>
            </a:prstGeom>
            <a:solidFill>
              <a:srgbClr val="7030A0"/>
            </a:solidFill>
            <a:ln>
              <a:solidFill>
                <a:schemeClr val="accent1">
                  <a:alpha val="20000"/>
                </a:schemeClr>
              </a:solidFill>
            </a:ln>
          </p:spPr>
          <p:txBody>
            <a:bodyPr wrap="square" rtlCol="0">
              <a:spAutoFit/>
            </a:bodyPr>
            <a:lstStyle/>
            <a:p>
              <a:r>
                <a:rPr lang="en-US" altLang="zh-CN" sz="2000" b="1" dirty="0">
                  <a:solidFill>
                    <a:schemeClr val="bg1"/>
                  </a:solidFill>
                  <a:latin typeface="+mn-lt"/>
                  <a:cs typeface="+mn-lt"/>
                </a:rPr>
                <a:t>     Data</a:t>
              </a:r>
              <a:endParaRPr lang="en-US" altLang="zh-CN" sz="2000" b="1" dirty="0">
                <a:solidFill>
                  <a:schemeClr val="bg1"/>
                </a:solidFill>
                <a:latin typeface="+mn-lt"/>
                <a:cs typeface="+mn-lt"/>
              </a:endParaRPr>
            </a:p>
          </p:txBody>
        </p:sp>
        <p:sp>
          <p:nvSpPr>
            <p:cNvPr id="50" name="文本框 49"/>
            <p:cNvSpPr txBox="1"/>
            <p:nvPr/>
          </p:nvSpPr>
          <p:spPr>
            <a:xfrm>
              <a:off x="10328" y="9149"/>
              <a:ext cx="3247" cy="659"/>
            </a:xfrm>
            <a:prstGeom prst="rect">
              <a:avLst/>
            </a:prstGeom>
            <a:solidFill>
              <a:srgbClr val="FFFF00"/>
            </a:solidFill>
            <a:ln>
              <a:solidFill>
                <a:schemeClr val="accent1">
                  <a:alpha val="20000"/>
                </a:schemeClr>
              </a:solidFill>
            </a:ln>
          </p:spPr>
          <p:txBody>
            <a:bodyPr wrap="square" rtlCol="0">
              <a:spAutoFit/>
            </a:bodyPr>
            <a:lstStyle/>
            <a:p>
              <a:pPr algn="ctr"/>
              <a:r>
                <a:rPr lang="en-US" altLang="zh-CN">
                  <a:latin typeface="+mn-lt"/>
                  <a:cs typeface="+mn-lt"/>
                </a:rPr>
                <a:t>999999999 </a:t>
              </a:r>
              <a:endParaRPr lang="en-US" altLang="zh-CN">
                <a:latin typeface="+mn-lt"/>
                <a:cs typeface="+mn-lt"/>
              </a:endParaRPr>
            </a:p>
          </p:txBody>
        </p:sp>
      </p:grpSp>
      <p:cxnSp>
        <p:nvCxnSpPr>
          <p:cNvPr id="52" name="直接箭头连接符 51"/>
          <p:cNvCxnSpPr/>
          <p:nvPr/>
        </p:nvCxnSpPr>
        <p:spPr>
          <a:xfrm>
            <a:off x="4871720" y="6165215"/>
            <a:ext cx="1511935" cy="0"/>
          </a:xfrm>
          <a:prstGeom prst="straightConnector1">
            <a:avLst/>
          </a:prstGeom>
          <a:ln w="28575">
            <a:solidFill>
              <a:srgbClr val="7030A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a:off x="8688070" y="6021070"/>
            <a:ext cx="432435" cy="0"/>
          </a:xfrm>
          <a:prstGeom prst="straightConnector1">
            <a:avLst/>
          </a:prstGeom>
          <a:ln w="28575">
            <a:solidFill>
              <a:srgbClr val="7030A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3" name="矩形标注 52"/>
          <p:cNvSpPr/>
          <p:nvPr/>
        </p:nvSpPr>
        <p:spPr>
          <a:xfrm>
            <a:off x="9399905" y="393700"/>
            <a:ext cx="1870710" cy="958215"/>
          </a:xfrm>
          <a:prstGeom prst="wedgeRectCallout">
            <a:avLst>
              <a:gd name="adj1" fmla="val 1561"/>
              <a:gd name="adj2" fmla="val 121901"/>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Add 4 bytes to the address in R5</a:t>
            </a:r>
            <a:endParaRPr lang="en-US" altLang="zh-CN"/>
          </a:p>
        </p:txBody>
      </p:sp>
      <p:cxnSp>
        <p:nvCxnSpPr>
          <p:cNvPr id="39" name="直接箭头连接符 38"/>
          <p:cNvCxnSpPr>
            <a:stCxn id="27" idx="1"/>
          </p:cNvCxnSpPr>
          <p:nvPr/>
        </p:nvCxnSpPr>
        <p:spPr>
          <a:xfrm flipH="1" flipV="1">
            <a:off x="5808345" y="3357245"/>
            <a:ext cx="1108710" cy="374015"/>
          </a:xfrm>
          <a:prstGeom prst="straightConnector1">
            <a:avLst/>
          </a:pr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27" idx="3"/>
          </p:cNvCxnSpPr>
          <p:nvPr/>
        </p:nvCxnSpPr>
        <p:spPr>
          <a:xfrm flipH="1">
            <a:off x="5808345" y="4327525"/>
            <a:ext cx="1108710" cy="541655"/>
          </a:xfrm>
          <a:prstGeom prst="straightConnector1">
            <a:avLst/>
          </a:pr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a:off x="4871720" y="5517515"/>
            <a:ext cx="1490345" cy="0"/>
          </a:xfrm>
          <a:prstGeom prst="straightConnector1">
            <a:avLst/>
          </a:pr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a:endCxn id="25" idx="3"/>
          </p:cNvCxnSpPr>
          <p:nvPr/>
        </p:nvCxnSpPr>
        <p:spPr>
          <a:xfrm flipH="1">
            <a:off x="8577580" y="2179320"/>
            <a:ext cx="1223645" cy="694690"/>
          </a:xfrm>
          <a:prstGeom prst="straightConnector1">
            <a:avLst/>
          </a:prstGeom>
          <a:ln w="28575">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flipV="1">
            <a:off x="8716010" y="5179060"/>
            <a:ext cx="374650" cy="635"/>
          </a:xfrm>
          <a:prstGeom prst="straightConnector1">
            <a:avLst/>
          </a:pr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a:off x="8733155" y="5991225"/>
            <a:ext cx="432435" cy="0"/>
          </a:xfrm>
          <a:prstGeom prst="straightConnector1">
            <a:avLst/>
          </a:prstGeom>
          <a:ln w="38100">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flipH="1">
            <a:off x="8472170" y="3011805"/>
            <a:ext cx="1842135" cy="3297555"/>
          </a:xfrm>
          <a:prstGeom prst="straightConnector1">
            <a:avLst/>
          </a:prstGeom>
          <a:ln w="28575">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H="1" flipV="1">
            <a:off x="3288030" y="6165215"/>
            <a:ext cx="2980690" cy="23495"/>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4" name="肘形连接符 63"/>
          <p:cNvCxnSpPr/>
          <p:nvPr/>
        </p:nvCxnSpPr>
        <p:spPr>
          <a:xfrm rot="16200000">
            <a:off x="2302510" y="4354830"/>
            <a:ext cx="2919730" cy="779780"/>
          </a:xfrm>
          <a:prstGeom prst="bentConnector3">
            <a:avLst>
              <a:gd name="adj1" fmla="val 100674"/>
            </a:avLst>
          </a:pr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63" name="文本框 18"/>
          <p:cNvSpPr txBox="1"/>
          <p:nvPr/>
        </p:nvSpPr>
        <p:spPr>
          <a:xfrm>
            <a:off x="6456680" y="1268095"/>
            <a:ext cx="2226945" cy="369545"/>
          </a:xfrm>
          <a:prstGeom prst="rect">
            <a:avLst/>
          </a:prstGeom>
          <a:noFill/>
          <a:ln>
            <a:noFill/>
          </a:ln>
        </p:spPr>
        <p:txBody>
          <a:bodyPr wrap="square" rtlCol="0">
            <a:spAutoFit/>
          </a:bodyPr>
          <a:lstStyle/>
          <a:p>
            <a:r>
              <a:rPr lang="en-US" altLang="zh-CN" b="1" dirty="0">
                <a:solidFill>
                  <a:schemeClr val="bg1"/>
                </a:solidFill>
              </a:rPr>
              <a:t>Program Counter (PC)</a:t>
            </a:r>
            <a:endParaRPr lang="en-US" altLang="zh-CN" b="1" dirty="0">
              <a:solidFill>
                <a:schemeClr val="bg1"/>
              </a:solidFill>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cs typeface="+mn-lt"/>
              </a:rPr>
              <a:t>Store Word</a:t>
            </a:r>
            <a:endParaRPr lang="en-US" dirty="0">
              <a:latin typeface="+mn-lt"/>
              <a:cs typeface="+mn-lt"/>
            </a:endParaRPr>
          </a:p>
        </p:txBody>
      </p:sp>
      <p:sp>
        <p:nvSpPr>
          <p:cNvPr id="3" name="Content Placeholder 2"/>
          <p:cNvSpPr>
            <a:spLocks noGrp="1"/>
          </p:cNvSpPr>
          <p:nvPr>
            <p:ph idx="1"/>
          </p:nvPr>
        </p:nvSpPr>
        <p:spPr>
          <a:xfrm>
            <a:off x="609600" y="1340769"/>
            <a:ext cx="10972800" cy="5040560"/>
          </a:xfrm>
        </p:spPr>
        <p:txBody>
          <a:bodyPr/>
          <a:lstStyle/>
          <a:p>
            <a:pPr marL="0" indent="0">
              <a:buNone/>
            </a:pPr>
            <a:r>
              <a:rPr lang="en-US" sz="2800" b="1">
                <a:cs typeface="+mn-lt"/>
              </a:rPr>
              <a:t>For stores we</a:t>
            </a:r>
            <a:endParaRPr lang="en-US" sz="2800" b="1">
              <a:cs typeface="+mn-lt"/>
            </a:endParaRPr>
          </a:p>
          <a:p>
            <a:pPr marL="0" indent="0">
              <a:buNone/>
            </a:pPr>
            <a:r>
              <a:rPr lang="en-US" sz="2800" b="1">
                <a:cs typeface="+mn-lt"/>
              </a:rPr>
              <a:t>need:</a:t>
            </a:r>
            <a:endParaRPr lang="en-US" sz="2800" b="1">
              <a:cs typeface="+mn-lt"/>
            </a:endParaRPr>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latin typeface="+mn-lt"/>
                <a:cs typeface="+mn-lt"/>
              </a:rPr>
            </a:fld>
            <a:endParaRPr lang="en-US" altLang="en-US" dirty="0">
              <a:latin typeface="+mn-lt"/>
              <a:cs typeface="+mn-lt"/>
            </a:endParaRPr>
          </a:p>
        </p:txBody>
      </p:sp>
      <p:grpSp>
        <p:nvGrpSpPr>
          <p:cNvPr id="5" name="组合 4"/>
          <p:cNvGrpSpPr/>
          <p:nvPr/>
        </p:nvGrpSpPr>
        <p:grpSpPr>
          <a:xfrm>
            <a:off x="9120505" y="1268095"/>
            <a:ext cx="2202815" cy="4875987"/>
            <a:chOff x="10847" y="1820"/>
            <a:chExt cx="3441" cy="6688"/>
          </a:xfrm>
        </p:grpSpPr>
        <p:sp>
          <p:nvSpPr>
            <p:cNvPr id="6" name="矩形 5"/>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7" name="文本框 6"/>
            <p:cNvSpPr txBox="1"/>
            <p:nvPr/>
          </p:nvSpPr>
          <p:spPr>
            <a:xfrm>
              <a:off x="11291" y="2014"/>
              <a:ext cx="2552" cy="505"/>
            </a:xfrm>
            <a:prstGeom prst="rect">
              <a:avLst/>
            </a:prstGeom>
            <a:noFill/>
            <a:ln>
              <a:noFill/>
            </a:ln>
          </p:spPr>
          <p:txBody>
            <a:bodyPr wrap="square" rtlCol="0">
              <a:spAutoFit/>
            </a:bodyPr>
            <a:lstStyle/>
            <a:p>
              <a:r>
                <a:rPr lang="en-US" altLang="zh-CN" b="1">
                  <a:solidFill>
                    <a:schemeClr val="bg1"/>
                  </a:solidFill>
                  <a:latin typeface="+mn-lt"/>
                  <a:cs typeface="+mn-lt"/>
                </a:rPr>
                <a:t>      Memory</a:t>
              </a:r>
              <a:endParaRPr lang="en-US" altLang="zh-CN" b="1">
                <a:solidFill>
                  <a:schemeClr val="bg1"/>
                </a:solidFill>
                <a:latin typeface="+mn-lt"/>
                <a:cs typeface="+mn-lt"/>
              </a:endParaRPr>
            </a:p>
          </p:txBody>
        </p:sp>
      </p:grpSp>
      <p:graphicFrame>
        <p:nvGraphicFramePr>
          <p:cNvPr id="11" name="表格 10"/>
          <p:cNvGraphicFramePr/>
          <p:nvPr>
            <p:custDataLst>
              <p:tags r:id="rId1"/>
            </p:custDataLst>
          </p:nvPr>
        </p:nvGraphicFramePr>
        <p:xfrm>
          <a:off x="9302750" y="177990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cs typeface="+mn-lt"/>
                        </a:rPr>
                        <a:t>0</a:t>
                      </a:r>
                      <a:endParaRPr lang="en-US" altLang="zh-CN"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sz="1600" b="0">
                          <a:solidFill>
                            <a:schemeClr val="tx1"/>
                          </a:solidFill>
                          <a:cs typeface="+mn-lt"/>
                        </a:rPr>
                        <a:t>addi R5, R0, 12</a:t>
                      </a:r>
                      <a:endParaRPr lang="en-US" altLang="zh-CN" sz="1600"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4</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sz="1600">
                          <a:solidFill>
                            <a:schemeClr val="tx1"/>
                          </a:solidFill>
                          <a:cs typeface="+mn-lt"/>
                        </a:rPr>
                        <a:t>sw R6, R5</a:t>
                      </a: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8</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12</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16</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20</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43205">
                <a:tc>
                  <a:txBody>
                    <a:bodyPr/>
                    <a:lstStyle/>
                    <a:p>
                      <a:pPr algn="dist">
                        <a:lnSpc>
                          <a:spcPct val="60000"/>
                        </a:lnSpc>
                        <a:buNone/>
                      </a:pPr>
                      <a:r>
                        <a:rPr lang="en-US" altLang="zh-CN">
                          <a:solidFill>
                            <a:schemeClr val="tx1"/>
                          </a:solidFill>
                          <a:cs typeface="+mn-lt"/>
                        </a:rPr>
                        <a:t>24</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28</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32</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2" name="组合 11"/>
          <p:cNvGrpSpPr/>
          <p:nvPr/>
        </p:nvGrpSpPr>
        <p:grpSpPr>
          <a:xfrm>
            <a:off x="3574415" y="1054735"/>
            <a:ext cx="2202815" cy="3078480"/>
            <a:chOff x="10847" y="1820"/>
            <a:chExt cx="3441" cy="6688"/>
          </a:xfrm>
        </p:grpSpPr>
        <p:sp>
          <p:nvSpPr>
            <p:cNvPr id="13" name="矩形 12"/>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14" name="文本框 13"/>
            <p:cNvSpPr txBox="1"/>
            <p:nvPr/>
          </p:nvSpPr>
          <p:spPr>
            <a:xfrm>
              <a:off x="10959" y="2089"/>
              <a:ext cx="2997" cy="800"/>
            </a:xfrm>
            <a:prstGeom prst="rect">
              <a:avLst/>
            </a:prstGeom>
            <a:noFill/>
            <a:ln>
              <a:noFill/>
            </a:ln>
          </p:spPr>
          <p:txBody>
            <a:bodyPr wrap="square" rtlCol="0">
              <a:spAutoFit/>
            </a:bodyPr>
            <a:lstStyle/>
            <a:p>
              <a:r>
                <a:rPr lang="en-US" altLang="zh-CN" b="1">
                  <a:solidFill>
                    <a:schemeClr val="bg1"/>
                  </a:solidFill>
                  <a:latin typeface="+mn-lt"/>
                  <a:cs typeface="+mn-lt"/>
                </a:rPr>
                <a:t>      Register File</a:t>
              </a:r>
              <a:endParaRPr lang="en-US" altLang="zh-CN" b="1">
                <a:solidFill>
                  <a:schemeClr val="bg1"/>
                </a:solidFill>
                <a:latin typeface="+mn-lt"/>
                <a:cs typeface="+mn-lt"/>
              </a:endParaRPr>
            </a:p>
          </p:txBody>
        </p:sp>
      </p:grpSp>
      <p:graphicFrame>
        <p:nvGraphicFramePr>
          <p:cNvPr id="15" name="表格 14"/>
          <p:cNvGraphicFramePr/>
          <p:nvPr>
            <p:custDataLst>
              <p:tags r:id="rId2"/>
            </p:custDataLst>
          </p:nvPr>
        </p:nvGraphicFramePr>
        <p:xfrm>
          <a:off x="3725545" y="161099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cs typeface="+mn-lt"/>
                        </a:rPr>
                        <a:t>R0</a:t>
                      </a:r>
                      <a:endParaRPr lang="en-US" altLang="zh-CN"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b="0">
                          <a:solidFill>
                            <a:schemeClr val="tx1"/>
                          </a:solidFill>
                          <a:cs typeface="+mn-lt"/>
                        </a:rPr>
                        <a:t>0</a:t>
                      </a:r>
                      <a:endParaRPr lang="en-US" altLang="zh-CN"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85000"/>
                      </a:schemeClr>
                    </a:solidFill>
                  </a:tcPr>
                </a:tc>
              </a:tr>
              <a:tr h="258445">
                <a:tc>
                  <a:txBody>
                    <a:bodyPr/>
                    <a:lstStyle/>
                    <a:p>
                      <a:pPr algn="dist">
                        <a:lnSpc>
                          <a:spcPct val="60000"/>
                        </a:lnSpc>
                        <a:buNone/>
                      </a:pPr>
                      <a:r>
                        <a:rPr lang="en-US" altLang="zh-CN">
                          <a:cs typeface="+mn-lt"/>
                        </a:rPr>
                        <a:t>R1</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R2</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R3</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R4</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R5</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a:cs typeface="+mn-lt"/>
                        </a:rPr>
                        <a:t>12</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R6</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a:cs typeface="+mn-lt"/>
                        </a:rPr>
                        <a:t>31415</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R7</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R8</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6" name="组合 15"/>
          <p:cNvGrpSpPr/>
          <p:nvPr/>
        </p:nvGrpSpPr>
        <p:grpSpPr>
          <a:xfrm>
            <a:off x="3574415" y="4510405"/>
            <a:ext cx="2232660" cy="841375"/>
            <a:chOff x="5291" y="7782"/>
            <a:chExt cx="3516" cy="1325"/>
          </a:xfrm>
        </p:grpSpPr>
        <p:sp>
          <p:nvSpPr>
            <p:cNvPr id="8" name="矩形 7"/>
            <p:cNvSpPr/>
            <p:nvPr/>
          </p:nvSpPr>
          <p:spPr>
            <a:xfrm>
              <a:off x="5291" y="7782"/>
              <a:ext cx="3516" cy="132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9" name="文本框 8"/>
            <p:cNvSpPr txBox="1"/>
            <p:nvPr/>
          </p:nvSpPr>
          <p:spPr>
            <a:xfrm>
              <a:off x="6481" y="7895"/>
              <a:ext cx="1136" cy="628"/>
            </a:xfrm>
            <a:prstGeom prst="rect">
              <a:avLst/>
            </a:prstGeom>
            <a:noFill/>
          </p:spPr>
          <p:txBody>
            <a:bodyPr wrap="square" rtlCol="0">
              <a:spAutoFit/>
            </a:bodyPr>
            <a:lstStyle/>
            <a:p>
              <a:r>
                <a:rPr lang="en-US" altLang="zh-CN" sz="2000" b="1">
                  <a:solidFill>
                    <a:schemeClr val="bg1"/>
                  </a:solidFill>
                  <a:latin typeface="+mn-lt"/>
                  <a:cs typeface="+mn-lt"/>
                </a:rPr>
                <a:t>ALU</a:t>
              </a:r>
              <a:endParaRPr lang="en-US" altLang="zh-CN" sz="2000" b="1">
                <a:solidFill>
                  <a:schemeClr val="bg1"/>
                </a:solidFill>
                <a:latin typeface="+mn-lt"/>
                <a:cs typeface="+mn-lt"/>
              </a:endParaRPr>
            </a:p>
          </p:txBody>
        </p:sp>
        <p:sp>
          <p:nvSpPr>
            <p:cNvPr id="10" name="文本框 9"/>
            <p:cNvSpPr txBox="1"/>
            <p:nvPr/>
          </p:nvSpPr>
          <p:spPr>
            <a:xfrm>
              <a:off x="5554" y="8462"/>
              <a:ext cx="2990" cy="580"/>
            </a:xfrm>
            <a:prstGeom prst="rect">
              <a:avLst/>
            </a:prstGeom>
            <a:solidFill>
              <a:schemeClr val="bg1"/>
            </a:solidFill>
            <a:ln>
              <a:solidFill>
                <a:schemeClr val="tx1"/>
              </a:solidFill>
            </a:ln>
          </p:spPr>
          <p:txBody>
            <a:bodyPr wrap="square" rtlCol="0">
              <a:spAutoFit/>
            </a:bodyPr>
            <a:lstStyle/>
            <a:p>
              <a:pPr algn="ctr"/>
              <a:endParaRPr lang="en-US" altLang="zh-CN">
                <a:latin typeface="+mn-lt"/>
                <a:cs typeface="+mn-lt"/>
              </a:endParaRPr>
            </a:p>
          </p:txBody>
        </p:sp>
      </p:grpSp>
      <p:cxnSp>
        <p:nvCxnSpPr>
          <p:cNvPr id="32" name="直接箭头连接符 31"/>
          <p:cNvCxnSpPr/>
          <p:nvPr/>
        </p:nvCxnSpPr>
        <p:spPr>
          <a:xfrm>
            <a:off x="5088890" y="4133215"/>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3" name="肘形连接符 32"/>
          <p:cNvCxnSpPr>
            <a:endCxn id="13" idx="1"/>
          </p:cNvCxnSpPr>
          <p:nvPr/>
        </p:nvCxnSpPr>
        <p:spPr>
          <a:xfrm rot="16200000" flipV="1">
            <a:off x="2447290" y="3720465"/>
            <a:ext cx="3550285" cy="1297305"/>
          </a:xfrm>
          <a:prstGeom prst="bentConnector4">
            <a:avLst>
              <a:gd name="adj1" fmla="val -1341"/>
              <a:gd name="adj2" fmla="val 118355"/>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4871720" y="5300980"/>
            <a:ext cx="0" cy="936625"/>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330065" y="4150360"/>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5735955" y="1268095"/>
            <a:ext cx="3384550" cy="3663367"/>
            <a:chOff x="9033" y="1997"/>
            <a:chExt cx="5330" cy="6394"/>
          </a:xfrm>
        </p:grpSpPr>
        <p:cxnSp>
          <p:nvCxnSpPr>
            <p:cNvPr id="29" name="直接箭头连接符 28"/>
            <p:cNvCxnSpPr>
              <a:stCxn id="25" idx="2"/>
              <a:endCxn id="27" idx="0"/>
            </p:cNvCxnSpPr>
            <p:nvPr/>
          </p:nvCxnSpPr>
          <p:spPr>
            <a:xfrm>
              <a:off x="11885" y="5040"/>
              <a:ext cx="11" cy="104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9033" y="1997"/>
              <a:ext cx="5330" cy="6394"/>
              <a:chOff x="9033" y="1997"/>
              <a:chExt cx="5330" cy="6394"/>
            </a:xfrm>
          </p:grpSpPr>
          <p:grpSp>
            <p:nvGrpSpPr>
              <p:cNvPr id="17" name="组合 16"/>
              <p:cNvGrpSpPr/>
              <p:nvPr/>
            </p:nvGrpSpPr>
            <p:grpSpPr>
              <a:xfrm>
                <a:off x="9941" y="1997"/>
                <a:ext cx="3754" cy="1467"/>
                <a:chOff x="5291" y="7895"/>
                <a:chExt cx="3754" cy="1467"/>
              </a:xfrm>
            </p:grpSpPr>
            <p:sp>
              <p:nvSpPr>
                <p:cNvPr id="18" name="矩形 17"/>
                <p:cNvSpPr/>
                <p:nvPr/>
              </p:nvSpPr>
              <p:spPr>
                <a:xfrm>
                  <a:off x="5291" y="7895"/>
                  <a:ext cx="3754" cy="1467"/>
                </a:xfrm>
                <a:prstGeom prst="rect">
                  <a:avLst/>
                </a:prstGeom>
                <a:solidFill>
                  <a:srgbClr val="C00000"/>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20" name="文本框 19"/>
                <p:cNvSpPr txBox="1"/>
                <p:nvPr/>
              </p:nvSpPr>
              <p:spPr>
                <a:xfrm>
                  <a:off x="5600" y="8635"/>
                  <a:ext cx="3247" cy="643"/>
                </a:xfrm>
                <a:prstGeom prst="rect">
                  <a:avLst/>
                </a:prstGeom>
                <a:solidFill>
                  <a:schemeClr val="bg1"/>
                </a:solidFill>
                <a:ln>
                  <a:solidFill>
                    <a:schemeClr val="accent1">
                      <a:alpha val="20000"/>
                    </a:schemeClr>
                  </a:solidFill>
                </a:ln>
              </p:spPr>
              <p:txBody>
                <a:bodyPr wrap="square" rtlCol="0">
                  <a:spAutoFit/>
                </a:bodyPr>
                <a:lstStyle/>
                <a:p>
                  <a:r>
                    <a:rPr lang="en-US" altLang="zh-CN">
                      <a:latin typeface="+mn-lt"/>
                      <a:cs typeface="+mn-lt"/>
                    </a:rPr>
                    <a:t>                 4</a:t>
                  </a:r>
                  <a:endParaRPr lang="en-US" altLang="zh-CN">
                    <a:latin typeface="+mn-lt"/>
                    <a:cs typeface="+mn-lt"/>
                  </a:endParaRPr>
                </a:p>
              </p:txBody>
            </p:sp>
          </p:grpSp>
          <p:cxnSp>
            <p:nvCxnSpPr>
              <p:cNvPr id="21" name="直接箭头连接符 20"/>
              <p:cNvCxnSpPr/>
              <p:nvPr/>
            </p:nvCxnSpPr>
            <p:spPr>
              <a:xfrm flipV="1">
                <a:off x="13683" y="2791"/>
                <a:ext cx="680" cy="1"/>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9952" y="3819"/>
                <a:ext cx="3816" cy="1467"/>
                <a:chOff x="5291" y="7895"/>
                <a:chExt cx="3816" cy="1467"/>
              </a:xfrm>
            </p:grpSpPr>
            <p:sp>
              <p:nvSpPr>
                <p:cNvPr id="23" name="矩形 22"/>
                <p:cNvSpPr/>
                <p:nvPr/>
              </p:nvSpPr>
              <p:spPr>
                <a:xfrm>
                  <a:off x="5291" y="7895"/>
                  <a:ext cx="3754" cy="1467"/>
                </a:xfrm>
                <a:prstGeom prst="rect">
                  <a:avLst/>
                </a:prstGeom>
                <a:solidFill>
                  <a:srgbClr val="C00000"/>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24" name="文本框 23"/>
                <p:cNvSpPr txBox="1"/>
                <p:nvPr/>
              </p:nvSpPr>
              <p:spPr>
                <a:xfrm>
                  <a:off x="5437" y="7895"/>
                  <a:ext cx="3670" cy="696"/>
                </a:xfrm>
                <a:prstGeom prst="rect">
                  <a:avLst/>
                </a:prstGeom>
                <a:noFill/>
                <a:ln>
                  <a:noFill/>
                </a:ln>
              </p:spPr>
              <p:txBody>
                <a:bodyPr wrap="square" rtlCol="0">
                  <a:spAutoFit/>
                </a:bodyPr>
                <a:lstStyle/>
                <a:p>
                  <a:pPr algn="ctr"/>
                  <a:r>
                    <a:rPr lang="en-US" altLang="zh-CN" sz="2000" b="1" dirty="0">
                      <a:solidFill>
                        <a:schemeClr val="bg1"/>
                      </a:solidFill>
                      <a:latin typeface="+mn-lt"/>
                      <a:cs typeface="+mn-lt"/>
                    </a:rPr>
                    <a:t>Instruction</a:t>
                  </a:r>
                  <a:endParaRPr lang="en-US" altLang="zh-CN" sz="2000" b="1" dirty="0">
                    <a:solidFill>
                      <a:schemeClr val="bg1"/>
                    </a:solidFill>
                    <a:latin typeface="+mn-lt"/>
                    <a:cs typeface="+mn-lt"/>
                  </a:endParaRPr>
                </a:p>
              </p:txBody>
            </p:sp>
            <p:sp>
              <p:nvSpPr>
                <p:cNvPr id="25" name="文本框 24"/>
                <p:cNvSpPr txBox="1"/>
                <p:nvPr/>
              </p:nvSpPr>
              <p:spPr>
                <a:xfrm>
                  <a:off x="5600" y="8635"/>
                  <a:ext cx="3247" cy="481"/>
                </a:xfrm>
                <a:prstGeom prst="rect">
                  <a:avLst/>
                </a:prstGeom>
                <a:solidFill>
                  <a:schemeClr val="bg1"/>
                </a:solidFill>
                <a:ln>
                  <a:solidFill>
                    <a:schemeClr val="accent1">
                      <a:alpha val="20000"/>
                    </a:schemeClr>
                  </a:solidFill>
                </a:ln>
              </p:spPr>
              <p:txBody>
                <a:bodyPr wrap="square" rtlCol="0">
                  <a:spAutoFit/>
                </a:bodyPr>
                <a:lstStyle/>
                <a:p>
                  <a:pPr algn="ctr">
                    <a:lnSpc>
                      <a:spcPct val="60000"/>
                    </a:lnSpc>
                    <a:buNone/>
                  </a:pPr>
                  <a:endParaRPr lang="en-US" altLang="zh-CN" sz="2000">
                    <a:latin typeface="+mn-lt"/>
                    <a:cs typeface="+mn-lt"/>
                    <a:sym typeface="+mn-ea"/>
                  </a:endParaRPr>
                </a:p>
              </p:txBody>
            </p:sp>
          </p:grpSp>
          <p:cxnSp>
            <p:nvCxnSpPr>
              <p:cNvPr id="26" name="直接箭头连接符 25"/>
              <p:cNvCxnSpPr/>
              <p:nvPr/>
            </p:nvCxnSpPr>
            <p:spPr>
              <a:xfrm flipH="1">
                <a:off x="13675" y="4494"/>
                <a:ext cx="680" cy="26"/>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10478" y="6080"/>
                <a:ext cx="2835" cy="1473"/>
              </a:xfrm>
              <a:prstGeom prst="ellipse">
                <a:avLst/>
              </a:prstGeom>
              <a:solidFill>
                <a:srgbClr val="C0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cs typeface="+mn-lt"/>
                  </a:rPr>
                  <a:t>Control</a:t>
                </a:r>
                <a:endParaRPr lang="en-US" altLang="zh-CN" sz="2000" b="1" dirty="0">
                  <a:cs typeface="+mn-lt"/>
                </a:endParaRPr>
              </a:p>
              <a:p>
                <a:pPr algn="ctr"/>
                <a:r>
                  <a:rPr lang="en-US" altLang="zh-CN" sz="2000" b="1" dirty="0">
                    <a:cs typeface="+mn-lt"/>
                  </a:rPr>
                  <a:t>Logic</a:t>
                </a:r>
                <a:endParaRPr lang="en-US" altLang="zh-CN" sz="2000" b="1" dirty="0">
                  <a:cs typeface="+mn-lt"/>
                </a:endParaRPr>
              </a:p>
            </p:txBody>
          </p:sp>
          <p:cxnSp>
            <p:nvCxnSpPr>
              <p:cNvPr id="28" name="直接箭头连接符 27"/>
              <p:cNvCxnSpPr>
                <a:stCxn id="27" idx="3"/>
                <a:endCxn id="8" idx="3"/>
              </p:cNvCxnSpPr>
              <p:nvPr/>
            </p:nvCxnSpPr>
            <p:spPr>
              <a:xfrm flipH="1">
                <a:off x="9145" y="7337"/>
                <a:ext cx="1748" cy="1054"/>
              </a:xfrm>
              <a:prstGeom prst="straightConnector1">
                <a:avLst/>
              </a:prstGeom>
              <a:ln w="28575">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7" idx="1"/>
              </p:cNvCxnSpPr>
              <p:nvPr/>
            </p:nvCxnSpPr>
            <p:spPr>
              <a:xfrm flipH="1" flipV="1">
                <a:off x="9033" y="5657"/>
                <a:ext cx="1860" cy="639"/>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rot="10800000">
                <a:off x="9940" y="2731"/>
                <a:ext cx="537" cy="4370"/>
              </a:xfrm>
              <a:prstGeom prst="bentConnector3">
                <a:avLst>
                  <a:gd name="adj1" fmla="val 169832"/>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cxnSp>
        <p:nvCxnSpPr>
          <p:cNvPr id="43" name="直接箭头连接符 42"/>
          <p:cNvCxnSpPr/>
          <p:nvPr/>
        </p:nvCxnSpPr>
        <p:spPr>
          <a:xfrm>
            <a:off x="4871720" y="5517515"/>
            <a:ext cx="1490345" cy="0"/>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40" idx="3"/>
          </p:cNvCxnSpPr>
          <p:nvPr/>
        </p:nvCxnSpPr>
        <p:spPr>
          <a:xfrm flipV="1">
            <a:off x="8716010" y="5179060"/>
            <a:ext cx="374650" cy="635"/>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6362065" y="4765675"/>
            <a:ext cx="2353945" cy="828040"/>
            <a:chOff x="10019" y="8409"/>
            <a:chExt cx="3754" cy="1467"/>
          </a:xfrm>
        </p:grpSpPr>
        <p:sp>
          <p:nvSpPr>
            <p:cNvPr id="40" name="矩形 39"/>
            <p:cNvSpPr/>
            <p:nvPr/>
          </p:nvSpPr>
          <p:spPr>
            <a:xfrm>
              <a:off x="10019" y="8409"/>
              <a:ext cx="3754" cy="1467"/>
            </a:xfrm>
            <a:prstGeom prst="rect">
              <a:avLst/>
            </a:prstGeom>
            <a:solidFill>
              <a:srgbClr val="7030A0"/>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41" name="文本框 40"/>
            <p:cNvSpPr txBox="1"/>
            <p:nvPr/>
          </p:nvSpPr>
          <p:spPr>
            <a:xfrm>
              <a:off x="10246" y="8409"/>
              <a:ext cx="3507" cy="707"/>
            </a:xfrm>
            <a:prstGeom prst="rect">
              <a:avLst/>
            </a:prstGeom>
            <a:solidFill>
              <a:srgbClr val="7030A0"/>
            </a:solidFill>
            <a:ln>
              <a:solidFill>
                <a:schemeClr val="accent1">
                  <a:alpha val="20000"/>
                </a:schemeClr>
              </a:solidFill>
            </a:ln>
          </p:spPr>
          <p:txBody>
            <a:bodyPr wrap="square" rtlCol="0">
              <a:spAutoFit/>
            </a:bodyPr>
            <a:lstStyle/>
            <a:p>
              <a:r>
                <a:rPr lang="en-US" altLang="zh-CN" sz="2000" b="1">
                  <a:solidFill>
                    <a:schemeClr val="bg1"/>
                  </a:solidFill>
                  <a:latin typeface="+mn-lt"/>
                  <a:cs typeface="+mn-lt"/>
                </a:rPr>
                <a:t>Memory Address</a:t>
              </a:r>
              <a:endParaRPr lang="en-US" altLang="zh-CN" sz="2000" b="1">
                <a:solidFill>
                  <a:schemeClr val="bg1"/>
                </a:solidFill>
                <a:latin typeface="+mn-lt"/>
                <a:cs typeface="+mn-lt"/>
              </a:endParaRPr>
            </a:p>
          </p:txBody>
        </p:sp>
        <p:sp>
          <p:nvSpPr>
            <p:cNvPr id="42" name="文本框 41"/>
            <p:cNvSpPr txBox="1"/>
            <p:nvPr/>
          </p:nvSpPr>
          <p:spPr>
            <a:xfrm>
              <a:off x="10328" y="9149"/>
              <a:ext cx="3247" cy="653"/>
            </a:xfrm>
            <a:prstGeom prst="rect">
              <a:avLst/>
            </a:prstGeom>
            <a:solidFill>
              <a:schemeClr val="bg1"/>
            </a:solidFill>
            <a:ln>
              <a:solidFill>
                <a:schemeClr val="accent1">
                  <a:alpha val="20000"/>
                </a:schemeClr>
              </a:solidFill>
            </a:ln>
          </p:spPr>
          <p:txBody>
            <a:bodyPr wrap="square" rtlCol="0">
              <a:spAutoFit/>
            </a:bodyPr>
            <a:lstStyle/>
            <a:p>
              <a:pPr algn="ctr"/>
              <a:r>
                <a:rPr lang="en-US" altLang="zh-CN">
                  <a:latin typeface="+mn-lt"/>
                  <a:cs typeface="+mn-lt"/>
                </a:rPr>
                <a:t>  </a:t>
              </a:r>
              <a:endParaRPr lang="en-US" altLang="zh-CN">
                <a:latin typeface="+mn-lt"/>
                <a:cs typeface="+mn-lt"/>
              </a:endParaRPr>
            </a:p>
          </p:txBody>
        </p:sp>
      </p:grpSp>
      <p:grpSp>
        <p:nvGrpSpPr>
          <p:cNvPr id="47" name="组合 46"/>
          <p:cNvGrpSpPr/>
          <p:nvPr/>
        </p:nvGrpSpPr>
        <p:grpSpPr>
          <a:xfrm>
            <a:off x="6383655" y="5791835"/>
            <a:ext cx="2362200" cy="820420"/>
            <a:chOff x="10019" y="8409"/>
            <a:chExt cx="3754" cy="1467"/>
          </a:xfrm>
        </p:grpSpPr>
        <p:sp>
          <p:nvSpPr>
            <p:cNvPr id="48" name="矩形 47"/>
            <p:cNvSpPr/>
            <p:nvPr/>
          </p:nvSpPr>
          <p:spPr>
            <a:xfrm>
              <a:off x="10019" y="8409"/>
              <a:ext cx="3754" cy="1467"/>
            </a:xfrm>
            <a:prstGeom prst="rect">
              <a:avLst/>
            </a:prstGeom>
            <a:solidFill>
              <a:srgbClr val="7030A0"/>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49" name="文本框 48"/>
            <p:cNvSpPr txBox="1"/>
            <p:nvPr/>
          </p:nvSpPr>
          <p:spPr>
            <a:xfrm>
              <a:off x="10246" y="8409"/>
              <a:ext cx="3507" cy="713"/>
            </a:xfrm>
            <a:prstGeom prst="rect">
              <a:avLst/>
            </a:prstGeom>
            <a:solidFill>
              <a:srgbClr val="7030A0"/>
            </a:solidFill>
            <a:ln>
              <a:solidFill>
                <a:schemeClr val="accent1">
                  <a:alpha val="20000"/>
                </a:schemeClr>
              </a:solidFill>
            </a:ln>
          </p:spPr>
          <p:txBody>
            <a:bodyPr wrap="square" rtlCol="0">
              <a:spAutoFit/>
            </a:bodyPr>
            <a:lstStyle/>
            <a:p>
              <a:r>
                <a:rPr lang="en-US" altLang="zh-CN" sz="2000" b="1" dirty="0">
                  <a:solidFill>
                    <a:schemeClr val="bg1"/>
                  </a:solidFill>
                  <a:latin typeface="+mn-lt"/>
                  <a:cs typeface="+mn-lt"/>
                </a:rPr>
                <a:t>     Data</a:t>
              </a:r>
              <a:endParaRPr lang="en-US" altLang="zh-CN" sz="2000" b="1" dirty="0">
                <a:solidFill>
                  <a:schemeClr val="bg1"/>
                </a:solidFill>
                <a:latin typeface="+mn-lt"/>
                <a:cs typeface="+mn-lt"/>
              </a:endParaRPr>
            </a:p>
          </p:txBody>
        </p:sp>
        <p:sp>
          <p:nvSpPr>
            <p:cNvPr id="50" name="文本框 49"/>
            <p:cNvSpPr txBox="1"/>
            <p:nvPr/>
          </p:nvSpPr>
          <p:spPr>
            <a:xfrm>
              <a:off x="10328" y="9149"/>
              <a:ext cx="3247" cy="659"/>
            </a:xfrm>
            <a:prstGeom prst="rect">
              <a:avLst/>
            </a:prstGeom>
            <a:solidFill>
              <a:schemeClr val="bg1"/>
            </a:solidFill>
            <a:ln>
              <a:solidFill>
                <a:schemeClr val="accent1">
                  <a:alpha val="20000"/>
                </a:schemeClr>
              </a:solidFill>
            </a:ln>
          </p:spPr>
          <p:txBody>
            <a:bodyPr wrap="square" rtlCol="0">
              <a:spAutoFit/>
            </a:bodyPr>
            <a:lstStyle/>
            <a:p>
              <a:pPr algn="ctr"/>
              <a:r>
                <a:rPr lang="en-US" altLang="zh-CN">
                  <a:latin typeface="+mn-lt"/>
                  <a:cs typeface="+mn-lt"/>
                </a:rPr>
                <a:t> </a:t>
              </a:r>
              <a:endParaRPr lang="en-US" altLang="zh-CN">
                <a:latin typeface="+mn-lt"/>
                <a:cs typeface="+mn-lt"/>
              </a:endParaRPr>
            </a:p>
          </p:txBody>
        </p:sp>
      </p:grpSp>
      <p:cxnSp>
        <p:nvCxnSpPr>
          <p:cNvPr id="52" name="直接箭头连接符 51"/>
          <p:cNvCxnSpPr/>
          <p:nvPr/>
        </p:nvCxnSpPr>
        <p:spPr>
          <a:xfrm>
            <a:off x="4871720" y="6165215"/>
            <a:ext cx="1511935" cy="0"/>
          </a:xfrm>
          <a:prstGeom prst="straightConnector1">
            <a:avLst/>
          </a:prstGeom>
          <a:ln w="28575">
            <a:solidFill>
              <a:srgbClr val="7030A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a:off x="8688070" y="6021070"/>
            <a:ext cx="432435" cy="0"/>
          </a:xfrm>
          <a:prstGeom prst="straightConnector1">
            <a:avLst/>
          </a:prstGeom>
          <a:ln w="28575">
            <a:solidFill>
              <a:srgbClr val="7030A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3" name="文本框 18"/>
          <p:cNvSpPr txBox="1"/>
          <p:nvPr/>
        </p:nvSpPr>
        <p:spPr>
          <a:xfrm>
            <a:off x="6456680" y="1268095"/>
            <a:ext cx="2226945" cy="369545"/>
          </a:xfrm>
          <a:prstGeom prst="rect">
            <a:avLst/>
          </a:prstGeom>
          <a:noFill/>
          <a:ln>
            <a:noFill/>
          </a:ln>
        </p:spPr>
        <p:txBody>
          <a:bodyPr wrap="square" rtlCol="0">
            <a:spAutoFit/>
          </a:bodyPr>
          <a:lstStyle/>
          <a:p>
            <a:r>
              <a:rPr lang="en-US" altLang="zh-CN" b="1" dirty="0">
                <a:solidFill>
                  <a:schemeClr val="bg1"/>
                </a:solidFill>
              </a:rPr>
              <a:t>Program Counter (PC)</a:t>
            </a:r>
            <a:endParaRPr lang="en-US" altLang="zh-CN" b="1" dirty="0">
              <a:solidFill>
                <a:schemeClr val="bg1"/>
              </a:solidFill>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mn-lt"/>
              </a:rPr>
              <a:t>Store Word</a:t>
            </a:r>
            <a:endParaRPr lang="en-US" dirty="0">
              <a:latin typeface="+mn-lt"/>
              <a:cs typeface="+mn-lt"/>
            </a:endParaRPr>
          </a:p>
        </p:txBody>
      </p:sp>
      <p:sp>
        <p:nvSpPr>
          <p:cNvPr id="3" name="Content Placeholder 2"/>
          <p:cNvSpPr>
            <a:spLocks noGrp="1"/>
          </p:cNvSpPr>
          <p:nvPr>
            <p:ph idx="1"/>
          </p:nvPr>
        </p:nvSpPr>
        <p:spPr>
          <a:xfrm>
            <a:off x="609600" y="1340769"/>
            <a:ext cx="10972800" cy="5040560"/>
          </a:xfrm>
        </p:spPr>
        <p:txBody>
          <a:bodyPr/>
          <a:lstStyle/>
          <a:p>
            <a:pPr marL="0" indent="0">
              <a:buNone/>
            </a:pPr>
            <a:r>
              <a:rPr lang="en-US" sz="2800" b="1">
                <a:cs typeface="+mn-lt"/>
              </a:rPr>
              <a:t>For stores we</a:t>
            </a:r>
            <a:endParaRPr lang="en-US" sz="2800" b="1">
              <a:cs typeface="+mn-lt"/>
            </a:endParaRPr>
          </a:p>
          <a:p>
            <a:pPr marL="0" indent="0">
              <a:buNone/>
            </a:pPr>
            <a:r>
              <a:rPr lang="en-US" sz="2800" b="1">
                <a:cs typeface="+mn-lt"/>
              </a:rPr>
              <a:t>need:</a:t>
            </a:r>
            <a:endParaRPr lang="en-US" sz="2800" b="1">
              <a:cs typeface="+mn-lt"/>
            </a:endParaRPr>
          </a:p>
          <a:p>
            <a:pPr marL="0" indent="0">
              <a:buNone/>
            </a:pPr>
            <a:r>
              <a:rPr lang="en-US" sz="2400" b="1">
                <a:cs typeface="+mn-lt"/>
              </a:rPr>
              <a:t>the </a:t>
            </a:r>
            <a:r>
              <a:rPr lang="en-US" sz="2400" b="1">
                <a:solidFill>
                  <a:srgbClr val="C00000"/>
                </a:solidFill>
                <a:cs typeface="+mn-lt"/>
              </a:rPr>
              <a:t>address</a:t>
            </a:r>
            <a:endParaRPr lang="en-US" sz="2400" b="1">
              <a:cs typeface="+mn-lt"/>
            </a:endParaRPr>
          </a:p>
          <a:p>
            <a:pPr marL="0" indent="0">
              <a:buNone/>
            </a:pPr>
            <a:r>
              <a:rPr lang="en-US" sz="2400" b="1">
                <a:cs typeface="+mn-lt"/>
              </a:rPr>
              <a:t>(from ALU)</a:t>
            </a:r>
            <a:endParaRPr lang="en-US" sz="2400" b="1">
              <a:cs typeface="+mn-lt"/>
            </a:endParaRPr>
          </a:p>
          <a:p>
            <a:pPr marL="0" indent="0">
              <a:buNone/>
            </a:pPr>
            <a:r>
              <a:rPr lang="en-US" sz="2400" b="1">
                <a:cs typeface="+mn-lt"/>
              </a:rPr>
              <a:t>the </a:t>
            </a:r>
            <a:r>
              <a:rPr lang="en-US" sz="2400" b="1">
                <a:solidFill>
                  <a:srgbClr val="C00000"/>
                </a:solidFill>
                <a:cs typeface="+mn-lt"/>
              </a:rPr>
              <a:t>data</a:t>
            </a:r>
            <a:endParaRPr lang="en-US" sz="2400" b="1">
              <a:cs typeface="+mn-lt"/>
            </a:endParaRPr>
          </a:p>
          <a:p>
            <a:pPr marL="0" indent="0">
              <a:buNone/>
            </a:pPr>
            <a:r>
              <a:rPr lang="en-US" sz="2400" b="1">
                <a:cs typeface="+mn-lt"/>
              </a:rPr>
              <a:t>(from register)</a:t>
            </a:r>
            <a:endParaRPr lang="en-US" sz="2400" b="1">
              <a:cs typeface="+mn-lt"/>
            </a:endParaRPr>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latin typeface="+mn-lt"/>
                <a:cs typeface="+mn-lt"/>
              </a:rPr>
            </a:fld>
            <a:endParaRPr lang="en-US" altLang="en-US" dirty="0">
              <a:latin typeface="+mn-lt"/>
              <a:cs typeface="+mn-lt"/>
            </a:endParaRPr>
          </a:p>
        </p:txBody>
      </p:sp>
      <p:grpSp>
        <p:nvGrpSpPr>
          <p:cNvPr id="5" name="组合 4"/>
          <p:cNvGrpSpPr/>
          <p:nvPr/>
        </p:nvGrpSpPr>
        <p:grpSpPr>
          <a:xfrm>
            <a:off x="9120505" y="1268095"/>
            <a:ext cx="2202815" cy="4875987"/>
            <a:chOff x="10847" y="1820"/>
            <a:chExt cx="3441" cy="6688"/>
          </a:xfrm>
        </p:grpSpPr>
        <p:sp>
          <p:nvSpPr>
            <p:cNvPr id="6" name="矩形 5"/>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7" name="文本框 6"/>
            <p:cNvSpPr txBox="1"/>
            <p:nvPr/>
          </p:nvSpPr>
          <p:spPr>
            <a:xfrm>
              <a:off x="11291" y="2014"/>
              <a:ext cx="2552" cy="505"/>
            </a:xfrm>
            <a:prstGeom prst="rect">
              <a:avLst/>
            </a:prstGeom>
            <a:noFill/>
            <a:ln>
              <a:noFill/>
            </a:ln>
          </p:spPr>
          <p:txBody>
            <a:bodyPr wrap="square" rtlCol="0">
              <a:spAutoFit/>
            </a:bodyPr>
            <a:lstStyle/>
            <a:p>
              <a:r>
                <a:rPr lang="en-US" altLang="zh-CN" b="1">
                  <a:solidFill>
                    <a:schemeClr val="bg1"/>
                  </a:solidFill>
                  <a:latin typeface="+mn-lt"/>
                  <a:cs typeface="+mn-lt"/>
                </a:rPr>
                <a:t>      Memory</a:t>
              </a:r>
              <a:endParaRPr lang="en-US" altLang="zh-CN" b="1">
                <a:solidFill>
                  <a:schemeClr val="bg1"/>
                </a:solidFill>
                <a:latin typeface="+mn-lt"/>
                <a:cs typeface="+mn-lt"/>
              </a:endParaRPr>
            </a:p>
          </p:txBody>
        </p:sp>
      </p:grpSp>
      <p:graphicFrame>
        <p:nvGraphicFramePr>
          <p:cNvPr id="11" name="表格 10"/>
          <p:cNvGraphicFramePr/>
          <p:nvPr>
            <p:custDataLst>
              <p:tags r:id="rId1"/>
            </p:custDataLst>
          </p:nvPr>
        </p:nvGraphicFramePr>
        <p:xfrm>
          <a:off x="9302750" y="177990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cs typeface="+mn-lt"/>
                        </a:rPr>
                        <a:t>0</a:t>
                      </a:r>
                      <a:endParaRPr lang="en-US" altLang="zh-CN"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sz="1600" b="0">
                          <a:solidFill>
                            <a:schemeClr val="tx1"/>
                          </a:solidFill>
                          <a:cs typeface="+mn-lt"/>
                        </a:rPr>
                        <a:t>addi R5, R0, 12</a:t>
                      </a:r>
                      <a:endParaRPr lang="en-US" altLang="zh-CN" sz="1600"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4</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sz="1600">
                          <a:solidFill>
                            <a:schemeClr val="tx1"/>
                          </a:solidFill>
                          <a:cs typeface="+mn-lt"/>
                        </a:rPr>
                        <a:t>sw R6, R5</a:t>
                      </a: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8</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12</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16</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20</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43205">
                <a:tc>
                  <a:txBody>
                    <a:bodyPr/>
                    <a:lstStyle/>
                    <a:p>
                      <a:pPr algn="dist">
                        <a:lnSpc>
                          <a:spcPct val="60000"/>
                        </a:lnSpc>
                        <a:buNone/>
                      </a:pPr>
                      <a:r>
                        <a:rPr lang="en-US" altLang="zh-CN">
                          <a:solidFill>
                            <a:schemeClr val="tx1"/>
                          </a:solidFill>
                          <a:cs typeface="+mn-lt"/>
                        </a:rPr>
                        <a:t>24</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28</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32</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2" name="组合 11"/>
          <p:cNvGrpSpPr/>
          <p:nvPr/>
        </p:nvGrpSpPr>
        <p:grpSpPr>
          <a:xfrm>
            <a:off x="3574415" y="1054735"/>
            <a:ext cx="2202815" cy="3078480"/>
            <a:chOff x="10847" y="1820"/>
            <a:chExt cx="3441" cy="6688"/>
          </a:xfrm>
        </p:grpSpPr>
        <p:sp>
          <p:nvSpPr>
            <p:cNvPr id="13" name="矩形 12"/>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14" name="文本框 13"/>
            <p:cNvSpPr txBox="1"/>
            <p:nvPr/>
          </p:nvSpPr>
          <p:spPr>
            <a:xfrm>
              <a:off x="10959" y="2089"/>
              <a:ext cx="2997" cy="800"/>
            </a:xfrm>
            <a:prstGeom prst="rect">
              <a:avLst/>
            </a:prstGeom>
            <a:noFill/>
            <a:ln>
              <a:noFill/>
            </a:ln>
          </p:spPr>
          <p:txBody>
            <a:bodyPr wrap="square" rtlCol="0">
              <a:spAutoFit/>
            </a:bodyPr>
            <a:lstStyle/>
            <a:p>
              <a:r>
                <a:rPr lang="en-US" altLang="zh-CN" b="1">
                  <a:solidFill>
                    <a:schemeClr val="bg1"/>
                  </a:solidFill>
                  <a:latin typeface="+mn-lt"/>
                  <a:cs typeface="+mn-lt"/>
                </a:rPr>
                <a:t>      Register File</a:t>
              </a:r>
              <a:endParaRPr lang="en-US" altLang="zh-CN" b="1">
                <a:solidFill>
                  <a:schemeClr val="bg1"/>
                </a:solidFill>
                <a:latin typeface="+mn-lt"/>
                <a:cs typeface="+mn-lt"/>
              </a:endParaRPr>
            </a:p>
          </p:txBody>
        </p:sp>
      </p:grpSp>
      <p:graphicFrame>
        <p:nvGraphicFramePr>
          <p:cNvPr id="15" name="表格 14"/>
          <p:cNvGraphicFramePr/>
          <p:nvPr>
            <p:custDataLst>
              <p:tags r:id="rId2"/>
            </p:custDataLst>
          </p:nvPr>
        </p:nvGraphicFramePr>
        <p:xfrm>
          <a:off x="3725545" y="161099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cs typeface="+mn-lt"/>
                        </a:rPr>
                        <a:t>R0</a:t>
                      </a:r>
                      <a:endParaRPr lang="en-US" altLang="zh-CN"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b="0">
                          <a:solidFill>
                            <a:schemeClr val="tx1"/>
                          </a:solidFill>
                          <a:cs typeface="+mn-lt"/>
                        </a:rPr>
                        <a:t>0</a:t>
                      </a:r>
                      <a:endParaRPr lang="en-US" altLang="zh-CN"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85000"/>
                      </a:schemeClr>
                    </a:solidFill>
                  </a:tcPr>
                </a:tc>
              </a:tr>
              <a:tr h="258445">
                <a:tc>
                  <a:txBody>
                    <a:bodyPr/>
                    <a:lstStyle/>
                    <a:p>
                      <a:pPr algn="dist">
                        <a:lnSpc>
                          <a:spcPct val="60000"/>
                        </a:lnSpc>
                        <a:buNone/>
                      </a:pPr>
                      <a:r>
                        <a:rPr lang="en-US" altLang="zh-CN">
                          <a:cs typeface="+mn-lt"/>
                        </a:rPr>
                        <a:t>R1</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R2</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R3</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R4</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R5</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a:cs typeface="+mn-lt"/>
                        </a:rPr>
                        <a:t>12</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R6</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a:cs typeface="+mn-lt"/>
                        </a:rPr>
                        <a:t>31415</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R7</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R8</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6" name="组合 15"/>
          <p:cNvGrpSpPr/>
          <p:nvPr/>
        </p:nvGrpSpPr>
        <p:grpSpPr>
          <a:xfrm>
            <a:off x="3574415" y="4510405"/>
            <a:ext cx="2232660" cy="841375"/>
            <a:chOff x="5291" y="7782"/>
            <a:chExt cx="3516" cy="1325"/>
          </a:xfrm>
        </p:grpSpPr>
        <p:sp>
          <p:nvSpPr>
            <p:cNvPr id="8" name="矩形 7"/>
            <p:cNvSpPr/>
            <p:nvPr/>
          </p:nvSpPr>
          <p:spPr>
            <a:xfrm>
              <a:off x="5291" y="7782"/>
              <a:ext cx="3516" cy="132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9" name="文本框 8"/>
            <p:cNvSpPr txBox="1"/>
            <p:nvPr/>
          </p:nvSpPr>
          <p:spPr>
            <a:xfrm>
              <a:off x="6481" y="7895"/>
              <a:ext cx="1136" cy="628"/>
            </a:xfrm>
            <a:prstGeom prst="rect">
              <a:avLst/>
            </a:prstGeom>
            <a:noFill/>
          </p:spPr>
          <p:txBody>
            <a:bodyPr wrap="square" rtlCol="0">
              <a:spAutoFit/>
            </a:bodyPr>
            <a:lstStyle/>
            <a:p>
              <a:r>
                <a:rPr lang="en-US" altLang="zh-CN" sz="2000" b="1">
                  <a:solidFill>
                    <a:schemeClr val="bg1"/>
                  </a:solidFill>
                  <a:latin typeface="+mn-lt"/>
                  <a:cs typeface="+mn-lt"/>
                </a:rPr>
                <a:t>ALU</a:t>
              </a:r>
              <a:endParaRPr lang="en-US" altLang="zh-CN" sz="2000" b="1">
                <a:solidFill>
                  <a:schemeClr val="bg1"/>
                </a:solidFill>
                <a:latin typeface="+mn-lt"/>
                <a:cs typeface="+mn-lt"/>
              </a:endParaRPr>
            </a:p>
          </p:txBody>
        </p:sp>
        <p:sp>
          <p:nvSpPr>
            <p:cNvPr id="10" name="文本框 9"/>
            <p:cNvSpPr txBox="1"/>
            <p:nvPr/>
          </p:nvSpPr>
          <p:spPr>
            <a:xfrm>
              <a:off x="5554" y="8462"/>
              <a:ext cx="2990" cy="580"/>
            </a:xfrm>
            <a:prstGeom prst="rect">
              <a:avLst/>
            </a:prstGeom>
            <a:solidFill>
              <a:schemeClr val="bg1"/>
            </a:solidFill>
            <a:ln>
              <a:solidFill>
                <a:schemeClr val="tx1"/>
              </a:solidFill>
            </a:ln>
          </p:spPr>
          <p:txBody>
            <a:bodyPr wrap="square" rtlCol="0">
              <a:spAutoFit/>
            </a:bodyPr>
            <a:lstStyle/>
            <a:p>
              <a:pPr algn="ctr"/>
              <a:endParaRPr lang="en-US" altLang="zh-CN">
                <a:latin typeface="+mn-lt"/>
                <a:cs typeface="+mn-lt"/>
              </a:endParaRPr>
            </a:p>
          </p:txBody>
        </p:sp>
      </p:grpSp>
      <p:cxnSp>
        <p:nvCxnSpPr>
          <p:cNvPr id="32" name="直接箭头连接符 31"/>
          <p:cNvCxnSpPr/>
          <p:nvPr/>
        </p:nvCxnSpPr>
        <p:spPr>
          <a:xfrm>
            <a:off x="5088890" y="4133215"/>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3" name="肘形连接符 32"/>
          <p:cNvCxnSpPr>
            <a:endCxn id="13" idx="1"/>
          </p:cNvCxnSpPr>
          <p:nvPr/>
        </p:nvCxnSpPr>
        <p:spPr>
          <a:xfrm rot="16200000" flipV="1">
            <a:off x="2447290" y="3720465"/>
            <a:ext cx="3550285" cy="1297305"/>
          </a:xfrm>
          <a:prstGeom prst="bentConnector4">
            <a:avLst>
              <a:gd name="adj1" fmla="val -1341"/>
              <a:gd name="adj2" fmla="val 118355"/>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4871720" y="5300980"/>
            <a:ext cx="0" cy="936625"/>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330065" y="4150360"/>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5735955" y="1268095"/>
            <a:ext cx="3384550" cy="3663367"/>
            <a:chOff x="9033" y="1997"/>
            <a:chExt cx="5330" cy="6394"/>
          </a:xfrm>
        </p:grpSpPr>
        <p:cxnSp>
          <p:nvCxnSpPr>
            <p:cNvPr id="29" name="直接箭头连接符 28"/>
            <p:cNvCxnSpPr>
              <a:stCxn id="25" idx="2"/>
              <a:endCxn id="27" idx="0"/>
            </p:cNvCxnSpPr>
            <p:nvPr/>
          </p:nvCxnSpPr>
          <p:spPr>
            <a:xfrm>
              <a:off x="11885" y="5040"/>
              <a:ext cx="11" cy="104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9033" y="1997"/>
              <a:ext cx="5330" cy="6394"/>
              <a:chOff x="9033" y="1997"/>
              <a:chExt cx="5330" cy="6394"/>
            </a:xfrm>
          </p:grpSpPr>
          <p:grpSp>
            <p:nvGrpSpPr>
              <p:cNvPr id="17" name="组合 16"/>
              <p:cNvGrpSpPr/>
              <p:nvPr/>
            </p:nvGrpSpPr>
            <p:grpSpPr>
              <a:xfrm>
                <a:off x="9941" y="1997"/>
                <a:ext cx="3754" cy="1467"/>
                <a:chOff x="5291" y="7895"/>
                <a:chExt cx="3754" cy="1467"/>
              </a:xfrm>
            </p:grpSpPr>
            <p:sp>
              <p:nvSpPr>
                <p:cNvPr id="18" name="矩形 17"/>
                <p:cNvSpPr/>
                <p:nvPr/>
              </p:nvSpPr>
              <p:spPr>
                <a:xfrm>
                  <a:off x="5291" y="7895"/>
                  <a:ext cx="3754" cy="1467"/>
                </a:xfrm>
                <a:prstGeom prst="rect">
                  <a:avLst/>
                </a:prstGeom>
                <a:solidFill>
                  <a:srgbClr val="C00000"/>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20" name="文本框 19"/>
                <p:cNvSpPr txBox="1"/>
                <p:nvPr/>
              </p:nvSpPr>
              <p:spPr>
                <a:xfrm>
                  <a:off x="5600" y="8635"/>
                  <a:ext cx="3247" cy="643"/>
                </a:xfrm>
                <a:prstGeom prst="rect">
                  <a:avLst/>
                </a:prstGeom>
                <a:solidFill>
                  <a:schemeClr val="bg1"/>
                </a:solidFill>
                <a:ln>
                  <a:solidFill>
                    <a:schemeClr val="accent1">
                      <a:alpha val="20000"/>
                    </a:schemeClr>
                  </a:solidFill>
                </a:ln>
              </p:spPr>
              <p:txBody>
                <a:bodyPr wrap="square" rtlCol="0">
                  <a:spAutoFit/>
                </a:bodyPr>
                <a:lstStyle/>
                <a:p>
                  <a:r>
                    <a:rPr lang="en-US" altLang="zh-CN">
                      <a:latin typeface="+mn-lt"/>
                      <a:cs typeface="+mn-lt"/>
                    </a:rPr>
                    <a:t>                 4</a:t>
                  </a:r>
                  <a:endParaRPr lang="en-US" altLang="zh-CN">
                    <a:latin typeface="+mn-lt"/>
                    <a:cs typeface="+mn-lt"/>
                  </a:endParaRPr>
                </a:p>
              </p:txBody>
            </p:sp>
          </p:grpSp>
          <p:cxnSp>
            <p:nvCxnSpPr>
              <p:cNvPr id="21" name="直接箭头连接符 20"/>
              <p:cNvCxnSpPr/>
              <p:nvPr/>
            </p:nvCxnSpPr>
            <p:spPr>
              <a:xfrm flipV="1">
                <a:off x="13683" y="2791"/>
                <a:ext cx="680" cy="1"/>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9952" y="3819"/>
                <a:ext cx="3816" cy="1467"/>
                <a:chOff x="5291" y="7895"/>
                <a:chExt cx="3816" cy="1467"/>
              </a:xfrm>
            </p:grpSpPr>
            <p:sp>
              <p:nvSpPr>
                <p:cNvPr id="23" name="矩形 22"/>
                <p:cNvSpPr/>
                <p:nvPr/>
              </p:nvSpPr>
              <p:spPr>
                <a:xfrm>
                  <a:off x="5291" y="7895"/>
                  <a:ext cx="3754" cy="1467"/>
                </a:xfrm>
                <a:prstGeom prst="rect">
                  <a:avLst/>
                </a:prstGeom>
                <a:solidFill>
                  <a:srgbClr val="C00000"/>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24" name="文本框 23"/>
                <p:cNvSpPr txBox="1"/>
                <p:nvPr/>
              </p:nvSpPr>
              <p:spPr>
                <a:xfrm>
                  <a:off x="5437" y="7895"/>
                  <a:ext cx="3670" cy="696"/>
                </a:xfrm>
                <a:prstGeom prst="rect">
                  <a:avLst/>
                </a:prstGeom>
                <a:noFill/>
                <a:ln>
                  <a:noFill/>
                </a:ln>
              </p:spPr>
              <p:txBody>
                <a:bodyPr wrap="square" rtlCol="0">
                  <a:spAutoFit/>
                </a:bodyPr>
                <a:lstStyle/>
                <a:p>
                  <a:pPr algn="ctr"/>
                  <a:r>
                    <a:rPr lang="en-US" altLang="zh-CN" sz="2000" b="1" dirty="0">
                      <a:solidFill>
                        <a:schemeClr val="bg1"/>
                      </a:solidFill>
                      <a:latin typeface="+mn-lt"/>
                      <a:cs typeface="+mn-lt"/>
                    </a:rPr>
                    <a:t>Instruction</a:t>
                  </a:r>
                  <a:endParaRPr lang="en-US" altLang="zh-CN" sz="2000" b="1" dirty="0">
                    <a:solidFill>
                      <a:schemeClr val="bg1"/>
                    </a:solidFill>
                    <a:latin typeface="+mn-lt"/>
                    <a:cs typeface="+mn-lt"/>
                  </a:endParaRPr>
                </a:p>
              </p:txBody>
            </p:sp>
            <p:sp>
              <p:nvSpPr>
                <p:cNvPr id="25" name="文本框 24"/>
                <p:cNvSpPr txBox="1"/>
                <p:nvPr/>
              </p:nvSpPr>
              <p:spPr>
                <a:xfrm>
                  <a:off x="5600" y="8635"/>
                  <a:ext cx="3247" cy="481"/>
                </a:xfrm>
                <a:prstGeom prst="rect">
                  <a:avLst/>
                </a:prstGeom>
                <a:solidFill>
                  <a:schemeClr val="bg1"/>
                </a:solidFill>
                <a:ln>
                  <a:solidFill>
                    <a:schemeClr val="accent1">
                      <a:alpha val="20000"/>
                    </a:schemeClr>
                  </a:solidFill>
                </a:ln>
              </p:spPr>
              <p:txBody>
                <a:bodyPr wrap="square" rtlCol="0">
                  <a:spAutoFit/>
                </a:bodyPr>
                <a:lstStyle/>
                <a:p>
                  <a:pPr algn="ctr">
                    <a:lnSpc>
                      <a:spcPct val="60000"/>
                    </a:lnSpc>
                    <a:buNone/>
                  </a:pPr>
                  <a:endParaRPr lang="en-US" altLang="zh-CN" sz="2000">
                    <a:latin typeface="+mn-lt"/>
                    <a:cs typeface="+mn-lt"/>
                    <a:sym typeface="+mn-ea"/>
                  </a:endParaRPr>
                </a:p>
              </p:txBody>
            </p:sp>
          </p:grpSp>
          <p:cxnSp>
            <p:nvCxnSpPr>
              <p:cNvPr id="26" name="直接箭头连接符 25"/>
              <p:cNvCxnSpPr/>
              <p:nvPr/>
            </p:nvCxnSpPr>
            <p:spPr>
              <a:xfrm flipH="1">
                <a:off x="13675" y="4494"/>
                <a:ext cx="680" cy="26"/>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10478" y="6080"/>
                <a:ext cx="2835" cy="1473"/>
              </a:xfrm>
              <a:prstGeom prst="ellipse">
                <a:avLst/>
              </a:prstGeom>
              <a:solidFill>
                <a:srgbClr val="C0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cs typeface="+mn-lt"/>
                  </a:rPr>
                  <a:t>Control</a:t>
                </a:r>
                <a:endParaRPr lang="en-US" altLang="zh-CN" sz="2000" b="1" dirty="0">
                  <a:cs typeface="+mn-lt"/>
                </a:endParaRPr>
              </a:p>
              <a:p>
                <a:pPr algn="ctr"/>
                <a:r>
                  <a:rPr lang="en-US" altLang="zh-CN" sz="2000" b="1" dirty="0">
                    <a:cs typeface="+mn-lt"/>
                  </a:rPr>
                  <a:t>Logic</a:t>
                </a:r>
                <a:endParaRPr lang="en-US" altLang="zh-CN" sz="2000" b="1" dirty="0">
                  <a:cs typeface="+mn-lt"/>
                </a:endParaRPr>
              </a:p>
            </p:txBody>
          </p:sp>
          <p:cxnSp>
            <p:nvCxnSpPr>
              <p:cNvPr id="28" name="直接箭头连接符 27"/>
              <p:cNvCxnSpPr>
                <a:stCxn id="27" idx="3"/>
                <a:endCxn id="8" idx="3"/>
              </p:cNvCxnSpPr>
              <p:nvPr/>
            </p:nvCxnSpPr>
            <p:spPr>
              <a:xfrm flipH="1">
                <a:off x="9145" y="7337"/>
                <a:ext cx="1748" cy="1054"/>
              </a:xfrm>
              <a:prstGeom prst="straightConnector1">
                <a:avLst/>
              </a:prstGeom>
              <a:ln w="28575">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7" idx="1"/>
              </p:cNvCxnSpPr>
              <p:nvPr/>
            </p:nvCxnSpPr>
            <p:spPr>
              <a:xfrm flipH="1" flipV="1">
                <a:off x="9033" y="5657"/>
                <a:ext cx="1860" cy="639"/>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rot="10800000">
                <a:off x="9940" y="2731"/>
                <a:ext cx="537" cy="4370"/>
              </a:xfrm>
              <a:prstGeom prst="bentConnector3">
                <a:avLst>
                  <a:gd name="adj1" fmla="val 169832"/>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cxnSp>
        <p:nvCxnSpPr>
          <p:cNvPr id="43" name="直接箭头连接符 42"/>
          <p:cNvCxnSpPr/>
          <p:nvPr/>
        </p:nvCxnSpPr>
        <p:spPr>
          <a:xfrm>
            <a:off x="4871720" y="5517515"/>
            <a:ext cx="1490345" cy="0"/>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40" idx="3"/>
          </p:cNvCxnSpPr>
          <p:nvPr/>
        </p:nvCxnSpPr>
        <p:spPr>
          <a:xfrm flipV="1">
            <a:off x="8716010" y="5179060"/>
            <a:ext cx="374650" cy="635"/>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6362065" y="4765675"/>
            <a:ext cx="2353945" cy="828040"/>
            <a:chOff x="10019" y="8409"/>
            <a:chExt cx="3754" cy="1467"/>
          </a:xfrm>
        </p:grpSpPr>
        <p:sp>
          <p:nvSpPr>
            <p:cNvPr id="40" name="矩形 39"/>
            <p:cNvSpPr/>
            <p:nvPr/>
          </p:nvSpPr>
          <p:spPr>
            <a:xfrm>
              <a:off x="10019" y="8409"/>
              <a:ext cx="3754" cy="1467"/>
            </a:xfrm>
            <a:prstGeom prst="rect">
              <a:avLst/>
            </a:prstGeom>
            <a:solidFill>
              <a:srgbClr val="7030A0"/>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41" name="文本框 40"/>
            <p:cNvSpPr txBox="1"/>
            <p:nvPr/>
          </p:nvSpPr>
          <p:spPr>
            <a:xfrm>
              <a:off x="10246" y="8409"/>
              <a:ext cx="3507" cy="707"/>
            </a:xfrm>
            <a:prstGeom prst="rect">
              <a:avLst/>
            </a:prstGeom>
            <a:solidFill>
              <a:srgbClr val="7030A0"/>
            </a:solidFill>
            <a:ln>
              <a:solidFill>
                <a:schemeClr val="accent1">
                  <a:alpha val="20000"/>
                </a:schemeClr>
              </a:solidFill>
            </a:ln>
          </p:spPr>
          <p:txBody>
            <a:bodyPr wrap="square" rtlCol="0">
              <a:spAutoFit/>
            </a:bodyPr>
            <a:lstStyle/>
            <a:p>
              <a:r>
                <a:rPr lang="en-US" altLang="zh-CN" sz="2000" b="1">
                  <a:solidFill>
                    <a:schemeClr val="bg1"/>
                  </a:solidFill>
                  <a:latin typeface="+mn-lt"/>
                  <a:cs typeface="+mn-lt"/>
                </a:rPr>
                <a:t>Memory Address</a:t>
              </a:r>
              <a:endParaRPr lang="en-US" altLang="zh-CN" sz="2000" b="1">
                <a:solidFill>
                  <a:schemeClr val="bg1"/>
                </a:solidFill>
                <a:latin typeface="+mn-lt"/>
                <a:cs typeface="+mn-lt"/>
              </a:endParaRPr>
            </a:p>
          </p:txBody>
        </p:sp>
        <p:sp>
          <p:nvSpPr>
            <p:cNvPr id="42" name="文本框 41"/>
            <p:cNvSpPr txBox="1"/>
            <p:nvPr/>
          </p:nvSpPr>
          <p:spPr>
            <a:xfrm>
              <a:off x="10328" y="9149"/>
              <a:ext cx="3247" cy="653"/>
            </a:xfrm>
            <a:prstGeom prst="rect">
              <a:avLst/>
            </a:prstGeom>
            <a:solidFill>
              <a:schemeClr val="bg1"/>
            </a:solidFill>
            <a:ln>
              <a:solidFill>
                <a:schemeClr val="accent1">
                  <a:alpha val="20000"/>
                </a:schemeClr>
              </a:solidFill>
            </a:ln>
          </p:spPr>
          <p:txBody>
            <a:bodyPr wrap="square" rtlCol="0">
              <a:spAutoFit/>
            </a:bodyPr>
            <a:lstStyle/>
            <a:p>
              <a:pPr algn="ctr"/>
              <a:r>
                <a:rPr lang="en-US" altLang="zh-CN">
                  <a:latin typeface="+mn-lt"/>
                  <a:cs typeface="+mn-lt"/>
                </a:rPr>
                <a:t>  </a:t>
              </a:r>
              <a:endParaRPr lang="en-US" altLang="zh-CN">
                <a:latin typeface="+mn-lt"/>
                <a:cs typeface="+mn-lt"/>
              </a:endParaRPr>
            </a:p>
          </p:txBody>
        </p:sp>
      </p:grpSp>
      <p:grpSp>
        <p:nvGrpSpPr>
          <p:cNvPr id="47" name="组合 46"/>
          <p:cNvGrpSpPr/>
          <p:nvPr/>
        </p:nvGrpSpPr>
        <p:grpSpPr>
          <a:xfrm>
            <a:off x="6383655" y="5791835"/>
            <a:ext cx="2362200" cy="820420"/>
            <a:chOff x="10019" y="8409"/>
            <a:chExt cx="3754" cy="1467"/>
          </a:xfrm>
        </p:grpSpPr>
        <p:sp>
          <p:nvSpPr>
            <p:cNvPr id="48" name="矩形 47"/>
            <p:cNvSpPr/>
            <p:nvPr/>
          </p:nvSpPr>
          <p:spPr>
            <a:xfrm>
              <a:off x="10019" y="8409"/>
              <a:ext cx="3754" cy="1467"/>
            </a:xfrm>
            <a:prstGeom prst="rect">
              <a:avLst/>
            </a:prstGeom>
            <a:solidFill>
              <a:srgbClr val="7030A0"/>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49" name="文本框 48"/>
            <p:cNvSpPr txBox="1"/>
            <p:nvPr/>
          </p:nvSpPr>
          <p:spPr>
            <a:xfrm>
              <a:off x="10246" y="8409"/>
              <a:ext cx="3507" cy="713"/>
            </a:xfrm>
            <a:prstGeom prst="rect">
              <a:avLst/>
            </a:prstGeom>
            <a:solidFill>
              <a:srgbClr val="7030A0"/>
            </a:solidFill>
            <a:ln>
              <a:solidFill>
                <a:schemeClr val="accent1">
                  <a:alpha val="20000"/>
                </a:schemeClr>
              </a:solidFill>
            </a:ln>
          </p:spPr>
          <p:txBody>
            <a:bodyPr wrap="square" rtlCol="0">
              <a:spAutoFit/>
            </a:bodyPr>
            <a:lstStyle/>
            <a:p>
              <a:r>
                <a:rPr lang="en-US" altLang="zh-CN" sz="2000" b="1" dirty="0">
                  <a:solidFill>
                    <a:schemeClr val="bg1"/>
                  </a:solidFill>
                  <a:latin typeface="+mn-lt"/>
                  <a:cs typeface="+mn-lt"/>
                </a:rPr>
                <a:t>     Data</a:t>
              </a:r>
              <a:endParaRPr lang="en-US" altLang="zh-CN" sz="2000" b="1" dirty="0">
                <a:solidFill>
                  <a:schemeClr val="bg1"/>
                </a:solidFill>
                <a:latin typeface="+mn-lt"/>
                <a:cs typeface="+mn-lt"/>
              </a:endParaRPr>
            </a:p>
          </p:txBody>
        </p:sp>
        <p:sp>
          <p:nvSpPr>
            <p:cNvPr id="50" name="文本框 49"/>
            <p:cNvSpPr txBox="1"/>
            <p:nvPr/>
          </p:nvSpPr>
          <p:spPr>
            <a:xfrm>
              <a:off x="10328" y="9149"/>
              <a:ext cx="3247" cy="659"/>
            </a:xfrm>
            <a:prstGeom prst="rect">
              <a:avLst/>
            </a:prstGeom>
            <a:solidFill>
              <a:schemeClr val="bg1"/>
            </a:solidFill>
            <a:ln>
              <a:solidFill>
                <a:schemeClr val="accent1">
                  <a:alpha val="20000"/>
                </a:schemeClr>
              </a:solidFill>
            </a:ln>
          </p:spPr>
          <p:txBody>
            <a:bodyPr wrap="square" rtlCol="0">
              <a:spAutoFit/>
            </a:bodyPr>
            <a:lstStyle/>
            <a:p>
              <a:pPr algn="ctr"/>
              <a:r>
                <a:rPr lang="en-US" altLang="zh-CN">
                  <a:latin typeface="+mn-lt"/>
                  <a:cs typeface="+mn-lt"/>
                </a:rPr>
                <a:t> </a:t>
              </a:r>
              <a:endParaRPr lang="en-US" altLang="zh-CN">
                <a:latin typeface="+mn-lt"/>
                <a:cs typeface="+mn-lt"/>
              </a:endParaRPr>
            </a:p>
          </p:txBody>
        </p:sp>
      </p:grpSp>
      <p:cxnSp>
        <p:nvCxnSpPr>
          <p:cNvPr id="52" name="直接箭头连接符 51"/>
          <p:cNvCxnSpPr/>
          <p:nvPr/>
        </p:nvCxnSpPr>
        <p:spPr>
          <a:xfrm>
            <a:off x="4871720" y="6165215"/>
            <a:ext cx="1511935" cy="0"/>
          </a:xfrm>
          <a:prstGeom prst="straightConnector1">
            <a:avLst/>
          </a:prstGeom>
          <a:ln w="28575">
            <a:solidFill>
              <a:srgbClr val="7030A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a:off x="8688070" y="6021070"/>
            <a:ext cx="432435" cy="0"/>
          </a:xfrm>
          <a:prstGeom prst="straightConnector1">
            <a:avLst/>
          </a:prstGeom>
          <a:ln w="28575">
            <a:solidFill>
              <a:srgbClr val="7030A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3" name="文本框 18"/>
          <p:cNvSpPr txBox="1"/>
          <p:nvPr/>
        </p:nvSpPr>
        <p:spPr>
          <a:xfrm>
            <a:off x="6456680" y="1268095"/>
            <a:ext cx="2226945" cy="369545"/>
          </a:xfrm>
          <a:prstGeom prst="rect">
            <a:avLst/>
          </a:prstGeom>
          <a:noFill/>
          <a:ln>
            <a:noFill/>
          </a:ln>
        </p:spPr>
        <p:txBody>
          <a:bodyPr wrap="square" rtlCol="0">
            <a:spAutoFit/>
          </a:bodyPr>
          <a:lstStyle/>
          <a:p>
            <a:r>
              <a:rPr lang="en-US" altLang="zh-CN" b="1" dirty="0">
                <a:solidFill>
                  <a:schemeClr val="bg1"/>
                </a:solidFill>
              </a:rPr>
              <a:t>Program Counter (PC)</a:t>
            </a:r>
            <a:endParaRPr lang="en-US" altLang="zh-CN" b="1" dirty="0">
              <a:solidFill>
                <a:schemeClr val="bg1"/>
              </a:solidFill>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cs typeface="+mn-lt"/>
              </a:rPr>
              <a:t>Store Word</a:t>
            </a:r>
            <a:endParaRPr lang="en-US" dirty="0">
              <a:latin typeface="+mn-lt"/>
              <a:cs typeface="+mn-lt"/>
            </a:endParaRPr>
          </a:p>
        </p:txBody>
      </p:sp>
      <p:sp>
        <p:nvSpPr>
          <p:cNvPr id="3" name="Content Placeholder 2"/>
          <p:cNvSpPr>
            <a:spLocks noGrp="1"/>
          </p:cNvSpPr>
          <p:nvPr>
            <p:ph idx="1"/>
          </p:nvPr>
        </p:nvSpPr>
        <p:spPr>
          <a:xfrm>
            <a:off x="609600" y="1340769"/>
            <a:ext cx="10972800" cy="5040560"/>
          </a:xfrm>
        </p:spPr>
        <p:txBody>
          <a:bodyPr/>
          <a:lstStyle/>
          <a:p>
            <a:pPr marL="0" indent="0">
              <a:buNone/>
            </a:pPr>
            <a:r>
              <a:rPr lang="en-US" sz="2800" b="1">
                <a:cs typeface="+mn-lt"/>
              </a:rPr>
              <a:t>For stores we</a:t>
            </a:r>
            <a:endParaRPr lang="en-US" sz="2800" b="1">
              <a:cs typeface="+mn-lt"/>
            </a:endParaRPr>
          </a:p>
          <a:p>
            <a:pPr marL="0" indent="0">
              <a:buNone/>
            </a:pPr>
            <a:r>
              <a:rPr lang="en-US" sz="2800" b="1">
                <a:cs typeface="+mn-lt"/>
              </a:rPr>
              <a:t>need:</a:t>
            </a:r>
            <a:endParaRPr lang="en-US" sz="2800" b="1">
              <a:cs typeface="+mn-lt"/>
            </a:endParaRPr>
          </a:p>
          <a:p>
            <a:pPr marL="0" indent="0">
              <a:buNone/>
            </a:pPr>
            <a:r>
              <a:rPr lang="en-US" sz="2400" b="1">
                <a:cs typeface="+mn-lt"/>
              </a:rPr>
              <a:t>the </a:t>
            </a:r>
            <a:r>
              <a:rPr lang="en-US" sz="2400" b="1">
                <a:solidFill>
                  <a:srgbClr val="C00000"/>
                </a:solidFill>
                <a:cs typeface="+mn-lt"/>
              </a:rPr>
              <a:t>address</a:t>
            </a:r>
            <a:endParaRPr lang="en-US" sz="2400" b="1">
              <a:cs typeface="+mn-lt"/>
            </a:endParaRPr>
          </a:p>
          <a:p>
            <a:pPr marL="0" indent="0">
              <a:buNone/>
            </a:pPr>
            <a:r>
              <a:rPr lang="en-US" sz="2400" b="1">
                <a:cs typeface="+mn-lt"/>
              </a:rPr>
              <a:t>(from ALU)</a:t>
            </a:r>
            <a:endParaRPr lang="en-US" sz="2400" b="1">
              <a:cs typeface="+mn-lt"/>
            </a:endParaRPr>
          </a:p>
          <a:p>
            <a:pPr marL="0" indent="0">
              <a:buNone/>
            </a:pPr>
            <a:r>
              <a:rPr lang="en-US" sz="2400" b="1">
                <a:cs typeface="+mn-lt"/>
              </a:rPr>
              <a:t>the </a:t>
            </a:r>
            <a:r>
              <a:rPr lang="en-US" sz="2400" b="1">
                <a:solidFill>
                  <a:srgbClr val="C00000"/>
                </a:solidFill>
                <a:cs typeface="+mn-lt"/>
              </a:rPr>
              <a:t>data</a:t>
            </a:r>
            <a:endParaRPr lang="en-US" sz="2400" b="1">
              <a:cs typeface="+mn-lt"/>
            </a:endParaRPr>
          </a:p>
          <a:p>
            <a:pPr marL="0" indent="0">
              <a:buNone/>
            </a:pPr>
            <a:r>
              <a:rPr lang="en-US" sz="2400" b="1">
                <a:cs typeface="+mn-lt"/>
              </a:rPr>
              <a:t>(from register)</a:t>
            </a:r>
            <a:endParaRPr lang="en-US" sz="2400" b="1">
              <a:cs typeface="+mn-lt"/>
            </a:endParaRPr>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latin typeface="+mn-lt"/>
                <a:cs typeface="+mn-lt"/>
              </a:rPr>
            </a:fld>
            <a:endParaRPr lang="en-US" altLang="en-US" dirty="0">
              <a:latin typeface="+mn-lt"/>
              <a:cs typeface="+mn-lt"/>
            </a:endParaRPr>
          </a:p>
        </p:txBody>
      </p:sp>
      <p:grpSp>
        <p:nvGrpSpPr>
          <p:cNvPr id="5" name="组合 4"/>
          <p:cNvGrpSpPr/>
          <p:nvPr/>
        </p:nvGrpSpPr>
        <p:grpSpPr>
          <a:xfrm>
            <a:off x="9120505" y="1268095"/>
            <a:ext cx="2202815" cy="4875987"/>
            <a:chOff x="10847" y="1820"/>
            <a:chExt cx="3441" cy="6688"/>
          </a:xfrm>
        </p:grpSpPr>
        <p:sp>
          <p:nvSpPr>
            <p:cNvPr id="6" name="矩形 5"/>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7" name="文本框 6"/>
            <p:cNvSpPr txBox="1"/>
            <p:nvPr/>
          </p:nvSpPr>
          <p:spPr>
            <a:xfrm>
              <a:off x="11291" y="2014"/>
              <a:ext cx="2552" cy="505"/>
            </a:xfrm>
            <a:prstGeom prst="rect">
              <a:avLst/>
            </a:prstGeom>
            <a:noFill/>
            <a:ln>
              <a:noFill/>
            </a:ln>
          </p:spPr>
          <p:txBody>
            <a:bodyPr wrap="square" rtlCol="0">
              <a:spAutoFit/>
            </a:bodyPr>
            <a:lstStyle/>
            <a:p>
              <a:r>
                <a:rPr lang="en-US" altLang="zh-CN" b="1">
                  <a:solidFill>
                    <a:schemeClr val="bg1"/>
                  </a:solidFill>
                  <a:latin typeface="+mn-lt"/>
                  <a:cs typeface="+mn-lt"/>
                </a:rPr>
                <a:t>      Memory</a:t>
              </a:r>
              <a:endParaRPr lang="en-US" altLang="zh-CN" b="1">
                <a:solidFill>
                  <a:schemeClr val="bg1"/>
                </a:solidFill>
                <a:latin typeface="+mn-lt"/>
                <a:cs typeface="+mn-lt"/>
              </a:endParaRPr>
            </a:p>
          </p:txBody>
        </p:sp>
      </p:grpSp>
      <p:graphicFrame>
        <p:nvGraphicFramePr>
          <p:cNvPr id="11" name="表格 10"/>
          <p:cNvGraphicFramePr/>
          <p:nvPr>
            <p:custDataLst>
              <p:tags r:id="rId1"/>
            </p:custDataLst>
          </p:nvPr>
        </p:nvGraphicFramePr>
        <p:xfrm>
          <a:off x="9302750" y="177990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cs typeface="+mn-lt"/>
                        </a:rPr>
                        <a:t>0</a:t>
                      </a:r>
                      <a:endParaRPr lang="en-US" altLang="zh-CN"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sz="1600" b="0">
                          <a:solidFill>
                            <a:schemeClr val="tx1"/>
                          </a:solidFill>
                          <a:cs typeface="+mn-lt"/>
                        </a:rPr>
                        <a:t>addi R5, R0, 12</a:t>
                      </a:r>
                      <a:endParaRPr lang="en-US" altLang="zh-CN" sz="1600"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4</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sz="1600">
                          <a:solidFill>
                            <a:schemeClr val="tx1"/>
                          </a:solidFill>
                          <a:cs typeface="+mn-lt"/>
                        </a:rPr>
                        <a:t>sw R6, R5</a:t>
                      </a: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FF00"/>
                    </a:solidFill>
                  </a:tcPr>
                </a:tc>
              </a:tr>
              <a:tr h="258445">
                <a:tc>
                  <a:txBody>
                    <a:bodyPr/>
                    <a:lstStyle/>
                    <a:p>
                      <a:pPr algn="dist">
                        <a:lnSpc>
                          <a:spcPct val="60000"/>
                        </a:lnSpc>
                        <a:buNone/>
                      </a:pPr>
                      <a:r>
                        <a:rPr lang="en-US" altLang="zh-CN">
                          <a:solidFill>
                            <a:schemeClr val="tx1"/>
                          </a:solidFill>
                          <a:cs typeface="+mn-lt"/>
                        </a:rPr>
                        <a:t>8</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12</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sz="1600">
                          <a:solidFill>
                            <a:schemeClr val="tx1"/>
                          </a:solidFill>
                          <a:cs typeface="+mn-lt"/>
                        </a:rPr>
                        <a:t>31412</a:t>
                      </a: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FF00"/>
                    </a:solidFill>
                  </a:tcPr>
                </a:tc>
              </a:tr>
              <a:tr h="258445">
                <a:tc>
                  <a:txBody>
                    <a:bodyPr/>
                    <a:lstStyle/>
                    <a:p>
                      <a:pPr algn="dist">
                        <a:lnSpc>
                          <a:spcPct val="60000"/>
                        </a:lnSpc>
                        <a:buNone/>
                      </a:pPr>
                      <a:r>
                        <a:rPr lang="en-US" altLang="zh-CN">
                          <a:solidFill>
                            <a:schemeClr val="tx1"/>
                          </a:solidFill>
                          <a:cs typeface="+mn-lt"/>
                        </a:rPr>
                        <a:t>16</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20</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43205">
                <a:tc>
                  <a:txBody>
                    <a:bodyPr/>
                    <a:lstStyle/>
                    <a:p>
                      <a:pPr algn="dist">
                        <a:lnSpc>
                          <a:spcPct val="60000"/>
                        </a:lnSpc>
                        <a:buNone/>
                      </a:pPr>
                      <a:r>
                        <a:rPr lang="en-US" altLang="zh-CN">
                          <a:solidFill>
                            <a:schemeClr val="tx1"/>
                          </a:solidFill>
                          <a:cs typeface="+mn-lt"/>
                        </a:rPr>
                        <a:t>24</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28</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32</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2" name="组合 11"/>
          <p:cNvGrpSpPr/>
          <p:nvPr/>
        </p:nvGrpSpPr>
        <p:grpSpPr>
          <a:xfrm>
            <a:off x="3574415" y="1054735"/>
            <a:ext cx="2202815" cy="3078480"/>
            <a:chOff x="10847" y="1820"/>
            <a:chExt cx="3441" cy="6688"/>
          </a:xfrm>
        </p:grpSpPr>
        <p:sp>
          <p:nvSpPr>
            <p:cNvPr id="13" name="矩形 12"/>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14" name="文本框 13"/>
            <p:cNvSpPr txBox="1"/>
            <p:nvPr/>
          </p:nvSpPr>
          <p:spPr>
            <a:xfrm>
              <a:off x="10959" y="2089"/>
              <a:ext cx="2997" cy="800"/>
            </a:xfrm>
            <a:prstGeom prst="rect">
              <a:avLst/>
            </a:prstGeom>
            <a:noFill/>
            <a:ln>
              <a:noFill/>
            </a:ln>
          </p:spPr>
          <p:txBody>
            <a:bodyPr wrap="square" rtlCol="0">
              <a:spAutoFit/>
            </a:bodyPr>
            <a:lstStyle/>
            <a:p>
              <a:r>
                <a:rPr lang="en-US" altLang="zh-CN" b="1">
                  <a:solidFill>
                    <a:schemeClr val="bg1"/>
                  </a:solidFill>
                  <a:latin typeface="+mn-lt"/>
                  <a:cs typeface="+mn-lt"/>
                </a:rPr>
                <a:t>      Register File</a:t>
              </a:r>
              <a:endParaRPr lang="en-US" altLang="zh-CN" b="1">
                <a:solidFill>
                  <a:schemeClr val="bg1"/>
                </a:solidFill>
                <a:latin typeface="+mn-lt"/>
                <a:cs typeface="+mn-lt"/>
              </a:endParaRPr>
            </a:p>
          </p:txBody>
        </p:sp>
      </p:grpSp>
      <p:graphicFrame>
        <p:nvGraphicFramePr>
          <p:cNvPr id="15" name="表格 14"/>
          <p:cNvGraphicFramePr/>
          <p:nvPr>
            <p:custDataLst>
              <p:tags r:id="rId2"/>
            </p:custDataLst>
          </p:nvPr>
        </p:nvGraphicFramePr>
        <p:xfrm>
          <a:off x="3725545" y="161099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cs typeface="+mn-lt"/>
                        </a:rPr>
                        <a:t>R0</a:t>
                      </a:r>
                      <a:endParaRPr lang="en-US" altLang="zh-CN"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b="0">
                          <a:solidFill>
                            <a:schemeClr val="tx1"/>
                          </a:solidFill>
                          <a:cs typeface="+mn-lt"/>
                        </a:rPr>
                        <a:t>0</a:t>
                      </a:r>
                      <a:endParaRPr lang="en-US" altLang="zh-CN"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85000"/>
                      </a:schemeClr>
                    </a:solidFill>
                  </a:tcPr>
                </a:tc>
              </a:tr>
              <a:tr h="258445">
                <a:tc>
                  <a:txBody>
                    <a:bodyPr/>
                    <a:lstStyle/>
                    <a:p>
                      <a:pPr algn="dist">
                        <a:lnSpc>
                          <a:spcPct val="60000"/>
                        </a:lnSpc>
                        <a:buNone/>
                      </a:pPr>
                      <a:r>
                        <a:rPr lang="en-US" altLang="zh-CN">
                          <a:cs typeface="+mn-lt"/>
                        </a:rPr>
                        <a:t>R1</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R2</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R3</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R4</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R5</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a:cs typeface="+mn-lt"/>
                        </a:rPr>
                        <a:t>12</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R6</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a:cs typeface="+mn-lt"/>
                        </a:rPr>
                        <a:t>31415</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R7</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R8</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6" name="组合 15"/>
          <p:cNvGrpSpPr/>
          <p:nvPr/>
        </p:nvGrpSpPr>
        <p:grpSpPr>
          <a:xfrm>
            <a:off x="3574415" y="4510405"/>
            <a:ext cx="2232660" cy="841375"/>
            <a:chOff x="5291" y="7782"/>
            <a:chExt cx="3516" cy="1325"/>
          </a:xfrm>
        </p:grpSpPr>
        <p:sp>
          <p:nvSpPr>
            <p:cNvPr id="8" name="矩形 7"/>
            <p:cNvSpPr/>
            <p:nvPr/>
          </p:nvSpPr>
          <p:spPr>
            <a:xfrm>
              <a:off x="5291" y="7782"/>
              <a:ext cx="3516" cy="132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9" name="文本框 8"/>
            <p:cNvSpPr txBox="1"/>
            <p:nvPr/>
          </p:nvSpPr>
          <p:spPr>
            <a:xfrm>
              <a:off x="6481" y="7895"/>
              <a:ext cx="1136" cy="628"/>
            </a:xfrm>
            <a:prstGeom prst="rect">
              <a:avLst/>
            </a:prstGeom>
            <a:noFill/>
          </p:spPr>
          <p:txBody>
            <a:bodyPr wrap="square" rtlCol="0">
              <a:spAutoFit/>
            </a:bodyPr>
            <a:lstStyle/>
            <a:p>
              <a:r>
                <a:rPr lang="en-US" altLang="zh-CN" sz="2000" b="1">
                  <a:solidFill>
                    <a:schemeClr val="bg1"/>
                  </a:solidFill>
                  <a:latin typeface="+mn-lt"/>
                  <a:cs typeface="+mn-lt"/>
                </a:rPr>
                <a:t>ALU</a:t>
              </a:r>
              <a:endParaRPr lang="en-US" altLang="zh-CN" sz="2000" b="1">
                <a:solidFill>
                  <a:schemeClr val="bg1"/>
                </a:solidFill>
                <a:latin typeface="+mn-lt"/>
                <a:cs typeface="+mn-lt"/>
              </a:endParaRPr>
            </a:p>
          </p:txBody>
        </p:sp>
        <p:sp>
          <p:nvSpPr>
            <p:cNvPr id="10" name="文本框 9"/>
            <p:cNvSpPr txBox="1"/>
            <p:nvPr/>
          </p:nvSpPr>
          <p:spPr>
            <a:xfrm>
              <a:off x="5554" y="8462"/>
              <a:ext cx="2990" cy="580"/>
            </a:xfrm>
            <a:prstGeom prst="rect">
              <a:avLst/>
            </a:prstGeom>
            <a:solidFill>
              <a:srgbClr val="FFFF00"/>
            </a:solidFill>
            <a:ln>
              <a:solidFill>
                <a:schemeClr val="tx1"/>
              </a:solidFill>
            </a:ln>
          </p:spPr>
          <p:txBody>
            <a:bodyPr wrap="square" rtlCol="0">
              <a:spAutoFit/>
            </a:bodyPr>
            <a:lstStyle/>
            <a:p>
              <a:pPr algn="ctr"/>
              <a:r>
                <a:rPr lang="en-US" altLang="zh-CN">
                  <a:latin typeface="+mn-lt"/>
                  <a:cs typeface="+mn-lt"/>
                </a:rPr>
                <a:t>Pass through</a:t>
              </a:r>
              <a:endParaRPr lang="en-US" altLang="zh-CN">
                <a:latin typeface="+mn-lt"/>
                <a:cs typeface="+mn-lt"/>
              </a:endParaRPr>
            </a:p>
          </p:txBody>
        </p:sp>
      </p:grpSp>
      <p:cxnSp>
        <p:nvCxnSpPr>
          <p:cNvPr id="32" name="直接箭头连接符 31"/>
          <p:cNvCxnSpPr/>
          <p:nvPr/>
        </p:nvCxnSpPr>
        <p:spPr>
          <a:xfrm>
            <a:off x="5088890" y="4133215"/>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3" name="肘形连接符 32"/>
          <p:cNvCxnSpPr>
            <a:endCxn id="13" idx="1"/>
          </p:cNvCxnSpPr>
          <p:nvPr/>
        </p:nvCxnSpPr>
        <p:spPr>
          <a:xfrm rot="16200000" flipV="1">
            <a:off x="2447290" y="3720465"/>
            <a:ext cx="3550285" cy="1297305"/>
          </a:xfrm>
          <a:prstGeom prst="bentConnector4">
            <a:avLst>
              <a:gd name="adj1" fmla="val -1341"/>
              <a:gd name="adj2" fmla="val 118355"/>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4871720" y="5300980"/>
            <a:ext cx="0" cy="936625"/>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330065" y="4150360"/>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5735955" y="1268095"/>
            <a:ext cx="3384550" cy="3663367"/>
            <a:chOff x="9033" y="1997"/>
            <a:chExt cx="5330" cy="6394"/>
          </a:xfrm>
        </p:grpSpPr>
        <p:cxnSp>
          <p:nvCxnSpPr>
            <p:cNvPr id="29" name="直接箭头连接符 28"/>
            <p:cNvCxnSpPr>
              <a:stCxn id="25" idx="2"/>
              <a:endCxn id="27" idx="0"/>
            </p:cNvCxnSpPr>
            <p:nvPr/>
          </p:nvCxnSpPr>
          <p:spPr>
            <a:xfrm>
              <a:off x="11885" y="5040"/>
              <a:ext cx="11" cy="104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9033" y="1997"/>
              <a:ext cx="5330" cy="6394"/>
              <a:chOff x="9033" y="1997"/>
              <a:chExt cx="5330" cy="6394"/>
            </a:xfrm>
          </p:grpSpPr>
          <p:grpSp>
            <p:nvGrpSpPr>
              <p:cNvPr id="17" name="组合 16"/>
              <p:cNvGrpSpPr/>
              <p:nvPr/>
            </p:nvGrpSpPr>
            <p:grpSpPr>
              <a:xfrm>
                <a:off x="9941" y="1997"/>
                <a:ext cx="3754" cy="1467"/>
                <a:chOff x="5291" y="7895"/>
                <a:chExt cx="3754" cy="1467"/>
              </a:xfrm>
            </p:grpSpPr>
            <p:sp>
              <p:nvSpPr>
                <p:cNvPr id="18" name="矩形 17"/>
                <p:cNvSpPr/>
                <p:nvPr/>
              </p:nvSpPr>
              <p:spPr>
                <a:xfrm>
                  <a:off x="5291" y="7895"/>
                  <a:ext cx="3754" cy="1467"/>
                </a:xfrm>
                <a:prstGeom prst="rect">
                  <a:avLst/>
                </a:prstGeom>
                <a:solidFill>
                  <a:srgbClr val="C00000"/>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20" name="文本框 19"/>
                <p:cNvSpPr txBox="1"/>
                <p:nvPr/>
              </p:nvSpPr>
              <p:spPr>
                <a:xfrm>
                  <a:off x="5600" y="8635"/>
                  <a:ext cx="3247" cy="643"/>
                </a:xfrm>
                <a:prstGeom prst="rect">
                  <a:avLst/>
                </a:prstGeom>
                <a:solidFill>
                  <a:schemeClr val="bg1"/>
                </a:solidFill>
                <a:ln>
                  <a:solidFill>
                    <a:schemeClr val="accent1">
                      <a:alpha val="20000"/>
                    </a:schemeClr>
                  </a:solidFill>
                </a:ln>
              </p:spPr>
              <p:txBody>
                <a:bodyPr wrap="square" rtlCol="0">
                  <a:spAutoFit/>
                </a:bodyPr>
                <a:lstStyle/>
                <a:p>
                  <a:r>
                    <a:rPr lang="en-US" altLang="zh-CN">
                      <a:latin typeface="+mn-lt"/>
                      <a:cs typeface="+mn-lt"/>
                    </a:rPr>
                    <a:t>                 4</a:t>
                  </a:r>
                  <a:endParaRPr lang="en-US" altLang="zh-CN">
                    <a:latin typeface="+mn-lt"/>
                    <a:cs typeface="+mn-lt"/>
                  </a:endParaRPr>
                </a:p>
              </p:txBody>
            </p:sp>
          </p:grpSp>
          <p:cxnSp>
            <p:nvCxnSpPr>
              <p:cNvPr id="21" name="直接箭头连接符 20"/>
              <p:cNvCxnSpPr/>
              <p:nvPr/>
            </p:nvCxnSpPr>
            <p:spPr>
              <a:xfrm flipV="1">
                <a:off x="13683" y="2791"/>
                <a:ext cx="680" cy="1"/>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9952" y="3819"/>
                <a:ext cx="3816" cy="1467"/>
                <a:chOff x="5291" y="7895"/>
                <a:chExt cx="3816" cy="1467"/>
              </a:xfrm>
            </p:grpSpPr>
            <p:sp>
              <p:nvSpPr>
                <p:cNvPr id="23" name="矩形 22"/>
                <p:cNvSpPr/>
                <p:nvPr/>
              </p:nvSpPr>
              <p:spPr>
                <a:xfrm>
                  <a:off x="5291" y="7895"/>
                  <a:ext cx="3754" cy="1467"/>
                </a:xfrm>
                <a:prstGeom prst="rect">
                  <a:avLst/>
                </a:prstGeom>
                <a:solidFill>
                  <a:srgbClr val="C00000"/>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24" name="文本框 23"/>
                <p:cNvSpPr txBox="1"/>
                <p:nvPr/>
              </p:nvSpPr>
              <p:spPr>
                <a:xfrm>
                  <a:off x="5437" y="7895"/>
                  <a:ext cx="3670" cy="696"/>
                </a:xfrm>
                <a:prstGeom prst="rect">
                  <a:avLst/>
                </a:prstGeom>
                <a:noFill/>
                <a:ln>
                  <a:noFill/>
                </a:ln>
              </p:spPr>
              <p:txBody>
                <a:bodyPr wrap="square" rtlCol="0">
                  <a:spAutoFit/>
                </a:bodyPr>
                <a:lstStyle/>
                <a:p>
                  <a:pPr algn="ctr"/>
                  <a:r>
                    <a:rPr lang="en-US" altLang="zh-CN" sz="2000" b="1" dirty="0">
                      <a:solidFill>
                        <a:schemeClr val="bg1"/>
                      </a:solidFill>
                      <a:latin typeface="+mn-lt"/>
                      <a:cs typeface="+mn-lt"/>
                    </a:rPr>
                    <a:t>Instruction</a:t>
                  </a:r>
                  <a:endParaRPr lang="en-US" altLang="zh-CN" sz="2000" b="1" dirty="0">
                    <a:solidFill>
                      <a:schemeClr val="bg1"/>
                    </a:solidFill>
                    <a:latin typeface="+mn-lt"/>
                    <a:cs typeface="+mn-lt"/>
                  </a:endParaRPr>
                </a:p>
              </p:txBody>
            </p:sp>
            <p:sp>
              <p:nvSpPr>
                <p:cNvPr id="25" name="文本框 24"/>
                <p:cNvSpPr txBox="1"/>
                <p:nvPr/>
              </p:nvSpPr>
              <p:spPr>
                <a:xfrm>
                  <a:off x="5600" y="8635"/>
                  <a:ext cx="3247" cy="481"/>
                </a:xfrm>
                <a:prstGeom prst="rect">
                  <a:avLst/>
                </a:prstGeom>
                <a:solidFill>
                  <a:srgbClr val="FFFF00"/>
                </a:solidFill>
                <a:ln>
                  <a:solidFill>
                    <a:schemeClr val="accent1">
                      <a:alpha val="20000"/>
                    </a:schemeClr>
                  </a:solidFill>
                </a:ln>
              </p:spPr>
              <p:txBody>
                <a:bodyPr wrap="square" rtlCol="0">
                  <a:spAutoFit/>
                </a:bodyPr>
                <a:lstStyle/>
                <a:p>
                  <a:pPr algn="ctr">
                    <a:lnSpc>
                      <a:spcPct val="60000"/>
                    </a:lnSpc>
                    <a:buNone/>
                  </a:pPr>
                  <a:r>
                    <a:rPr lang="en-US" altLang="zh-CN" sz="2000">
                      <a:latin typeface="+mn-lt"/>
                      <a:cs typeface="+mn-lt"/>
                      <a:sym typeface="+mn-ea"/>
                    </a:rPr>
                    <a:t>sw R6, R5</a:t>
                  </a:r>
                  <a:endParaRPr lang="en-US" altLang="zh-CN" sz="2000">
                    <a:latin typeface="+mn-lt"/>
                    <a:cs typeface="+mn-lt"/>
                    <a:sym typeface="+mn-ea"/>
                  </a:endParaRPr>
                </a:p>
              </p:txBody>
            </p:sp>
          </p:grpSp>
          <p:cxnSp>
            <p:nvCxnSpPr>
              <p:cNvPr id="26" name="直接箭头连接符 25"/>
              <p:cNvCxnSpPr/>
              <p:nvPr/>
            </p:nvCxnSpPr>
            <p:spPr>
              <a:xfrm flipH="1">
                <a:off x="13675" y="4494"/>
                <a:ext cx="680" cy="26"/>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10478" y="6080"/>
                <a:ext cx="2835" cy="1473"/>
              </a:xfrm>
              <a:prstGeom prst="ellipse">
                <a:avLst/>
              </a:prstGeom>
              <a:solidFill>
                <a:srgbClr val="C0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cs typeface="+mn-lt"/>
                  </a:rPr>
                  <a:t>Control</a:t>
                </a:r>
                <a:endParaRPr lang="en-US" altLang="zh-CN" sz="2000" b="1" dirty="0">
                  <a:cs typeface="+mn-lt"/>
                </a:endParaRPr>
              </a:p>
              <a:p>
                <a:pPr algn="ctr"/>
                <a:r>
                  <a:rPr lang="en-US" altLang="zh-CN" sz="2000" b="1" dirty="0">
                    <a:cs typeface="+mn-lt"/>
                  </a:rPr>
                  <a:t>Logic</a:t>
                </a:r>
                <a:endParaRPr lang="en-US" altLang="zh-CN" sz="2000" b="1" dirty="0">
                  <a:cs typeface="+mn-lt"/>
                </a:endParaRPr>
              </a:p>
            </p:txBody>
          </p:sp>
          <p:cxnSp>
            <p:nvCxnSpPr>
              <p:cNvPr id="28" name="直接箭头连接符 27"/>
              <p:cNvCxnSpPr>
                <a:stCxn id="27" idx="3"/>
                <a:endCxn id="8" idx="3"/>
              </p:cNvCxnSpPr>
              <p:nvPr/>
            </p:nvCxnSpPr>
            <p:spPr>
              <a:xfrm flipH="1">
                <a:off x="9145" y="7337"/>
                <a:ext cx="1748" cy="1054"/>
              </a:xfrm>
              <a:prstGeom prst="straightConnector1">
                <a:avLst/>
              </a:prstGeom>
              <a:ln w="28575">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7" idx="1"/>
              </p:cNvCxnSpPr>
              <p:nvPr/>
            </p:nvCxnSpPr>
            <p:spPr>
              <a:xfrm flipH="1" flipV="1">
                <a:off x="9033" y="5657"/>
                <a:ext cx="1860" cy="639"/>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rot="10800000">
                <a:off x="9940" y="2731"/>
                <a:ext cx="537" cy="4370"/>
              </a:xfrm>
              <a:prstGeom prst="bentConnector3">
                <a:avLst>
                  <a:gd name="adj1" fmla="val 169832"/>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cxnSp>
        <p:nvCxnSpPr>
          <p:cNvPr id="43" name="直接箭头连接符 42"/>
          <p:cNvCxnSpPr/>
          <p:nvPr/>
        </p:nvCxnSpPr>
        <p:spPr>
          <a:xfrm>
            <a:off x="4871720" y="5517515"/>
            <a:ext cx="1490345" cy="0"/>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40" idx="3"/>
          </p:cNvCxnSpPr>
          <p:nvPr/>
        </p:nvCxnSpPr>
        <p:spPr>
          <a:xfrm flipV="1">
            <a:off x="8716010" y="5179060"/>
            <a:ext cx="374650" cy="635"/>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6362065" y="4765675"/>
            <a:ext cx="2353945" cy="828040"/>
            <a:chOff x="10019" y="8409"/>
            <a:chExt cx="3754" cy="1467"/>
          </a:xfrm>
        </p:grpSpPr>
        <p:sp>
          <p:nvSpPr>
            <p:cNvPr id="40" name="矩形 39"/>
            <p:cNvSpPr/>
            <p:nvPr/>
          </p:nvSpPr>
          <p:spPr>
            <a:xfrm>
              <a:off x="10019" y="8409"/>
              <a:ext cx="3754" cy="1467"/>
            </a:xfrm>
            <a:prstGeom prst="rect">
              <a:avLst/>
            </a:prstGeom>
            <a:solidFill>
              <a:srgbClr val="7030A0"/>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41" name="文本框 40"/>
            <p:cNvSpPr txBox="1"/>
            <p:nvPr/>
          </p:nvSpPr>
          <p:spPr>
            <a:xfrm>
              <a:off x="10246" y="8409"/>
              <a:ext cx="3507" cy="707"/>
            </a:xfrm>
            <a:prstGeom prst="rect">
              <a:avLst/>
            </a:prstGeom>
            <a:solidFill>
              <a:srgbClr val="7030A0"/>
            </a:solidFill>
            <a:ln>
              <a:solidFill>
                <a:schemeClr val="accent1">
                  <a:alpha val="20000"/>
                </a:schemeClr>
              </a:solidFill>
            </a:ln>
          </p:spPr>
          <p:txBody>
            <a:bodyPr wrap="square" rtlCol="0">
              <a:spAutoFit/>
            </a:bodyPr>
            <a:lstStyle/>
            <a:p>
              <a:r>
                <a:rPr lang="en-US" altLang="zh-CN" sz="2000" b="1">
                  <a:solidFill>
                    <a:schemeClr val="bg1"/>
                  </a:solidFill>
                  <a:latin typeface="+mn-lt"/>
                  <a:cs typeface="+mn-lt"/>
                </a:rPr>
                <a:t>Memory Address</a:t>
              </a:r>
              <a:endParaRPr lang="en-US" altLang="zh-CN" sz="2000" b="1">
                <a:solidFill>
                  <a:schemeClr val="bg1"/>
                </a:solidFill>
                <a:latin typeface="+mn-lt"/>
                <a:cs typeface="+mn-lt"/>
              </a:endParaRPr>
            </a:p>
          </p:txBody>
        </p:sp>
        <p:sp>
          <p:nvSpPr>
            <p:cNvPr id="42" name="文本框 41"/>
            <p:cNvSpPr txBox="1"/>
            <p:nvPr/>
          </p:nvSpPr>
          <p:spPr>
            <a:xfrm>
              <a:off x="10328" y="9149"/>
              <a:ext cx="3247" cy="653"/>
            </a:xfrm>
            <a:prstGeom prst="rect">
              <a:avLst/>
            </a:prstGeom>
            <a:solidFill>
              <a:srgbClr val="FFFF00"/>
            </a:solidFill>
            <a:ln>
              <a:solidFill>
                <a:schemeClr val="accent1">
                  <a:alpha val="20000"/>
                </a:schemeClr>
              </a:solidFill>
            </a:ln>
          </p:spPr>
          <p:txBody>
            <a:bodyPr wrap="square" rtlCol="0">
              <a:spAutoFit/>
            </a:bodyPr>
            <a:lstStyle/>
            <a:p>
              <a:pPr algn="ctr"/>
              <a:r>
                <a:rPr lang="en-US" altLang="zh-CN">
                  <a:latin typeface="+mn-lt"/>
                  <a:cs typeface="+mn-lt"/>
                </a:rPr>
                <a:t> 12 </a:t>
              </a:r>
              <a:endParaRPr lang="en-US" altLang="zh-CN">
                <a:latin typeface="+mn-lt"/>
                <a:cs typeface="+mn-lt"/>
              </a:endParaRPr>
            </a:p>
          </p:txBody>
        </p:sp>
      </p:grpSp>
      <p:grpSp>
        <p:nvGrpSpPr>
          <p:cNvPr id="47" name="组合 46"/>
          <p:cNvGrpSpPr/>
          <p:nvPr/>
        </p:nvGrpSpPr>
        <p:grpSpPr>
          <a:xfrm>
            <a:off x="6383655" y="5791835"/>
            <a:ext cx="2362200" cy="820420"/>
            <a:chOff x="10019" y="8409"/>
            <a:chExt cx="3754" cy="1467"/>
          </a:xfrm>
        </p:grpSpPr>
        <p:sp>
          <p:nvSpPr>
            <p:cNvPr id="48" name="矩形 47"/>
            <p:cNvSpPr/>
            <p:nvPr/>
          </p:nvSpPr>
          <p:spPr>
            <a:xfrm>
              <a:off x="10019" y="8409"/>
              <a:ext cx="3754" cy="1467"/>
            </a:xfrm>
            <a:prstGeom prst="rect">
              <a:avLst/>
            </a:prstGeom>
            <a:solidFill>
              <a:srgbClr val="7030A0"/>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49" name="文本框 48"/>
            <p:cNvSpPr txBox="1"/>
            <p:nvPr/>
          </p:nvSpPr>
          <p:spPr>
            <a:xfrm>
              <a:off x="10246" y="8409"/>
              <a:ext cx="3507" cy="713"/>
            </a:xfrm>
            <a:prstGeom prst="rect">
              <a:avLst/>
            </a:prstGeom>
            <a:solidFill>
              <a:srgbClr val="7030A0"/>
            </a:solidFill>
            <a:ln>
              <a:solidFill>
                <a:schemeClr val="accent1">
                  <a:alpha val="20000"/>
                </a:schemeClr>
              </a:solidFill>
            </a:ln>
          </p:spPr>
          <p:txBody>
            <a:bodyPr wrap="square" rtlCol="0">
              <a:spAutoFit/>
            </a:bodyPr>
            <a:lstStyle/>
            <a:p>
              <a:r>
                <a:rPr lang="en-US" altLang="zh-CN" sz="2000" b="1" dirty="0">
                  <a:solidFill>
                    <a:schemeClr val="bg1"/>
                  </a:solidFill>
                  <a:latin typeface="+mn-lt"/>
                  <a:cs typeface="+mn-lt"/>
                </a:rPr>
                <a:t>     Data</a:t>
              </a:r>
              <a:endParaRPr lang="en-US" altLang="zh-CN" sz="2000" b="1" dirty="0">
                <a:solidFill>
                  <a:schemeClr val="bg1"/>
                </a:solidFill>
                <a:latin typeface="+mn-lt"/>
                <a:cs typeface="+mn-lt"/>
              </a:endParaRPr>
            </a:p>
          </p:txBody>
        </p:sp>
        <p:sp>
          <p:nvSpPr>
            <p:cNvPr id="50" name="文本框 49"/>
            <p:cNvSpPr txBox="1"/>
            <p:nvPr/>
          </p:nvSpPr>
          <p:spPr>
            <a:xfrm>
              <a:off x="10328" y="9149"/>
              <a:ext cx="3247" cy="659"/>
            </a:xfrm>
            <a:prstGeom prst="rect">
              <a:avLst/>
            </a:prstGeom>
            <a:solidFill>
              <a:srgbClr val="FFFF00"/>
            </a:solidFill>
            <a:ln>
              <a:solidFill>
                <a:schemeClr val="accent1">
                  <a:alpha val="20000"/>
                </a:schemeClr>
              </a:solidFill>
            </a:ln>
          </p:spPr>
          <p:txBody>
            <a:bodyPr wrap="square" rtlCol="0">
              <a:spAutoFit/>
            </a:bodyPr>
            <a:lstStyle/>
            <a:p>
              <a:pPr algn="ctr"/>
              <a:r>
                <a:rPr lang="en-US" altLang="zh-CN">
                  <a:latin typeface="+mn-lt"/>
                  <a:cs typeface="+mn-lt"/>
                </a:rPr>
                <a:t>31415 </a:t>
              </a:r>
              <a:endParaRPr lang="en-US" altLang="zh-CN">
                <a:latin typeface="+mn-lt"/>
                <a:cs typeface="+mn-lt"/>
              </a:endParaRPr>
            </a:p>
          </p:txBody>
        </p:sp>
      </p:grpSp>
      <p:cxnSp>
        <p:nvCxnSpPr>
          <p:cNvPr id="52" name="直接箭头连接符 51"/>
          <p:cNvCxnSpPr/>
          <p:nvPr/>
        </p:nvCxnSpPr>
        <p:spPr>
          <a:xfrm>
            <a:off x="4871720" y="6165215"/>
            <a:ext cx="1511935" cy="0"/>
          </a:xfrm>
          <a:prstGeom prst="straightConnector1">
            <a:avLst/>
          </a:prstGeom>
          <a:ln w="28575">
            <a:solidFill>
              <a:srgbClr val="7030A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a:off x="8688070" y="6021070"/>
            <a:ext cx="432435" cy="0"/>
          </a:xfrm>
          <a:prstGeom prst="straightConnector1">
            <a:avLst/>
          </a:prstGeom>
          <a:ln w="28575">
            <a:solidFill>
              <a:srgbClr val="7030A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H="1">
            <a:off x="8472170" y="2206625"/>
            <a:ext cx="1381125" cy="645795"/>
          </a:xfrm>
          <a:prstGeom prst="straightConnector1">
            <a:avLst/>
          </a:pr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27" idx="3"/>
          </p:cNvCxnSpPr>
          <p:nvPr/>
        </p:nvCxnSpPr>
        <p:spPr>
          <a:xfrm flipH="1">
            <a:off x="5880100" y="4327525"/>
            <a:ext cx="1036955" cy="613410"/>
          </a:xfrm>
          <a:prstGeom prst="straightConnector1">
            <a:avLst/>
          </a:pr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flipH="1" flipV="1">
            <a:off x="5807710" y="3356610"/>
            <a:ext cx="1109345" cy="366395"/>
          </a:xfrm>
          <a:prstGeom prst="straightConnector1">
            <a:avLst/>
          </a:pr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9" name="椭圆 58"/>
          <p:cNvSpPr/>
          <p:nvPr/>
        </p:nvSpPr>
        <p:spPr>
          <a:xfrm>
            <a:off x="4570730" y="3146931"/>
            <a:ext cx="518160" cy="426085"/>
          </a:xfrm>
          <a:prstGeom prst="ellipse">
            <a:avLst/>
          </a:prstGeom>
          <a:noFill/>
          <a:ln w="3810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4" name="直接箭头连接符 53"/>
          <p:cNvCxnSpPr/>
          <p:nvPr/>
        </p:nvCxnSpPr>
        <p:spPr>
          <a:xfrm flipH="1">
            <a:off x="4330065" y="2996565"/>
            <a:ext cx="360045" cy="1553210"/>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56" name="直接箭头连接符 55"/>
          <p:cNvCxnSpPr/>
          <p:nvPr/>
        </p:nvCxnSpPr>
        <p:spPr>
          <a:xfrm>
            <a:off x="4893310" y="5517515"/>
            <a:ext cx="1490345" cy="0"/>
          </a:xfrm>
          <a:prstGeom prst="straightConnector1">
            <a:avLst/>
          </a:pr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3" name="椭圆 52"/>
          <p:cNvSpPr/>
          <p:nvPr/>
        </p:nvSpPr>
        <p:spPr>
          <a:xfrm>
            <a:off x="4682490" y="2852420"/>
            <a:ext cx="378460" cy="360045"/>
          </a:xfrm>
          <a:prstGeom prst="ellipse">
            <a:avLst/>
          </a:prstGeom>
          <a:noFill/>
          <a:ln w="38100">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箭头连接符 56"/>
          <p:cNvCxnSpPr>
            <a:stCxn id="59" idx="5"/>
          </p:cNvCxnSpPr>
          <p:nvPr/>
        </p:nvCxnSpPr>
        <p:spPr>
          <a:xfrm>
            <a:off x="5012690" y="3510786"/>
            <a:ext cx="1587500" cy="273240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58" name="直接箭头连接符 57"/>
          <p:cNvCxnSpPr/>
          <p:nvPr/>
        </p:nvCxnSpPr>
        <p:spPr>
          <a:xfrm>
            <a:off x="8703310" y="6021070"/>
            <a:ext cx="432435" cy="0"/>
          </a:xfrm>
          <a:prstGeom prst="straightConnector1">
            <a:avLst/>
          </a:prstGeom>
          <a:ln w="28575">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a:stCxn id="50" idx="3"/>
          </p:cNvCxnSpPr>
          <p:nvPr/>
        </p:nvCxnSpPr>
        <p:spPr>
          <a:xfrm flipV="1">
            <a:off x="8621395" y="2636520"/>
            <a:ext cx="1506855" cy="3753485"/>
          </a:xfrm>
          <a:prstGeom prst="straightConnector1">
            <a:avLst/>
          </a:pr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flipV="1">
            <a:off x="8731885" y="5182870"/>
            <a:ext cx="374650" cy="635"/>
          </a:xfrm>
          <a:prstGeom prst="straightConnector1">
            <a:avLst/>
          </a:pr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62" name="文本框 18"/>
          <p:cNvSpPr txBox="1"/>
          <p:nvPr/>
        </p:nvSpPr>
        <p:spPr>
          <a:xfrm>
            <a:off x="6456680" y="1268095"/>
            <a:ext cx="2226945" cy="369545"/>
          </a:xfrm>
          <a:prstGeom prst="rect">
            <a:avLst/>
          </a:prstGeom>
          <a:noFill/>
          <a:ln>
            <a:noFill/>
          </a:ln>
        </p:spPr>
        <p:txBody>
          <a:bodyPr wrap="square" rtlCol="0">
            <a:spAutoFit/>
          </a:bodyPr>
          <a:lstStyle/>
          <a:p>
            <a:r>
              <a:rPr lang="en-US" altLang="zh-CN" b="1" dirty="0">
                <a:solidFill>
                  <a:schemeClr val="bg1"/>
                </a:solidFill>
              </a:rPr>
              <a:t>Program Counter (PC)</a:t>
            </a:r>
            <a:endParaRPr lang="en-US" altLang="zh-CN" b="1" dirty="0">
              <a:solidFill>
                <a:schemeClr val="bg1"/>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MIPS Instruction Set</a:t>
            </a:r>
            <a:endParaRPr lang="en-US" dirty="0"/>
          </a:p>
        </p:txBody>
      </p:sp>
      <p:sp>
        <p:nvSpPr>
          <p:cNvPr id="3" name="Content Placeholder 2"/>
          <p:cNvSpPr>
            <a:spLocks noGrp="1"/>
          </p:cNvSpPr>
          <p:nvPr>
            <p:ph idx="1"/>
          </p:nvPr>
        </p:nvSpPr>
        <p:spPr>
          <a:xfrm>
            <a:off x="609600" y="1340769"/>
            <a:ext cx="10972800" cy="5040560"/>
          </a:xfrm>
        </p:spPr>
        <p:txBody>
          <a:bodyPr/>
          <a:lstStyle/>
          <a:p>
            <a:r>
              <a:rPr lang="en-US" dirty="0">
                <a:solidFill>
                  <a:schemeClr val="bg1">
                    <a:lumMod val="85000"/>
                  </a:schemeClr>
                </a:solidFill>
              </a:rPr>
              <a:t>Data operations</a:t>
            </a:r>
            <a:endParaRPr lang="en-US" dirty="0">
              <a:solidFill>
                <a:schemeClr val="bg1">
                  <a:lumMod val="85000"/>
                </a:schemeClr>
              </a:solidFill>
            </a:endParaRPr>
          </a:p>
          <a:p>
            <a:pPr lvl="1"/>
            <a:r>
              <a:rPr lang="en-US" dirty="0">
                <a:solidFill>
                  <a:schemeClr val="bg1">
                    <a:lumMod val="85000"/>
                  </a:schemeClr>
                </a:solidFill>
              </a:rPr>
              <a:t>Arithmetic (add, sub, </a:t>
            </a:r>
            <a:r>
              <a:rPr lang="en-US" dirty="0" err="1">
                <a:solidFill>
                  <a:schemeClr val="bg1">
                    <a:lumMod val="85000"/>
                  </a:schemeClr>
                </a:solidFill>
              </a:rPr>
              <a:t>mul</a:t>
            </a:r>
            <a:r>
              <a:rPr lang="en-US" dirty="0">
                <a:solidFill>
                  <a:schemeClr val="bg1">
                    <a:lumMod val="85000"/>
                  </a:schemeClr>
                </a:solidFill>
              </a:rPr>
              <a:t>, div)</a:t>
            </a:r>
            <a:endParaRPr lang="en-US" dirty="0">
              <a:solidFill>
                <a:schemeClr val="bg1">
                  <a:lumMod val="85000"/>
                </a:schemeClr>
              </a:solidFill>
            </a:endParaRPr>
          </a:p>
          <a:p>
            <a:pPr lvl="1"/>
            <a:r>
              <a:rPr lang="en-US" dirty="0">
                <a:solidFill>
                  <a:schemeClr val="bg1">
                    <a:lumMod val="85000"/>
                  </a:schemeClr>
                </a:solidFill>
              </a:rPr>
              <a:t>Logical (and, or)</a:t>
            </a:r>
            <a:endParaRPr lang="en-US" dirty="0">
              <a:solidFill>
                <a:schemeClr val="bg1">
                  <a:lumMod val="85000"/>
                </a:schemeClr>
              </a:solidFill>
            </a:endParaRPr>
          </a:p>
          <a:p>
            <a:r>
              <a:rPr lang="en-US" dirty="0">
                <a:solidFill>
                  <a:schemeClr val="bg1">
                    <a:lumMod val="85000"/>
                  </a:schemeClr>
                </a:solidFill>
              </a:rPr>
              <a:t>Data transfer</a:t>
            </a:r>
            <a:endParaRPr lang="en-US" dirty="0">
              <a:solidFill>
                <a:schemeClr val="bg1">
                  <a:lumMod val="85000"/>
                </a:schemeClr>
              </a:solidFill>
            </a:endParaRPr>
          </a:p>
          <a:p>
            <a:pPr lvl="1"/>
            <a:r>
              <a:rPr lang="en-US" dirty="0">
                <a:solidFill>
                  <a:schemeClr val="bg1">
                    <a:lumMod val="85000"/>
                  </a:schemeClr>
                </a:solidFill>
              </a:rPr>
              <a:t>Load (memory -&gt; register)</a:t>
            </a:r>
            <a:endParaRPr lang="en-US" dirty="0">
              <a:solidFill>
                <a:schemeClr val="bg1">
                  <a:lumMod val="85000"/>
                </a:schemeClr>
              </a:solidFill>
            </a:endParaRPr>
          </a:p>
          <a:p>
            <a:pPr lvl="1"/>
            <a:r>
              <a:rPr lang="en-US" dirty="0">
                <a:solidFill>
                  <a:schemeClr val="bg1">
                    <a:lumMod val="85000"/>
                  </a:schemeClr>
                </a:solidFill>
              </a:rPr>
              <a:t>Save (register-&gt;memory)</a:t>
            </a:r>
            <a:endParaRPr lang="en-US" dirty="0">
              <a:solidFill>
                <a:schemeClr val="bg1">
                  <a:lumMod val="85000"/>
                </a:schemeClr>
              </a:solidFill>
            </a:endParaRPr>
          </a:p>
          <a:p>
            <a:r>
              <a:rPr lang="en-US" dirty="0"/>
              <a:t>Control</a:t>
            </a:r>
            <a:endParaRPr lang="en-US" dirty="0"/>
          </a:p>
          <a:p>
            <a:pPr lvl="1"/>
            <a:r>
              <a:rPr lang="en-US" dirty="0"/>
              <a:t>Conditional Branch (like “if … then … else” in C)</a:t>
            </a:r>
            <a:endParaRPr lang="en-US" dirty="0"/>
          </a:p>
          <a:p>
            <a:pPr lvl="1"/>
            <a:r>
              <a:rPr lang="en-US" dirty="0"/>
              <a:t>Unconditional Branch (like “</a:t>
            </a:r>
            <a:r>
              <a:rPr lang="en-US" dirty="0" err="1"/>
              <a:t>goto</a:t>
            </a:r>
            <a:r>
              <a:rPr lang="en-US" dirty="0"/>
              <a:t>” in C)</a:t>
            </a:r>
            <a:endParaRPr lang="en-US" dirty="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 Decisions: IF Statements</a:t>
            </a:r>
            <a:endParaRPr lang="en-US" dirty="0"/>
          </a:p>
        </p:txBody>
      </p:sp>
      <p:sp>
        <p:nvSpPr>
          <p:cNvPr id="3" name="Content Placeholder 2"/>
          <p:cNvSpPr>
            <a:spLocks noGrp="1"/>
          </p:cNvSpPr>
          <p:nvPr>
            <p:ph idx="1"/>
          </p:nvPr>
        </p:nvSpPr>
        <p:spPr/>
        <p:txBody>
          <a:bodyPr/>
          <a:lstStyle/>
          <a:p>
            <a:r>
              <a:rPr lang="en-US" b="1" dirty="0"/>
              <a:t>IF</a:t>
            </a:r>
            <a:r>
              <a:rPr lang="en-US" dirty="0"/>
              <a:t> statements in C</a:t>
            </a:r>
            <a:endParaRPr lang="en-US" dirty="0"/>
          </a:p>
          <a:p>
            <a:pPr lvl="1"/>
            <a:r>
              <a:rPr lang="en-US" b="1" i="1" dirty="0"/>
              <a:t>if</a:t>
            </a:r>
            <a:r>
              <a:rPr lang="en-US" i="1" dirty="0"/>
              <a:t> (condition) clause1 </a:t>
            </a:r>
            <a:r>
              <a:rPr lang="en-US" b="1" i="1" dirty="0"/>
              <a:t>else</a:t>
            </a:r>
            <a:r>
              <a:rPr lang="en-US" i="1" dirty="0"/>
              <a:t> clause2</a:t>
            </a:r>
            <a:endParaRPr lang="en-US" i="1" dirty="0"/>
          </a:p>
          <a:p>
            <a:r>
              <a:rPr lang="en-US" dirty="0"/>
              <a:t>Rearrange if-else using </a:t>
            </a:r>
            <a:r>
              <a:rPr lang="en-US" dirty="0" err="1"/>
              <a:t>goto</a:t>
            </a:r>
            <a:r>
              <a:rPr lang="en-US" dirty="0"/>
              <a:t> and labels into:</a:t>
            </a:r>
            <a:endParaRPr lang="en-US" dirty="0"/>
          </a:p>
          <a:p>
            <a:pPr lvl="1"/>
            <a:r>
              <a:rPr lang="en-US" dirty="0"/>
              <a:t>Not as elegant as if-else, but the same meaning</a:t>
            </a:r>
            <a:endParaRPr lang="en-US" dirty="0"/>
          </a:p>
          <a:p>
            <a:endParaRPr lang="en-US" i="1" dirty="0"/>
          </a:p>
          <a:p>
            <a:r>
              <a:rPr lang="en-US" dirty="0"/>
              <a:t>We need two types of branching</a:t>
            </a:r>
            <a:endParaRPr lang="en-US" dirty="0"/>
          </a:p>
          <a:p>
            <a:pPr lvl="1"/>
            <a:r>
              <a:rPr lang="en-US" dirty="0"/>
              <a:t>Conditional branch</a:t>
            </a:r>
            <a:endParaRPr lang="en-US" dirty="0"/>
          </a:p>
          <a:p>
            <a:pPr lvl="1"/>
            <a:r>
              <a:rPr lang="en-US" dirty="0"/>
              <a:t>Unconditional jump</a:t>
            </a:r>
            <a:endParaRPr lang="en-US" dirty="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pic>
        <p:nvPicPr>
          <p:cNvPr id="5" name="Picture 4"/>
          <p:cNvPicPr>
            <a:picLocks noChangeAspect="1"/>
          </p:cNvPicPr>
          <p:nvPr/>
        </p:nvPicPr>
        <p:blipFill>
          <a:blip r:embed="rId1"/>
          <a:stretch>
            <a:fillRect/>
          </a:stretch>
        </p:blipFill>
        <p:spPr>
          <a:xfrm>
            <a:off x="8728266" y="1597961"/>
            <a:ext cx="2868243" cy="1831039"/>
          </a:xfrm>
          <a:prstGeom prst="rect">
            <a:avLst/>
          </a:prstGeom>
        </p:spPr>
      </p:pic>
      <p:pic>
        <p:nvPicPr>
          <p:cNvPr id="6" name="Picture 5"/>
          <p:cNvPicPr>
            <a:picLocks noChangeAspect="1"/>
          </p:cNvPicPr>
          <p:nvPr/>
        </p:nvPicPr>
        <p:blipFill>
          <a:blip r:embed="rId2"/>
          <a:stretch>
            <a:fillRect/>
          </a:stretch>
        </p:blipFill>
        <p:spPr>
          <a:xfrm>
            <a:off x="4347133" y="4758832"/>
            <a:ext cx="2949451" cy="464813"/>
          </a:xfrm>
          <a:prstGeom prst="rect">
            <a:avLst/>
          </a:prstGeom>
        </p:spPr>
      </p:pic>
      <p:pic>
        <p:nvPicPr>
          <p:cNvPr id="7" name="Picture 6"/>
          <p:cNvPicPr>
            <a:picLocks noChangeAspect="1"/>
          </p:cNvPicPr>
          <p:nvPr/>
        </p:nvPicPr>
        <p:blipFill>
          <a:blip r:embed="rId3"/>
          <a:stretch>
            <a:fillRect/>
          </a:stretch>
        </p:blipFill>
        <p:spPr>
          <a:xfrm>
            <a:off x="4367808" y="5276985"/>
            <a:ext cx="1152128" cy="42048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Branch</a:t>
            </a:r>
            <a:endParaRPr lang="en-US" dirty="0"/>
          </a:p>
        </p:txBody>
      </p:sp>
      <p:sp>
        <p:nvSpPr>
          <p:cNvPr id="3" name="Content Placeholder 2"/>
          <p:cNvSpPr>
            <a:spLocks noGrp="1"/>
          </p:cNvSpPr>
          <p:nvPr>
            <p:ph idx="1"/>
          </p:nvPr>
        </p:nvSpPr>
        <p:spPr>
          <a:xfrm>
            <a:off x="609600" y="1340769"/>
            <a:ext cx="11319048" cy="5040560"/>
          </a:xfrm>
        </p:spPr>
        <p:txBody>
          <a:bodyPr/>
          <a:lstStyle/>
          <a:p>
            <a:r>
              <a:rPr lang="en-US" b="1" dirty="0" err="1"/>
              <a:t>beq</a:t>
            </a:r>
            <a:r>
              <a:rPr lang="en-US" dirty="0"/>
              <a:t> is “branch if equal”</a:t>
            </a:r>
            <a:endParaRPr lang="en-US" dirty="0"/>
          </a:p>
          <a:p>
            <a:pPr lvl="1"/>
            <a:r>
              <a:rPr lang="en-US" b="1" dirty="0" err="1"/>
              <a:t>beq</a:t>
            </a:r>
            <a:r>
              <a:rPr lang="en-US" dirty="0"/>
              <a:t> $s1, $s2, Label</a:t>
            </a:r>
            <a:endParaRPr lang="en-US" dirty="0"/>
          </a:p>
          <a:p>
            <a:pPr lvl="2"/>
            <a:r>
              <a:rPr lang="en-US" dirty="0"/>
              <a:t>If $s1 = $s2, jump to Label</a:t>
            </a:r>
            <a:endParaRPr lang="en-US" dirty="0"/>
          </a:p>
          <a:p>
            <a:pPr lvl="1"/>
            <a:r>
              <a:rPr lang="en-US" b="1" dirty="0" err="1"/>
              <a:t>beq</a:t>
            </a:r>
            <a:r>
              <a:rPr lang="en-US" dirty="0"/>
              <a:t> $s1, $s2, 100</a:t>
            </a:r>
            <a:endParaRPr lang="en-US" dirty="0"/>
          </a:p>
          <a:p>
            <a:pPr lvl="2"/>
            <a:r>
              <a:rPr lang="en-US" dirty="0"/>
              <a:t>If $s1 = $s2, jump to PC+4+400</a:t>
            </a:r>
            <a:endParaRPr lang="en-US" dirty="0"/>
          </a:p>
          <a:p>
            <a:pPr lvl="3"/>
            <a:r>
              <a:rPr lang="en-US" dirty="0"/>
              <a:t>the unit of “100” is word, so need to convert to 400 bytes</a:t>
            </a:r>
            <a:endParaRPr lang="en-US" dirty="0"/>
          </a:p>
          <a:p>
            <a:pPr lvl="3"/>
            <a:r>
              <a:rPr lang="en-US" dirty="0"/>
              <a:t>“+ 4” because PC already points to the next instruction when executing this one</a:t>
            </a:r>
            <a:endParaRPr lang="en-US" dirty="0"/>
          </a:p>
          <a:p>
            <a:r>
              <a:rPr lang="en-US" b="1" dirty="0" err="1"/>
              <a:t>bne</a:t>
            </a:r>
            <a:r>
              <a:rPr lang="en-US" dirty="0"/>
              <a:t> is “branch if not equal”, similar</a:t>
            </a:r>
            <a:endParaRPr lang="en-US" dirty="0"/>
          </a:p>
          <a:p>
            <a:pPr lvl="1"/>
            <a:endParaRPr lang="en-US" dirty="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Conditional Branch</a:t>
            </a:r>
            <a:endParaRPr lang="en-US" dirty="0"/>
          </a:p>
        </p:txBody>
      </p:sp>
      <p:sp>
        <p:nvSpPr>
          <p:cNvPr id="3" name="Content Placeholder 2"/>
          <p:cNvSpPr>
            <a:spLocks noGrp="1"/>
          </p:cNvSpPr>
          <p:nvPr>
            <p:ph idx="1"/>
          </p:nvPr>
        </p:nvSpPr>
        <p:spPr/>
        <p:txBody>
          <a:bodyPr/>
          <a:lstStyle/>
          <a:p>
            <a:r>
              <a:rPr lang="en-US" b="1" dirty="0" err="1"/>
              <a:t>bnez</a:t>
            </a:r>
            <a:r>
              <a:rPr lang="en-US" b="1" dirty="0"/>
              <a:t> </a:t>
            </a:r>
            <a:r>
              <a:rPr lang="en-US" dirty="0"/>
              <a:t>is “branch if not equal zero”</a:t>
            </a:r>
            <a:endParaRPr lang="en-US" dirty="0"/>
          </a:p>
          <a:p>
            <a:pPr lvl="1"/>
            <a:r>
              <a:rPr lang="en-US" b="1" dirty="0" err="1"/>
              <a:t>bnez</a:t>
            </a:r>
            <a:r>
              <a:rPr lang="en-US" dirty="0"/>
              <a:t> $s1, Label (i.e., </a:t>
            </a:r>
            <a:r>
              <a:rPr lang="en-US" b="1" dirty="0" err="1"/>
              <a:t>bne</a:t>
            </a:r>
            <a:r>
              <a:rPr lang="en-US" dirty="0"/>
              <a:t> $s1, $zero, Label)</a:t>
            </a:r>
            <a:endParaRPr lang="en-US" dirty="0"/>
          </a:p>
          <a:p>
            <a:endParaRPr lang="en-US" dirty="0"/>
          </a:p>
          <a:p>
            <a:r>
              <a:rPr lang="en-US" b="1" dirty="0" err="1"/>
              <a:t>bgtz</a:t>
            </a:r>
            <a:r>
              <a:rPr lang="en-US" dirty="0"/>
              <a:t> is </a:t>
            </a:r>
            <a:r>
              <a:rPr lang="en-US" dirty="0"/>
              <a:t>“branch if greater than zero”</a:t>
            </a:r>
            <a:endParaRPr lang="en-US" dirty="0"/>
          </a:p>
          <a:p>
            <a:pPr lvl="1"/>
            <a:r>
              <a:rPr lang="en-US" b="1" dirty="0" err="1"/>
              <a:t>bgtz</a:t>
            </a:r>
            <a:r>
              <a:rPr lang="en-US" dirty="0"/>
              <a:t> $s1, Label</a:t>
            </a:r>
            <a:endParaRPr lang="en-US" dirty="0"/>
          </a:p>
          <a:p>
            <a:pPr lvl="1"/>
            <a:endParaRPr lang="en-US" dirty="0"/>
          </a:p>
          <a:p>
            <a:r>
              <a:rPr lang="en-US" b="1" dirty="0" err="1"/>
              <a:t>blez</a:t>
            </a:r>
            <a:r>
              <a:rPr lang="en-US" dirty="0"/>
              <a:t> is </a:t>
            </a:r>
            <a:r>
              <a:rPr lang="en-US" dirty="0"/>
              <a:t>“branch if less than or equal to zero”</a:t>
            </a:r>
            <a:endParaRPr lang="en-US" dirty="0"/>
          </a:p>
          <a:p>
            <a:pPr lvl="1"/>
            <a:r>
              <a:rPr lang="en-US" b="1" dirty="0" err="1"/>
              <a:t>blez</a:t>
            </a:r>
            <a:r>
              <a:rPr lang="en-US" dirty="0"/>
              <a:t> $s1, Label</a:t>
            </a:r>
            <a:endParaRPr lang="en-US" dirty="0"/>
          </a:p>
          <a:p>
            <a:endParaRPr lang="en-US" dirty="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1"/>
          <p:cNvPicPr>
            <a:picLocks noChangeAspect="1"/>
          </p:cNvPicPr>
          <p:nvPr>
            <p:custDataLst>
              <p:tags r:id="rId1"/>
            </p:custDataLst>
          </p:nvPr>
        </p:nvPicPr>
        <p:blipFill>
          <a:blip r:embed="rId2"/>
          <a:stretch>
            <a:fillRect/>
          </a:stretch>
        </p:blipFill>
        <p:spPr>
          <a:xfrm>
            <a:off x="5160010" y="1412875"/>
            <a:ext cx="6210300" cy="2804160"/>
          </a:xfrm>
          <a:prstGeom prst="rect">
            <a:avLst/>
          </a:prstGeom>
        </p:spPr>
      </p:pic>
      <p:sp>
        <p:nvSpPr>
          <p:cNvPr id="3" name="内容占位符 2"/>
          <p:cNvSpPr>
            <a:spLocks noGrp="1"/>
          </p:cNvSpPr>
          <p:nvPr>
            <p:ph idx="1"/>
          </p:nvPr>
        </p:nvSpPr>
        <p:spPr/>
        <p:txBody>
          <a:bodyPr/>
          <a:lstStyle/>
          <a:p>
            <a:r>
              <a:rPr lang="en-US" altLang="zh-CN" sz="2400"/>
              <a:t>What will the processor do?</a:t>
            </a:r>
            <a:endParaRPr lang="en-US" altLang="zh-CN" sz="2400"/>
          </a:p>
          <a:p>
            <a:pPr marL="800100" lvl="1" indent="-342900">
              <a:buFont typeface="Arial" panose="020B0604020202020204" pitchFamily="34" charset="0"/>
              <a:buChar char="•"/>
            </a:pPr>
            <a:r>
              <a:rPr lang="en-US" altLang="zh-CN" sz="2000">
                <a:gradFill>
                  <a:gsLst>
                    <a:gs pos="0">
                      <a:srgbClr val="007BD3"/>
                    </a:gs>
                    <a:gs pos="100000">
                      <a:srgbClr val="034373"/>
                    </a:gs>
                  </a:gsLst>
                  <a:lin scaled="0"/>
                </a:gradFill>
              </a:rPr>
              <a:t>1. Load the instruction</a:t>
            </a:r>
            <a:endParaRPr lang="en-US" altLang="zh-CN" sz="2000">
              <a:gradFill>
                <a:gsLst>
                  <a:gs pos="0">
                    <a:srgbClr val="007BD3"/>
                  </a:gs>
                  <a:gs pos="100000">
                    <a:srgbClr val="034373"/>
                  </a:gs>
                </a:gsLst>
                <a:lin scaled="0"/>
              </a:gradFill>
            </a:endParaRPr>
          </a:p>
          <a:p>
            <a:pPr marL="800100" lvl="1" indent="-342900">
              <a:buFont typeface="Arial" panose="020B0604020202020204" pitchFamily="34" charset="0"/>
              <a:buChar char="•"/>
            </a:pPr>
            <a:r>
              <a:rPr lang="en-US" altLang="zh-CN" sz="2000">
                <a:solidFill>
                  <a:srgbClr val="C00000"/>
                </a:solidFill>
              </a:rPr>
              <a:t>2. Figure out what operation to do</a:t>
            </a:r>
            <a:endParaRPr lang="en-US" altLang="zh-CN" sz="2000">
              <a:solidFill>
                <a:srgbClr val="C00000"/>
              </a:solidFill>
            </a:endParaRPr>
          </a:p>
          <a:p>
            <a:pPr marL="800100" lvl="1" indent="-342900">
              <a:buFont typeface="Arial" panose="020B0604020202020204" pitchFamily="34" charset="0"/>
              <a:buChar char="•"/>
            </a:pPr>
            <a:r>
              <a:rPr lang="en-US" altLang="zh-CN" sz="2000">
                <a:solidFill>
                  <a:srgbClr val="92D050"/>
                </a:solidFill>
              </a:rPr>
              <a:t>3. Figure out what data to use</a:t>
            </a:r>
            <a:endParaRPr lang="en-US" altLang="zh-CN" sz="2000">
              <a:solidFill>
                <a:srgbClr val="92D050"/>
              </a:solidFill>
            </a:endParaRPr>
          </a:p>
          <a:p>
            <a:pPr marL="800100" lvl="1" indent="-342900">
              <a:buFont typeface="Arial" panose="020B0604020202020204" pitchFamily="34" charset="0"/>
              <a:buChar char="•"/>
            </a:pPr>
            <a:r>
              <a:rPr lang="en-US" altLang="zh-CN" sz="2000">
                <a:solidFill>
                  <a:srgbClr val="FFC000"/>
                </a:solidFill>
              </a:rPr>
              <a:t>4. Do the computation</a:t>
            </a:r>
            <a:endParaRPr lang="en-US" altLang="zh-CN" sz="2000">
              <a:solidFill>
                <a:srgbClr val="FFC000"/>
              </a:solidFill>
            </a:endParaRPr>
          </a:p>
        </p:txBody>
      </p:sp>
      <p:sp>
        <p:nvSpPr>
          <p:cNvPr id="2" name="标题 1"/>
          <p:cNvSpPr>
            <a:spLocks noGrp="1"/>
          </p:cNvSpPr>
          <p:nvPr>
            <p:ph type="title"/>
          </p:nvPr>
        </p:nvSpPr>
        <p:spPr/>
        <p:txBody>
          <a:bodyPr/>
          <a:lstStyle/>
          <a:p>
            <a:r>
              <a:rPr lang="en-US" altLang="zh-CN" dirty="0"/>
              <a:t>Walking through Program Execution</a:t>
            </a:r>
            <a:endParaRPr lang="en-US" altLang="zh-CN" dirty="0"/>
          </a:p>
        </p:txBody>
      </p:sp>
      <p:sp>
        <p:nvSpPr>
          <p:cNvPr id="4" name="灯片编号占位符 3"/>
          <p:cNvSpPr>
            <a:spLocks noGrp="1"/>
          </p:cNvSpPr>
          <p:nvPr>
            <p:ph type="sldNum" sz="quarter" idx="12"/>
          </p:nvPr>
        </p:nvSpPr>
        <p:spPr/>
        <p:txBody>
          <a:bodyPr/>
          <a:lstStyle/>
          <a:p>
            <a:fld id="{C22DC6D3-9347-42BE-948A-F7EB414DF657}" type="slidenum">
              <a:rPr lang="en-US" altLang="en-US"/>
            </a:fld>
            <a:endParaRPr lang="en-US" altLang="en-US" dirty="0"/>
          </a:p>
        </p:txBody>
      </p:sp>
      <p:cxnSp>
        <p:nvCxnSpPr>
          <p:cNvPr id="8" name="肘形连接符 7"/>
          <p:cNvCxnSpPr/>
          <p:nvPr/>
        </p:nvCxnSpPr>
        <p:spPr>
          <a:xfrm>
            <a:off x="8832850" y="1845310"/>
            <a:ext cx="1007745" cy="935990"/>
          </a:xfrm>
          <a:prstGeom prst="bentConnector3">
            <a:avLst>
              <a:gd name="adj1" fmla="val 50032"/>
            </a:avLst>
          </a:prstGeom>
          <a:ln w="76200">
            <a:solidFill>
              <a:srgbClr val="0070C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7" name="肘形连接符 6"/>
          <p:cNvCxnSpPr/>
          <p:nvPr/>
        </p:nvCxnSpPr>
        <p:spPr>
          <a:xfrm rot="10800000" flipV="1">
            <a:off x="5808345" y="1772920"/>
            <a:ext cx="1871980" cy="576580"/>
          </a:xfrm>
          <a:prstGeom prst="bentConnector3">
            <a:avLst>
              <a:gd name="adj1" fmla="val 99932"/>
            </a:avLst>
          </a:prstGeom>
          <a:ln w="762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a:off x="6532245" y="2755900"/>
            <a:ext cx="860425" cy="25400"/>
          </a:xfrm>
          <a:prstGeom prst="straightConnector1">
            <a:avLst/>
          </a:prstGeom>
          <a:ln w="76200">
            <a:solidFill>
              <a:srgbClr val="92D050"/>
            </a:solidFill>
            <a:tailEnd type="arrow"/>
          </a:ln>
        </p:spPr>
        <p:style>
          <a:lnRef idx="1">
            <a:schemeClr val="accent1"/>
          </a:lnRef>
          <a:fillRef idx="0">
            <a:schemeClr val="accent1"/>
          </a:fillRef>
          <a:effectRef idx="0">
            <a:schemeClr val="accent1"/>
          </a:effectRef>
          <a:fontRef idx="minor">
            <a:schemeClr val="tx1"/>
          </a:fontRef>
        </p:style>
      </p:cxnSp>
      <p:cxnSp>
        <p:nvCxnSpPr>
          <p:cNvPr id="9" name="肘形连接符 8"/>
          <p:cNvCxnSpPr/>
          <p:nvPr/>
        </p:nvCxnSpPr>
        <p:spPr>
          <a:xfrm>
            <a:off x="5880100" y="3187700"/>
            <a:ext cx="1440180" cy="673735"/>
          </a:xfrm>
          <a:prstGeom prst="bentConnector3">
            <a:avLst>
              <a:gd name="adj1" fmla="val 661"/>
            </a:avLst>
          </a:prstGeom>
          <a:ln w="762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8168640" y="3184525"/>
            <a:ext cx="15875" cy="532765"/>
          </a:xfrm>
          <a:prstGeom prst="straightConnector1">
            <a:avLst/>
          </a:prstGeom>
          <a:ln w="76200">
            <a:solidFill>
              <a:srgbClr val="FFC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on Less Than</a:t>
            </a:r>
            <a:endParaRPr lang="en-US" dirty="0"/>
          </a:p>
        </p:txBody>
      </p:sp>
      <p:sp>
        <p:nvSpPr>
          <p:cNvPr id="3" name="Content Placeholder 2"/>
          <p:cNvSpPr>
            <a:spLocks noGrp="1"/>
          </p:cNvSpPr>
          <p:nvPr>
            <p:ph idx="1"/>
          </p:nvPr>
        </p:nvSpPr>
        <p:spPr>
          <a:xfrm>
            <a:off x="609600" y="1340769"/>
            <a:ext cx="6350496" cy="5040560"/>
          </a:xfrm>
        </p:spPr>
        <p:txBody>
          <a:bodyPr/>
          <a:lstStyle/>
          <a:p>
            <a:r>
              <a:rPr lang="en-US" b="1" dirty="0" err="1">
                <a:solidFill>
                  <a:srgbClr val="0070C0"/>
                </a:solidFill>
              </a:rPr>
              <a:t>slt</a:t>
            </a:r>
            <a:r>
              <a:rPr lang="en-US" dirty="0">
                <a:solidFill>
                  <a:srgbClr val="0070C0"/>
                </a:solidFill>
              </a:rPr>
              <a:t> $t0, $s3, $s4 </a:t>
            </a:r>
            <a:endParaRPr lang="en-US" dirty="0">
              <a:solidFill>
                <a:srgbClr val="0070C0"/>
              </a:solidFill>
            </a:endParaRPr>
          </a:p>
          <a:p>
            <a:pPr lvl="1"/>
            <a:r>
              <a:rPr lang="en-US" b="1" dirty="0" err="1"/>
              <a:t>slt</a:t>
            </a:r>
            <a:r>
              <a:rPr lang="en-US" dirty="0"/>
              <a:t> is “set on less than”</a:t>
            </a:r>
            <a:endParaRPr lang="en-US" dirty="0"/>
          </a:p>
          <a:p>
            <a:pPr lvl="1"/>
            <a:r>
              <a:rPr lang="en-US" dirty="0"/>
              <a:t>$t0 = 1 if $s3 &lt; $s4</a:t>
            </a:r>
            <a:endParaRPr lang="en-US" dirty="0"/>
          </a:p>
          <a:p>
            <a:pPr lvl="1"/>
            <a:r>
              <a:rPr lang="en-US" b="1" dirty="0" err="1">
                <a:solidFill>
                  <a:srgbClr val="0070C0"/>
                </a:solidFill>
              </a:rPr>
              <a:t>sltu</a:t>
            </a:r>
            <a:r>
              <a:rPr lang="en-US" dirty="0"/>
              <a:t>, unsigned version, operands treated as unsigned numbers  </a:t>
            </a:r>
            <a:endParaRPr lang="en-US" dirty="0"/>
          </a:p>
          <a:p>
            <a:r>
              <a:rPr lang="en-US" b="1" dirty="0" err="1">
                <a:solidFill>
                  <a:srgbClr val="0070C0"/>
                </a:solidFill>
              </a:rPr>
              <a:t>slti</a:t>
            </a:r>
            <a:r>
              <a:rPr lang="en-US" dirty="0">
                <a:solidFill>
                  <a:srgbClr val="0070C0"/>
                </a:solidFill>
              </a:rPr>
              <a:t> $t0,$s2,10 </a:t>
            </a:r>
            <a:endParaRPr lang="en-US" dirty="0">
              <a:solidFill>
                <a:srgbClr val="0070C0"/>
              </a:solidFill>
            </a:endParaRPr>
          </a:p>
          <a:p>
            <a:pPr lvl="1"/>
            <a:r>
              <a:rPr lang="en-US" dirty="0"/>
              <a:t>The immediate version of </a:t>
            </a:r>
            <a:r>
              <a:rPr lang="en-US" b="1" dirty="0" err="1"/>
              <a:t>slt</a:t>
            </a:r>
            <a:endParaRPr lang="en-US" b="1" dirty="0"/>
          </a:p>
          <a:p>
            <a:pPr lvl="1"/>
            <a:r>
              <a:rPr lang="en-US" dirty="0"/>
              <a:t>$t0 = 1 if $s2 &lt; 10</a:t>
            </a:r>
            <a:endParaRPr lang="en-US" dirty="0"/>
          </a:p>
          <a:p>
            <a:pPr lvl="1"/>
            <a:r>
              <a:rPr lang="en-US" b="1" dirty="0" err="1">
                <a:solidFill>
                  <a:srgbClr val="0070C0"/>
                </a:solidFill>
              </a:rPr>
              <a:t>sltiu</a:t>
            </a:r>
            <a:r>
              <a:rPr lang="en-US" dirty="0"/>
              <a:t>, unsigned version</a:t>
            </a:r>
            <a:endParaRPr lang="en-US" dirty="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sp>
        <p:nvSpPr>
          <p:cNvPr id="5" name="Rectangle 4"/>
          <p:cNvSpPr/>
          <p:nvPr/>
        </p:nvSpPr>
        <p:spPr>
          <a:xfrm>
            <a:off x="6672064" y="1320729"/>
            <a:ext cx="5242792" cy="2923877"/>
          </a:xfrm>
          <a:prstGeom prst="rect">
            <a:avLst/>
          </a:prstGeom>
        </p:spPr>
        <p:txBody>
          <a:bodyPr wrap="square">
            <a:spAutoFit/>
          </a:bodyPr>
          <a:lstStyle/>
          <a:p>
            <a:r>
              <a:rPr lang="en-US" sz="2400" dirty="0">
                <a:latin typeface="MinionPro-Regular"/>
              </a:rPr>
              <a:t>MIPS compilers use the </a:t>
            </a:r>
            <a:r>
              <a:rPr lang="en-US" sz="2400" b="1" dirty="0" err="1">
                <a:latin typeface="LetterGothicStd"/>
              </a:rPr>
              <a:t>slt</a:t>
            </a:r>
            <a:r>
              <a:rPr lang="en-US" sz="2400" dirty="0">
                <a:latin typeface="MinionPro-Regular"/>
              </a:rPr>
              <a:t>, </a:t>
            </a:r>
            <a:r>
              <a:rPr lang="en-US" sz="2400" b="1" dirty="0" err="1">
                <a:latin typeface="LetterGothicStd"/>
              </a:rPr>
              <a:t>slti</a:t>
            </a:r>
            <a:r>
              <a:rPr lang="en-US" sz="2400" dirty="0">
                <a:latin typeface="MinionPro-Regular"/>
              </a:rPr>
              <a:t>, </a:t>
            </a:r>
            <a:r>
              <a:rPr lang="en-US" sz="2400" b="1" dirty="0" err="1">
                <a:latin typeface="LetterGothicStd"/>
              </a:rPr>
              <a:t>beq</a:t>
            </a:r>
            <a:r>
              <a:rPr lang="en-US" sz="2400" dirty="0">
                <a:latin typeface="MinionPro-Regular"/>
              </a:rPr>
              <a:t>, </a:t>
            </a:r>
            <a:r>
              <a:rPr lang="en-US" sz="2400" b="1" dirty="0" err="1">
                <a:latin typeface="LetterGothicStd"/>
              </a:rPr>
              <a:t>bne</a:t>
            </a:r>
            <a:r>
              <a:rPr lang="en-US" sz="2400" dirty="0">
                <a:latin typeface="MinionPro-Regular"/>
              </a:rPr>
              <a:t> to create all relative conditions: equal, not equal, less than, less than or equal, greater than, greater than or equal</a:t>
            </a:r>
            <a:endParaRPr lang="en-US" sz="2400" dirty="0">
              <a:latin typeface="MinionPro-Regular"/>
            </a:endParaRPr>
          </a:p>
          <a:p>
            <a:pPr marL="800100" lvl="1" indent="-342900">
              <a:buFont typeface="Arial" panose="020B0604020202020204" pitchFamily="34" charset="0"/>
              <a:buChar char="•"/>
            </a:pPr>
            <a:r>
              <a:rPr lang="en-US" sz="2000" dirty="0" err="1"/>
              <a:t>bgtz</a:t>
            </a:r>
            <a:r>
              <a:rPr lang="en-US" sz="2000" dirty="0"/>
              <a:t>, </a:t>
            </a:r>
            <a:r>
              <a:rPr lang="en-US" sz="2000" dirty="0" err="1"/>
              <a:t>blez</a:t>
            </a:r>
            <a:r>
              <a:rPr lang="en-US" sz="2000" dirty="0"/>
              <a:t> … are </a:t>
            </a:r>
            <a:r>
              <a:rPr lang="en-US" sz="2000" dirty="0">
                <a:solidFill>
                  <a:srgbClr val="FF0000"/>
                </a:solidFill>
              </a:rPr>
              <a:t>pseudo-instructions</a:t>
            </a:r>
            <a:r>
              <a:rPr lang="en-US" sz="2000" dirty="0"/>
              <a:t> using them</a:t>
            </a:r>
            <a:endParaRPr lang="en-US" sz="2000" dirty="0">
              <a:latin typeface="MinionPro-Regular"/>
            </a:endParaRPr>
          </a:p>
          <a:p>
            <a:endParaRPr lang="en-US" sz="2400" dirty="0">
              <a:latin typeface="MinionPro-Regular"/>
            </a:endParaRPr>
          </a:p>
          <a:p>
            <a:r>
              <a:rPr lang="en-US" sz="2400" dirty="0">
                <a:latin typeface="MinionPro-Regular"/>
              </a:rPr>
              <a:t>e.g., “branch if $s1 is less than $s2”:</a:t>
            </a:r>
            <a:endParaRPr lang="en-US" sz="2400" dirty="0">
              <a:latin typeface="MinionPro-Regular"/>
            </a:endParaRPr>
          </a:p>
        </p:txBody>
      </p:sp>
      <p:sp>
        <p:nvSpPr>
          <p:cNvPr id="7" name="Rectangle 6"/>
          <p:cNvSpPr/>
          <p:nvPr/>
        </p:nvSpPr>
        <p:spPr>
          <a:xfrm>
            <a:off x="6672064" y="4553977"/>
            <a:ext cx="3384376" cy="830997"/>
          </a:xfrm>
          <a:prstGeom prst="rect">
            <a:avLst/>
          </a:prstGeom>
        </p:spPr>
        <p:txBody>
          <a:bodyPr wrap="square">
            <a:spAutoFit/>
          </a:bodyPr>
          <a:lstStyle/>
          <a:p>
            <a:r>
              <a:rPr lang="en-US" sz="2400" dirty="0" err="1">
                <a:solidFill>
                  <a:srgbClr val="0070C0"/>
                </a:solidFill>
              </a:rPr>
              <a:t>slt</a:t>
            </a:r>
            <a:r>
              <a:rPr lang="en-US" sz="2400" dirty="0">
                <a:solidFill>
                  <a:srgbClr val="0070C0"/>
                </a:solidFill>
              </a:rPr>
              <a:t> $t0, $s1, $s2</a:t>
            </a:r>
            <a:endParaRPr lang="en-US" sz="2400" dirty="0">
              <a:solidFill>
                <a:srgbClr val="0070C0"/>
              </a:solidFill>
            </a:endParaRPr>
          </a:p>
          <a:p>
            <a:r>
              <a:rPr lang="en-US" sz="2400" dirty="0" err="1">
                <a:solidFill>
                  <a:srgbClr val="0070C0"/>
                </a:solidFill>
              </a:rPr>
              <a:t>beq</a:t>
            </a:r>
            <a:r>
              <a:rPr lang="en-US" sz="2400" dirty="0">
                <a:solidFill>
                  <a:srgbClr val="0070C0"/>
                </a:solidFill>
              </a:rPr>
              <a:t> $t0</a:t>
            </a:r>
            <a:r>
              <a:rPr lang="en-US" sz="2400">
                <a:solidFill>
                  <a:srgbClr val="0070C0"/>
                </a:solidFill>
              </a:rPr>
              <a:t>, 1, </a:t>
            </a:r>
            <a:r>
              <a:rPr lang="en-US" sz="2400" dirty="0">
                <a:solidFill>
                  <a:srgbClr val="0070C0"/>
                </a:solidFill>
              </a:rPr>
              <a:t>L1</a:t>
            </a:r>
            <a:endParaRPr lang="en-US" sz="2400"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Unconditional Jump</a:t>
            </a:r>
            <a:endParaRPr lang="en-US" dirty="0"/>
          </a:p>
        </p:txBody>
      </p:sp>
      <p:sp>
        <p:nvSpPr>
          <p:cNvPr id="3" name="Content Placeholder 2"/>
          <p:cNvSpPr>
            <a:spLocks noGrp="1"/>
          </p:cNvSpPr>
          <p:nvPr>
            <p:ph idx="1"/>
          </p:nvPr>
        </p:nvSpPr>
        <p:spPr/>
        <p:txBody>
          <a:bodyPr/>
          <a:lstStyle/>
          <a:p>
            <a:r>
              <a:rPr lang="en-US" b="1" dirty="0"/>
              <a:t>j Label</a:t>
            </a:r>
            <a:endParaRPr lang="en-US" b="1" dirty="0"/>
          </a:p>
          <a:p>
            <a:pPr lvl="1"/>
            <a:r>
              <a:rPr lang="en-US" dirty="0"/>
              <a:t>Directly jump (branch) to the given label without needing to satisfy any condition</a:t>
            </a:r>
            <a:endParaRPr lang="en-US" dirty="0"/>
          </a:p>
          <a:p>
            <a:pPr lvl="1"/>
            <a:r>
              <a:rPr lang="en-US" dirty="0"/>
              <a:t>The same as “</a:t>
            </a:r>
            <a:r>
              <a:rPr lang="en-US" dirty="0" err="1"/>
              <a:t>goto</a:t>
            </a:r>
            <a:r>
              <a:rPr lang="en-US" dirty="0"/>
              <a:t> label” in C code</a:t>
            </a:r>
            <a:endParaRPr lang="en-US" dirty="0"/>
          </a:p>
          <a:p>
            <a:pPr lvl="1"/>
            <a:endParaRPr lang="en-US" dirty="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 Instructions: Example </a:t>
            </a:r>
            <a:endParaRPr lang="en-US" dirty="0"/>
          </a:p>
        </p:txBody>
      </p:sp>
      <p:sp>
        <p:nvSpPr>
          <p:cNvPr id="3" name="Content Placeholder 2"/>
          <p:cNvSpPr>
            <a:spLocks noGrp="1"/>
          </p:cNvSpPr>
          <p:nvPr>
            <p:ph idx="1"/>
          </p:nvPr>
        </p:nvSpPr>
        <p:spPr/>
        <p:txBody>
          <a:bodyPr/>
          <a:lstStyle/>
          <a:p>
            <a:r>
              <a:rPr lang="en-US" dirty="0"/>
              <a:t>C code:</a:t>
            </a:r>
            <a:endParaRPr lang="en-US" dirty="0"/>
          </a:p>
          <a:p>
            <a:endParaRPr lang="en-US" dirty="0"/>
          </a:p>
          <a:p>
            <a:endParaRPr lang="en-US" dirty="0"/>
          </a:p>
          <a:p>
            <a:endParaRPr lang="en-US" dirty="0"/>
          </a:p>
          <a:p>
            <a:r>
              <a:rPr lang="en-US" dirty="0"/>
              <a:t>MIPS code:</a:t>
            </a:r>
            <a:endParaRPr lang="en-US" dirty="0"/>
          </a:p>
          <a:p>
            <a:pPr marL="0" indent="0">
              <a:buNone/>
            </a:pPr>
            <a:r>
              <a:rPr lang="en-US" b="1" dirty="0">
                <a:solidFill>
                  <a:srgbClr val="0070C0"/>
                </a:solidFill>
              </a:rPr>
              <a:t>		</a:t>
            </a:r>
            <a:r>
              <a:rPr lang="en-US" sz="2000" dirty="0" err="1">
                <a:solidFill>
                  <a:srgbClr val="0070C0"/>
                </a:solidFill>
              </a:rPr>
              <a:t>beq</a:t>
            </a:r>
            <a:r>
              <a:rPr lang="en-US" sz="2000" dirty="0">
                <a:solidFill>
                  <a:srgbClr val="0070C0"/>
                </a:solidFill>
              </a:rPr>
              <a:t> $s3,$s4,True 	# branch </a:t>
            </a:r>
            <a:r>
              <a:rPr lang="en-US" sz="2000" dirty="0" err="1">
                <a:solidFill>
                  <a:srgbClr val="0070C0"/>
                </a:solidFill>
              </a:rPr>
              <a:t>i</a:t>
            </a:r>
            <a:r>
              <a:rPr lang="en-US" sz="2000" dirty="0">
                <a:solidFill>
                  <a:srgbClr val="0070C0"/>
                </a:solidFill>
              </a:rPr>
              <a:t>==j</a:t>
            </a:r>
            <a:endParaRPr lang="en-US" sz="2000" dirty="0">
              <a:solidFill>
                <a:srgbClr val="0070C0"/>
              </a:solidFill>
            </a:endParaRPr>
          </a:p>
          <a:p>
            <a:pPr marL="0" indent="0">
              <a:buNone/>
            </a:pPr>
            <a:r>
              <a:rPr lang="pt-BR" sz="2000" dirty="0">
                <a:solidFill>
                  <a:srgbClr val="0070C0"/>
                </a:solidFill>
              </a:rPr>
              <a:t>		sub $s0,$s1,$s2 	# f=g-h (false)</a:t>
            </a:r>
            <a:endParaRPr lang="pt-BR" sz="2000" dirty="0">
              <a:solidFill>
                <a:srgbClr val="0070C0"/>
              </a:solidFill>
            </a:endParaRPr>
          </a:p>
          <a:p>
            <a:pPr marL="0" indent="0">
              <a:buNone/>
            </a:pPr>
            <a:r>
              <a:rPr lang="en-US" sz="2000" dirty="0">
                <a:solidFill>
                  <a:srgbClr val="0070C0"/>
                </a:solidFill>
              </a:rPr>
              <a:t>		j Exit 		# </a:t>
            </a:r>
            <a:r>
              <a:rPr lang="en-US" sz="2000" dirty="0" err="1">
                <a:solidFill>
                  <a:srgbClr val="0070C0"/>
                </a:solidFill>
              </a:rPr>
              <a:t>goto</a:t>
            </a:r>
            <a:r>
              <a:rPr lang="en-US" sz="2000" dirty="0">
                <a:solidFill>
                  <a:srgbClr val="0070C0"/>
                </a:solidFill>
              </a:rPr>
              <a:t> Exit</a:t>
            </a:r>
            <a:endParaRPr lang="en-US" sz="2000" dirty="0">
              <a:solidFill>
                <a:srgbClr val="0070C0"/>
              </a:solidFill>
            </a:endParaRPr>
          </a:p>
          <a:p>
            <a:pPr marL="0" indent="0">
              <a:buNone/>
            </a:pPr>
            <a:r>
              <a:rPr lang="en-US" sz="2000" dirty="0">
                <a:solidFill>
                  <a:srgbClr val="0070C0"/>
                </a:solidFill>
              </a:rPr>
              <a:t>	True: 	add $s0,$s1,$s2 	# f=</a:t>
            </a:r>
            <a:r>
              <a:rPr lang="en-US" sz="2000" dirty="0" err="1">
                <a:solidFill>
                  <a:srgbClr val="0070C0"/>
                </a:solidFill>
              </a:rPr>
              <a:t>g+h</a:t>
            </a:r>
            <a:r>
              <a:rPr lang="en-US" sz="2000" dirty="0">
                <a:solidFill>
                  <a:srgbClr val="0070C0"/>
                </a:solidFill>
              </a:rPr>
              <a:t> (true)</a:t>
            </a:r>
            <a:endParaRPr lang="en-US" sz="2000" dirty="0">
              <a:solidFill>
                <a:srgbClr val="0070C0"/>
              </a:solidFill>
            </a:endParaRPr>
          </a:p>
          <a:p>
            <a:pPr marL="0" indent="0">
              <a:buNone/>
            </a:pPr>
            <a:r>
              <a:rPr lang="en-US" sz="2000" dirty="0">
                <a:solidFill>
                  <a:srgbClr val="0070C0"/>
                </a:solidFill>
              </a:rPr>
              <a:t>	Exit:</a:t>
            </a:r>
            <a:endParaRPr lang="en-US" sz="2000" dirty="0">
              <a:solidFill>
                <a:srgbClr val="0070C0"/>
              </a:solidFill>
            </a:endParaRPr>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pic>
        <p:nvPicPr>
          <p:cNvPr id="5" name="Picture 4"/>
          <p:cNvPicPr>
            <a:picLocks noChangeAspect="1"/>
          </p:cNvPicPr>
          <p:nvPr/>
        </p:nvPicPr>
        <p:blipFill>
          <a:blip r:embed="rId1"/>
          <a:stretch>
            <a:fillRect/>
          </a:stretch>
        </p:blipFill>
        <p:spPr>
          <a:xfrm>
            <a:off x="3215680" y="1700808"/>
            <a:ext cx="1583294" cy="1152128"/>
          </a:xfrm>
          <a:prstGeom prst="rect">
            <a:avLst/>
          </a:prstGeom>
        </p:spPr>
      </p:pic>
      <p:pic>
        <p:nvPicPr>
          <p:cNvPr id="6" name="Picture 5"/>
          <p:cNvPicPr>
            <a:picLocks noChangeAspect="1"/>
          </p:cNvPicPr>
          <p:nvPr/>
        </p:nvPicPr>
        <p:blipFill>
          <a:blip r:embed="rId2"/>
          <a:stretch>
            <a:fillRect/>
          </a:stretch>
        </p:blipFill>
        <p:spPr>
          <a:xfrm>
            <a:off x="7248128" y="1291249"/>
            <a:ext cx="2850624" cy="2160239"/>
          </a:xfrm>
          <a:prstGeom prst="rect">
            <a:avLst/>
          </a:prstGeom>
        </p:spPr>
      </p:pic>
      <p:sp>
        <p:nvSpPr>
          <p:cNvPr id="7" name="Rectangle 6"/>
          <p:cNvSpPr/>
          <p:nvPr/>
        </p:nvSpPr>
        <p:spPr>
          <a:xfrm>
            <a:off x="2927648" y="3805010"/>
            <a:ext cx="6096000" cy="400110"/>
          </a:xfrm>
          <a:prstGeom prst="rect">
            <a:avLst/>
          </a:prstGeom>
        </p:spPr>
        <p:txBody>
          <a:bodyPr>
            <a:spAutoFit/>
          </a:bodyPr>
          <a:lstStyle/>
          <a:p>
            <a:r>
              <a:rPr lang="pt-BR" sz="2000" dirty="0">
                <a:latin typeface="TimesNewRomanPSMT"/>
              </a:rPr>
              <a:t>(Register mapping:  f: $s0, g: $s1, h: $s2, i: $s3, </a:t>
            </a:r>
            <a:r>
              <a:rPr lang="en-US" sz="2000" dirty="0">
                <a:latin typeface="TimesNewRomanPSMT"/>
              </a:rPr>
              <a:t>j: $s4)</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Loop</a:t>
            </a:r>
            <a:endParaRPr lang="en-US" dirty="0"/>
          </a:p>
        </p:txBody>
      </p:sp>
      <p:sp>
        <p:nvSpPr>
          <p:cNvPr id="3" name="Content Placeholder 2"/>
          <p:cNvSpPr>
            <a:spLocks noGrp="1"/>
          </p:cNvSpPr>
          <p:nvPr>
            <p:ph idx="1"/>
          </p:nvPr>
        </p:nvSpPr>
        <p:spPr/>
        <p:txBody>
          <a:bodyPr/>
          <a:lstStyle/>
          <a:p>
            <a:r>
              <a:rPr lang="en-US" dirty="0"/>
              <a:t>Using conditional branch, unconditional jump and label, you can also create loops</a:t>
            </a:r>
            <a:endParaRPr lang="en-US" dirty="0"/>
          </a:p>
          <a:p>
            <a:r>
              <a:rPr lang="en-US" dirty="0"/>
              <a:t>Example:</a:t>
            </a:r>
            <a:endParaRPr lang="en-US" dirty="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pic>
        <p:nvPicPr>
          <p:cNvPr id="6" name="Picture 5"/>
          <p:cNvPicPr>
            <a:picLocks noChangeAspect="1"/>
          </p:cNvPicPr>
          <p:nvPr/>
        </p:nvPicPr>
        <p:blipFill>
          <a:blip r:embed="rId1"/>
          <a:stretch>
            <a:fillRect/>
          </a:stretch>
        </p:blipFill>
        <p:spPr>
          <a:xfrm>
            <a:off x="1665219" y="3212976"/>
            <a:ext cx="4448669" cy="2755141"/>
          </a:xfrm>
          <a:prstGeom prst="rect">
            <a:avLst/>
          </a:prstGeom>
        </p:spPr>
      </p:pic>
      <p:sp>
        <p:nvSpPr>
          <p:cNvPr id="8" name="Rectangle 7"/>
          <p:cNvSpPr/>
          <p:nvPr/>
        </p:nvSpPr>
        <p:spPr>
          <a:xfrm>
            <a:off x="8184232" y="2551837"/>
            <a:ext cx="2229265" cy="1754326"/>
          </a:xfrm>
          <a:prstGeom prst="rect">
            <a:avLst/>
          </a:prstGeom>
        </p:spPr>
        <p:txBody>
          <a:bodyPr wrap="none">
            <a:spAutoFit/>
          </a:bodyPr>
          <a:lstStyle/>
          <a:p>
            <a:r>
              <a:rPr lang="en-US" b="1" dirty="0"/>
              <a:t>int</a:t>
            </a:r>
            <a:r>
              <a:rPr lang="en-US" dirty="0"/>
              <a:t> count = 0;</a:t>
            </a:r>
            <a:endParaRPr lang="en-US" dirty="0"/>
          </a:p>
          <a:p>
            <a:r>
              <a:rPr lang="en-US" b="1" dirty="0"/>
              <a:t>int</a:t>
            </a:r>
            <a:r>
              <a:rPr lang="en-US" dirty="0"/>
              <a:t> sum = 0;</a:t>
            </a:r>
            <a:endParaRPr lang="en-US" dirty="0"/>
          </a:p>
          <a:p>
            <a:r>
              <a:rPr lang="en-US" b="1" dirty="0"/>
              <a:t>while</a:t>
            </a:r>
            <a:r>
              <a:rPr lang="en-US" dirty="0"/>
              <a:t> (count &lt;11){</a:t>
            </a:r>
            <a:endParaRPr lang="en-US" dirty="0"/>
          </a:p>
          <a:p>
            <a:r>
              <a:rPr lang="en-US" dirty="0"/>
              <a:t>    sum = sum + count;</a:t>
            </a:r>
            <a:endParaRPr lang="en-US" dirty="0"/>
          </a:p>
          <a:p>
            <a:r>
              <a:rPr lang="en-US" dirty="0"/>
              <a:t>    count = count + 1;</a:t>
            </a:r>
            <a:endParaRPr lang="en-US" dirty="0"/>
          </a:p>
          <a:p>
            <a:r>
              <a:rPr lang="en-US" dirty="0"/>
              <a:t>}</a:t>
            </a:r>
            <a:endParaRPr lang="en-US" dirty="0"/>
          </a:p>
        </p:txBody>
      </p:sp>
      <p:sp>
        <p:nvSpPr>
          <p:cNvPr id="9" name="Rectangle 8"/>
          <p:cNvSpPr/>
          <p:nvPr/>
        </p:nvSpPr>
        <p:spPr>
          <a:xfrm>
            <a:off x="8194545" y="4471952"/>
            <a:ext cx="3591561" cy="1477328"/>
          </a:xfrm>
          <a:prstGeom prst="rect">
            <a:avLst/>
          </a:prstGeom>
        </p:spPr>
        <p:txBody>
          <a:bodyPr wrap="none">
            <a:spAutoFit/>
          </a:bodyPr>
          <a:lstStyle/>
          <a:p>
            <a:r>
              <a:rPr lang="en-US" b="1" dirty="0"/>
              <a:t>int</a:t>
            </a:r>
            <a:r>
              <a:rPr lang="en-US" dirty="0"/>
              <a:t> count = 0;</a:t>
            </a:r>
            <a:endParaRPr lang="en-US" dirty="0"/>
          </a:p>
          <a:p>
            <a:r>
              <a:rPr lang="en-US" b="1" dirty="0"/>
              <a:t>int</a:t>
            </a:r>
            <a:r>
              <a:rPr lang="en-US" dirty="0"/>
              <a:t> sum = 0;</a:t>
            </a:r>
            <a:endParaRPr lang="en-US" dirty="0"/>
          </a:p>
          <a:p>
            <a:r>
              <a:rPr lang="en-US" b="1" dirty="0"/>
              <a:t>for </a:t>
            </a:r>
            <a:r>
              <a:rPr lang="en-US" dirty="0"/>
              <a:t>(count = 0; count &lt; 11; count++){</a:t>
            </a:r>
            <a:endParaRPr lang="en-US" dirty="0"/>
          </a:p>
          <a:p>
            <a:r>
              <a:rPr lang="en-US" dirty="0"/>
              <a:t>    sum = sum + count;</a:t>
            </a:r>
            <a:endParaRPr lang="en-US" dirty="0"/>
          </a:p>
          <a:p>
            <a:r>
              <a:rPr lang="en-US" dirty="0"/>
              <a: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Procedure (Function)</a:t>
            </a:r>
            <a:endParaRPr lang="en-US" dirty="0"/>
          </a:p>
        </p:txBody>
      </p:sp>
      <p:sp>
        <p:nvSpPr>
          <p:cNvPr id="3" name="Content Placeholder 2"/>
          <p:cNvSpPr>
            <a:spLocks noGrp="1"/>
          </p:cNvSpPr>
          <p:nvPr>
            <p:ph idx="1"/>
          </p:nvPr>
        </p:nvSpPr>
        <p:spPr>
          <a:xfrm>
            <a:off x="609600" y="1340769"/>
            <a:ext cx="11391056" cy="5040560"/>
          </a:xfrm>
        </p:spPr>
        <p:txBody>
          <a:bodyPr/>
          <a:lstStyle/>
          <a:p>
            <a:r>
              <a:rPr lang="en-US" dirty="0"/>
              <a:t>Procedure (or Function in C) are used to repeated perform essentially the same task with slightly different details</a:t>
            </a:r>
            <a:endParaRPr lang="en-US" dirty="0"/>
          </a:p>
          <a:p>
            <a:r>
              <a:rPr lang="en-US" dirty="0"/>
              <a:t>Executing a procedure must follow these six </a:t>
            </a:r>
            <a:r>
              <a:rPr lang="en-US" dirty="0"/>
              <a:t>steps:</a:t>
            </a:r>
            <a:endParaRPr lang="en-US" dirty="0"/>
          </a:p>
          <a:p>
            <a:pPr marL="971550" lvl="1" indent="-514350">
              <a:buFont typeface="+mj-lt"/>
              <a:buAutoNum type="arabicPeriod"/>
            </a:pPr>
            <a:r>
              <a:rPr lang="en-US" dirty="0"/>
              <a:t>Put parameters in a place where the procedure can access them</a:t>
            </a:r>
            <a:endParaRPr lang="en-US" dirty="0"/>
          </a:p>
          <a:p>
            <a:pPr marL="971550" lvl="1" indent="-514350">
              <a:buFont typeface="+mj-lt"/>
              <a:buAutoNum type="arabicPeriod"/>
            </a:pPr>
            <a:r>
              <a:rPr lang="en-US" dirty="0"/>
              <a:t>Transfer control to the procedure</a:t>
            </a:r>
            <a:endParaRPr lang="en-US" dirty="0"/>
          </a:p>
          <a:p>
            <a:pPr marL="971550" lvl="1" indent="-514350">
              <a:buFont typeface="+mj-lt"/>
              <a:buAutoNum type="arabicPeriod"/>
            </a:pPr>
            <a:r>
              <a:rPr lang="en-US" dirty="0"/>
              <a:t>Acquire the storage resources needed for the procedure</a:t>
            </a:r>
            <a:endParaRPr lang="en-US" dirty="0"/>
          </a:p>
          <a:p>
            <a:pPr marL="971550" lvl="1" indent="-514350">
              <a:buFont typeface="+mj-lt"/>
              <a:buAutoNum type="arabicPeriod"/>
            </a:pPr>
            <a:r>
              <a:rPr lang="en-US" dirty="0"/>
              <a:t>Perform the desired task</a:t>
            </a:r>
            <a:endParaRPr lang="en-US" dirty="0"/>
          </a:p>
          <a:p>
            <a:pPr marL="971550" lvl="1" indent="-514350">
              <a:buFont typeface="+mj-lt"/>
              <a:buAutoNum type="arabicPeriod"/>
            </a:pPr>
            <a:r>
              <a:rPr lang="en-US" dirty="0"/>
              <a:t>Put the result value in a place where the calling program can access it</a:t>
            </a:r>
            <a:endParaRPr lang="en-US" dirty="0"/>
          </a:p>
          <a:p>
            <a:pPr marL="971550" lvl="1" indent="-514350">
              <a:buFont typeface="+mj-lt"/>
              <a:buAutoNum type="arabicPeriod"/>
            </a:pPr>
            <a:r>
              <a:rPr lang="en-US" dirty="0"/>
              <a:t>Return control to the point of origin, since a procedure can be called from several points in a program</a:t>
            </a:r>
            <a:endParaRPr lang="en-US" dirty="0"/>
          </a:p>
          <a:p>
            <a:endParaRPr lang="en-US" dirty="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Procedure Call Instructions</a:t>
            </a:r>
            <a:endParaRPr lang="en-US" dirty="0"/>
          </a:p>
        </p:txBody>
      </p:sp>
      <p:sp>
        <p:nvSpPr>
          <p:cNvPr id="3" name="Content Placeholder 2"/>
          <p:cNvSpPr>
            <a:spLocks noGrp="1"/>
          </p:cNvSpPr>
          <p:nvPr>
            <p:ph idx="1"/>
          </p:nvPr>
        </p:nvSpPr>
        <p:spPr/>
        <p:txBody>
          <a:bodyPr/>
          <a:lstStyle/>
          <a:p>
            <a:r>
              <a:rPr lang="en-US" b="1" dirty="0"/>
              <a:t>jump-and-link </a:t>
            </a:r>
            <a:r>
              <a:rPr lang="en-US" b="1" dirty="0"/>
              <a:t>instruction </a:t>
            </a:r>
            <a:r>
              <a:rPr lang="en-US" dirty="0"/>
              <a:t>(</a:t>
            </a:r>
            <a:r>
              <a:rPr lang="en-US" b="1" dirty="0" err="1"/>
              <a:t>jal</a:t>
            </a:r>
            <a:r>
              <a:rPr lang="en-US" dirty="0"/>
              <a:t>)</a:t>
            </a:r>
            <a:endParaRPr lang="en-US" dirty="0"/>
          </a:p>
          <a:p>
            <a:pPr marL="0" indent="0">
              <a:buNone/>
            </a:pPr>
            <a:r>
              <a:rPr lang="en-US" dirty="0"/>
              <a:t>	</a:t>
            </a:r>
            <a:r>
              <a:rPr lang="en-US" sz="2400" dirty="0">
                <a:solidFill>
                  <a:srgbClr val="0070C0"/>
                </a:solidFill>
                <a:latin typeface="Calibri" panose="020F0502020204030204" pitchFamily="34" charset="0"/>
                <a:ea typeface="PMingLiU" panose="02020500000000000000" pitchFamily="18" charset="-120"/>
                <a:cs typeface="Arial" panose="020B0604020202020204" pitchFamily="34" charset="0"/>
              </a:rPr>
              <a:t>	</a:t>
            </a:r>
            <a:r>
              <a:rPr lang="en-US" sz="2400" dirty="0" err="1">
                <a:solidFill>
                  <a:srgbClr val="0070C0"/>
                </a:solidFill>
                <a:latin typeface="Calibri" panose="020F0502020204030204" pitchFamily="34" charset="0"/>
                <a:ea typeface="PMingLiU" panose="02020500000000000000" pitchFamily="18" charset="-120"/>
                <a:cs typeface="Arial" panose="020B0604020202020204" pitchFamily="34" charset="0"/>
              </a:rPr>
              <a:t>jal</a:t>
            </a:r>
            <a:r>
              <a:rPr lang="en-US" sz="2400" dirty="0">
                <a:solidFill>
                  <a:srgbClr val="0070C0"/>
                </a:solidFill>
                <a:latin typeface="Calibri" panose="020F0502020204030204" pitchFamily="34" charset="0"/>
                <a:ea typeface="PMingLiU" panose="02020500000000000000" pitchFamily="18" charset="-120"/>
                <a:cs typeface="Arial" panose="020B0604020202020204" pitchFamily="34" charset="0"/>
              </a:rPr>
              <a:t> </a:t>
            </a:r>
            <a:r>
              <a:rPr lang="en-US" sz="2400" dirty="0" err="1">
                <a:solidFill>
                  <a:srgbClr val="0070C0"/>
                </a:solidFill>
                <a:latin typeface="Calibri" panose="020F0502020204030204" pitchFamily="34" charset="0"/>
                <a:ea typeface="PMingLiU" panose="02020500000000000000" pitchFamily="18" charset="-120"/>
                <a:cs typeface="Arial" panose="020B0604020202020204" pitchFamily="34" charset="0"/>
              </a:rPr>
              <a:t>ProcedureAddress</a:t>
            </a:r>
            <a:endParaRPr lang="en-US" sz="2400" dirty="0">
              <a:solidFill>
                <a:srgbClr val="0070C0"/>
              </a:solidFill>
              <a:latin typeface="Calibri" panose="020F0502020204030204" pitchFamily="34" charset="0"/>
              <a:ea typeface="PMingLiU" panose="02020500000000000000" pitchFamily="18" charset="-120"/>
              <a:cs typeface="Arial" panose="020B0604020202020204" pitchFamily="34" charset="0"/>
            </a:endParaRPr>
          </a:p>
          <a:p>
            <a:pPr lvl="1"/>
            <a:r>
              <a:rPr lang="en-US" dirty="0"/>
              <a:t>Jump to the starting address of the procedure</a:t>
            </a:r>
            <a:endParaRPr lang="en-US" dirty="0"/>
          </a:p>
          <a:p>
            <a:pPr lvl="1"/>
            <a:r>
              <a:rPr lang="en-US" dirty="0"/>
              <a:t>At the same time, store the return address into </a:t>
            </a:r>
            <a:r>
              <a:rPr lang="en-US" dirty="0">
                <a:solidFill>
                  <a:srgbClr val="0070C0"/>
                </a:solidFill>
              </a:rPr>
              <a:t>$ra</a:t>
            </a:r>
            <a:endParaRPr lang="en-US" dirty="0">
              <a:solidFill>
                <a:srgbClr val="0070C0"/>
              </a:solidFill>
            </a:endParaRPr>
          </a:p>
          <a:p>
            <a:pPr lvl="2"/>
            <a:r>
              <a:rPr lang="en-US" dirty="0">
                <a:solidFill>
                  <a:srgbClr val="0070C0"/>
                </a:solidFill>
              </a:rPr>
              <a:t>saves PC + 4 in</a:t>
            </a:r>
            <a:r>
              <a:rPr lang="en-US" dirty="0">
                <a:solidFill>
                  <a:srgbClr val="0070C0"/>
                </a:solidFill>
                <a:sym typeface="Wingdings" panose="05000000000000000000" pitchFamily="2" charset="2"/>
              </a:rPr>
              <a:t> $ra</a:t>
            </a:r>
            <a:endParaRPr lang="en-US" dirty="0">
              <a:solidFill>
                <a:srgbClr val="0070C0"/>
              </a:solidFill>
            </a:endParaRPr>
          </a:p>
          <a:p>
            <a:pPr lvl="1"/>
            <a:r>
              <a:rPr lang="en-US" dirty="0"/>
              <a:t>puts the parameter values in </a:t>
            </a:r>
            <a:r>
              <a:rPr lang="en-US" dirty="0">
                <a:solidFill>
                  <a:srgbClr val="0070C0"/>
                </a:solidFill>
              </a:rPr>
              <a:t>$a0–$a3</a:t>
            </a:r>
            <a:r>
              <a:rPr lang="en-US" dirty="0"/>
              <a:t> </a:t>
            </a:r>
            <a:endParaRPr lang="en-US" dirty="0"/>
          </a:p>
          <a:p>
            <a:r>
              <a:rPr lang="en-US" dirty="0"/>
              <a:t>When the procedure finishes, use the jump register instruction (</a:t>
            </a:r>
            <a:r>
              <a:rPr lang="en-US" dirty="0" err="1"/>
              <a:t>jr</a:t>
            </a:r>
            <a:r>
              <a:rPr lang="en-US" dirty="0"/>
              <a:t>) to jump back to the caller</a:t>
            </a:r>
            <a:endParaRPr lang="en-US" dirty="0"/>
          </a:p>
          <a:p>
            <a:pPr lvl="3"/>
            <a:endParaRPr lang="en-US" dirty="0"/>
          </a:p>
          <a:p>
            <a:pPr lvl="1"/>
            <a:r>
              <a:rPr lang="en-US" dirty="0"/>
              <a:t>The return values are stored in </a:t>
            </a:r>
            <a:r>
              <a:rPr lang="en-US" dirty="0">
                <a:solidFill>
                  <a:srgbClr val="0070C0"/>
                </a:solidFill>
              </a:rPr>
              <a:t>$v0–$v1</a:t>
            </a:r>
            <a:endParaRPr lang="en-US" dirty="0">
              <a:solidFill>
                <a:srgbClr val="0070C0"/>
              </a:solidFill>
            </a:endParaRPr>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sp>
        <p:nvSpPr>
          <p:cNvPr id="6" name="Rectangle 5"/>
          <p:cNvSpPr/>
          <p:nvPr/>
        </p:nvSpPr>
        <p:spPr>
          <a:xfrm>
            <a:off x="2495600" y="5529395"/>
            <a:ext cx="1762149" cy="461665"/>
          </a:xfrm>
          <a:prstGeom prst="rect">
            <a:avLst/>
          </a:prstGeom>
        </p:spPr>
        <p:txBody>
          <a:bodyPr wrap="none">
            <a:spAutoFit/>
          </a:bodyPr>
          <a:lstStyle/>
          <a:p>
            <a:pPr marL="0" indent="0">
              <a:buNone/>
            </a:pPr>
            <a:r>
              <a:rPr lang="en-US" sz="2400" dirty="0"/>
              <a:t>	</a:t>
            </a:r>
            <a:r>
              <a:rPr lang="en-US" sz="2400" dirty="0" err="1">
                <a:solidFill>
                  <a:srgbClr val="0070C0"/>
                </a:solidFill>
              </a:rPr>
              <a:t>jr</a:t>
            </a:r>
            <a:r>
              <a:rPr lang="en-US" sz="2400" dirty="0">
                <a:solidFill>
                  <a:srgbClr val="0070C0"/>
                </a:solidFill>
              </a:rPr>
              <a:t> $</a:t>
            </a:r>
            <a:r>
              <a:rPr lang="en-US" sz="2400" dirty="0" err="1">
                <a:solidFill>
                  <a:srgbClr val="0070C0"/>
                </a:solidFill>
              </a:rPr>
              <a:t>ra</a:t>
            </a:r>
            <a:endParaRPr lang="en-US" sz="2400"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Procedure Call Instructions</a:t>
            </a:r>
            <a:endParaRPr lang="en-US" dirty="0"/>
          </a:p>
        </p:txBody>
      </p:sp>
      <p:sp>
        <p:nvSpPr>
          <p:cNvPr id="3" name="Content Placeholder 2"/>
          <p:cNvSpPr>
            <a:spLocks noGrp="1"/>
          </p:cNvSpPr>
          <p:nvPr>
            <p:ph idx="1"/>
          </p:nvPr>
        </p:nvSpPr>
        <p:spPr>
          <a:xfrm>
            <a:off x="609600" y="1340769"/>
            <a:ext cx="5126360" cy="5040560"/>
          </a:xfrm>
        </p:spPr>
        <p:txBody>
          <a:bodyPr/>
          <a:lstStyle/>
          <a:p>
            <a:r>
              <a:rPr lang="en-US" dirty="0"/>
              <a:t>Example:</a:t>
            </a:r>
            <a:endParaRPr lang="en-US" dirty="0"/>
          </a:p>
          <a:p>
            <a:pPr lvl="1"/>
            <a:r>
              <a:rPr lang="en-US" dirty="0"/>
              <a:t>Write a procedure to get the maximum of the two parameters</a:t>
            </a:r>
            <a:endParaRPr lang="en-US" dirty="0"/>
          </a:p>
          <a:p>
            <a:pPr lvl="1"/>
            <a:r>
              <a:rPr lang="en-US" dirty="0"/>
              <a:t>Call the procedure in “main”</a:t>
            </a:r>
            <a:endParaRPr lang="en-US" dirty="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pic>
        <p:nvPicPr>
          <p:cNvPr id="7" name="Picture 6"/>
          <p:cNvPicPr>
            <a:picLocks noChangeAspect="1"/>
          </p:cNvPicPr>
          <p:nvPr/>
        </p:nvPicPr>
        <p:blipFill>
          <a:blip r:embed="rId1"/>
          <a:stretch>
            <a:fillRect/>
          </a:stretch>
        </p:blipFill>
        <p:spPr>
          <a:xfrm>
            <a:off x="6672064" y="1340769"/>
            <a:ext cx="3845310" cy="475252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MIPS Pseudo-Instructions</a:t>
            </a:r>
            <a:endParaRPr lang="en-US" dirty="0"/>
          </a:p>
        </p:txBody>
      </p:sp>
      <p:sp>
        <p:nvSpPr>
          <p:cNvPr id="3" name="Content Placeholder 2"/>
          <p:cNvSpPr>
            <a:spLocks noGrp="1"/>
          </p:cNvSpPr>
          <p:nvPr>
            <p:ph idx="1"/>
          </p:nvPr>
        </p:nvSpPr>
        <p:spPr/>
        <p:txBody>
          <a:bodyPr/>
          <a:lstStyle/>
          <a:p>
            <a:r>
              <a:rPr lang="en-US" dirty="0"/>
              <a:t>Pseudo-instructions are legal MIPS assembly language instructions that do not have a direct hardware implementation. </a:t>
            </a:r>
            <a:endParaRPr lang="en-US" dirty="0"/>
          </a:p>
          <a:p>
            <a:r>
              <a:rPr lang="en-US" dirty="0"/>
              <a:t>They are provided as a convenience for the programmer. When you use pseudo-instructions in a MIPS assembly language program, the assembler translates them into equivalent real MIPS instructions. </a:t>
            </a:r>
            <a:endParaRPr lang="en-US" dirty="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MIPS Pseudo-Instructions</a:t>
            </a:r>
            <a:endParaRPr lang="en-US" dirty="0"/>
          </a:p>
        </p:txBody>
      </p:sp>
      <p:sp>
        <p:nvSpPr>
          <p:cNvPr id="3" name="Content Placeholder 2"/>
          <p:cNvSpPr>
            <a:spLocks noGrp="1"/>
          </p:cNvSpPr>
          <p:nvPr>
            <p:ph idx="1"/>
          </p:nvPr>
        </p:nvSpPr>
        <p:spPr/>
        <p:txBody>
          <a:bodyPr/>
          <a:lstStyle/>
          <a:p>
            <a:r>
              <a:rPr lang="en-US" dirty="0"/>
              <a:t>Examples:</a:t>
            </a:r>
            <a:endParaRPr lang="en-US" dirty="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pic>
        <p:nvPicPr>
          <p:cNvPr id="5" name="Picture 4"/>
          <p:cNvPicPr>
            <a:picLocks noChangeAspect="1"/>
          </p:cNvPicPr>
          <p:nvPr/>
        </p:nvPicPr>
        <p:blipFill>
          <a:blip r:embed="rId1"/>
          <a:stretch>
            <a:fillRect/>
          </a:stretch>
        </p:blipFill>
        <p:spPr>
          <a:xfrm>
            <a:off x="2135560" y="2344696"/>
            <a:ext cx="8158517" cy="3172535"/>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MIPS Pseudo-Instructions</a:t>
            </a:r>
            <a:endParaRPr lang="en-US"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pic>
        <p:nvPicPr>
          <p:cNvPr id="5" name="Picture 4"/>
          <p:cNvPicPr>
            <a:picLocks noChangeAspect="1"/>
          </p:cNvPicPr>
          <p:nvPr/>
        </p:nvPicPr>
        <p:blipFill>
          <a:blip r:embed="rId1"/>
          <a:stretch>
            <a:fillRect/>
          </a:stretch>
        </p:blipFill>
        <p:spPr>
          <a:xfrm>
            <a:off x="1495014" y="1412776"/>
            <a:ext cx="9201971" cy="424847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1"/>
          <p:cNvPicPr>
            <a:picLocks noChangeAspect="1"/>
          </p:cNvPicPr>
          <p:nvPr>
            <p:custDataLst>
              <p:tags r:id="rId1"/>
            </p:custDataLst>
          </p:nvPr>
        </p:nvPicPr>
        <p:blipFill>
          <a:blip r:embed="rId2"/>
          <a:stretch>
            <a:fillRect/>
          </a:stretch>
        </p:blipFill>
        <p:spPr>
          <a:xfrm>
            <a:off x="5160010" y="1412875"/>
            <a:ext cx="6210300" cy="2804160"/>
          </a:xfrm>
          <a:prstGeom prst="rect">
            <a:avLst/>
          </a:prstGeom>
        </p:spPr>
      </p:pic>
      <p:sp>
        <p:nvSpPr>
          <p:cNvPr id="3" name="内容占位符 2"/>
          <p:cNvSpPr>
            <a:spLocks noGrp="1"/>
          </p:cNvSpPr>
          <p:nvPr>
            <p:ph idx="1"/>
          </p:nvPr>
        </p:nvSpPr>
        <p:spPr/>
        <p:txBody>
          <a:bodyPr/>
          <a:lstStyle/>
          <a:p>
            <a:r>
              <a:rPr lang="en-US" altLang="zh-CN" sz="2400"/>
              <a:t>What will the processor do?</a:t>
            </a:r>
            <a:endParaRPr lang="en-US" altLang="zh-CN" sz="2400"/>
          </a:p>
          <a:p>
            <a:pPr marL="800100" lvl="1" indent="-342900">
              <a:buFont typeface="Arial" panose="020B0604020202020204" pitchFamily="34" charset="0"/>
              <a:buChar char="•"/>
            </a:pPr>
            <a:r>
              <a:rPr lang="en-US" altLang="zh-CN" sz="2000">
                <a:gradFill>
                  <a:gsLst>
                    <a:gs pos="0">
                      <a:srgbClr val="007BD3"/>
                    </a:gs>
                    <a:gs pos="100000">
                      <a:srgbClr val="034373"/>
                    </a:gs>
                  </a:gsLst>
                  <a:lin scaled="0"/>
                </a:gradFill>
              </a:rPr>
              <a:t>1. Load the instruction</a:t>
            </a:r>
            <a:endParaRPr lang="en-US" altLang="zh-CN" sz="2000">
              <a:gradFill>
                <a:gsLst>
                  <a:gs pos="0">
                    <a:srgbClr val="007BD3"/>
                  </a:gs>
                  <a:gs pos="100000">
                    <a:srgbClr val="034373"/>
                  </a:gs>
                </a:gsLst>
                <a:lin scaled="0"/>
              </a:gradFill>
            </a:endParaRPr>
          </a:p>
          <a:p>
            <a:pPr marL="800100" lvl="1" indent="-342900">
              <a:buFont typeface="Arial" panose="020B0604020202020204" pitchFamily="34" charset="0"/>
              <a:buChar char="•"/>
            </a:pPr>
            <a:r>
              <a:rPr lang="en-US" altLang="zh-CN" sz="2000">
                <a:solidFill>
                  <a:srgbClr val="C00000"/>
                </a:solidFill>
              </a:rPr>
              <a:t>2. Figure out what operation to do</a:t>
            </a:r>
            <a:endParaRPr lang="en-US" altLang="zh-CN" sz="2000">
              <a:solidFill>
                <a:srgbClr val="C00000"/>
              </a:solidFill>
            </a:endParaRPr>
          </a:p>
          <a:p>
            <a:pPr marL="800100" lvl="1" indent="-342900">
              <a:buFont typeface="Arial" panose="020B0604020202020204" pitchFamily="34" charset="0"/>
              <a:buChar char="•"/>
            </a:pPr>
            <a:r>
              <a:rPr lang="en-US" altLang="zh-CN" sz="2000">
                <a:solidFill>
                  <a:srgbClr val="92D050"/>
                </a:solidFill>
              </a:rPr>
              <a:t>3. Figure out what data to use</a:t>
            </a:r>
            <a:endParaRPr lang="en-US" altLang="zh-CN" sz="2000">
              <a:solidFill>
                <a:srgbClr val="92D050"/>
              </a:solidFill>
            </a:endParaRPr>
          </a:p>
          <a:p>
            <a:pPr marL="800100" lvl="1" indent="-342900">
              <a:buFont typeface="Arial" panose="020B0604020202020204" pitchFamily="34" charset="0"/>
              <a:buChar char="•"/>
            </a:pPr>
            <a:r>
              <a:rPr lang="en-US" altLang="zh-CN" sz="2000">
                <a:solidFill>
                  <a:srgbClr val="FFC000"/>
                </a:solidFill>
              </a:rPr>
              <a:t>4. Do the computation</a:t>
            </a:r>
            <a:endParaRPr lang="en-US" altLang="zh-CN" sz="2000">
              <a:solidFill>
                <a:srgbClr val="FFC000"/>
              </a:solidFill>
            </a:endParaRPr>
          </a:p>
          <a:p>
            <a:pPr marL="800100" lvl="1" indent="-342900">
              <a:buFont typeface="Arial" panose="020B0604020202020204" pitchFamily="34" charset="0"/>
              <a:buChar char="•"/>
            </a:pPr>
            <a:r>
              <a:rPr lang="en-US" altLang="zh-CN" sz="2000">
                <a:solidFill>
                  <a:srgbClr val="00B0F0"/>
                </a:solidFill>
              </a:rPr>
              <a:t>5. Figure out next instruction</a:t>
            </a:r>
            <a:endParaRPr lang="en-US" altLang="zh-CN" sz="2000">
              <a:solidFill>
                <a:srgbClr val="00B0F0"/>
              </a:solidFill>
            </a:endParaRPr>
          </a:p>
        </p:txBody>
      </p:sp>
      <p:sp>
        <p:nvSpPr>
          <p:cNvPr id="2" name="标题 1"/>
          <p:cNvSpPr>
            <a:spLocks noGrp="1"/>
          </p:cNvSpPr>
          <p:nvPr>
            <p:ph type="title"/>
          </p:nvPr>
        </p:nvSpPr>
        <p:spPr/>
        <p:txBody>
          <a:bodyPr/>
          <a:lstStyle/>
          <a:p>
            <a:r>
              <a:rPr lang="en-US" altLang="zh-CN" dirty="0"/>
              <a:t>Walking through Program Execution</a:t>
            </a:r>
            <a:endParaRPr lang="en-US" altLang="zh-CN" dirty="0"/>
          </a:p>
        </p:txBody>
      </p:sp>
      <p:sp>
        <p:nvSpPr>
          <p:cNvPr id="4" name="灯片编号占位符 3"/>
          <p:cNvSpPr>
            <a:spLocks noGrp="1"/>
          </p:cNvSpPr>
          <p:nvPr>
            <p:ph type="sldNum" sz="quarter" idx="12"/>
          </p:nvPr>
        </p:nvSpPr>
        <p:spPr/>
        <p:txBody>
          <a:bodyPr/>
          <a:lstStyle/>
          <a:p>
            <a:fld id="{C22DC6D3-9347-42BE-948A-F7EB414DF657}" type="slidenum">
              <a:rPr lang="en-US" altLang="en-US"/>
            </a:fld>
            <a:endParaRPr lang="en-US" altLang="en-US" dirty="0"/>
          </a:p>
        </p:txBody>
      </p:sp>
      <p:cxnSp>
        <p:nvCxnSpPr>
          <p:cNvPr id="8" name="肘形连接符 7"/>
          <p:cNvCxnSpPr/>
          <p:nvPr/>
        </p:nvCxnSpPr>
        <p:spPr>
          <a:xfrm>
            <a:off x="8832850" y="1845310"/>
            <a:ext cx="1007745" cy="935990"/>
          </a:xfrm>
          <a:prstGeom prst="bentConnector3">
            <a:avLst>
              <a:gd name="adj1" fmla="val 50032"/>
            </a:avLst>
          </a:prstGeom>
          <a:ln w="76200">
            <a:solidFill>
              <a:srgbClr val="9966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7" name="肘形连接符 6"/>
          <p:cNvCxnSpPr/>
          <p:nvPr/>
        </p:nvCxnSpPr>
        <p:spPr>
          <a:xfrm rot="10800000" flipV="1">
            <a:off x="5808345" y="1772920"/>
            <a:ext cx="1871980" cy="576580"/>
          </a:xfrm>
          <a:prstGeom prst="bentConnector3">
            <a:avLst>
              <a:gd name="adj1" fmla="val 99932"/>
            </a:avLst>
          </a:prstGeom>
          <a:ln w="762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a:off x="6532245" y="2755900"/>
            <a:ext cx="860425" cy="25400"/>
          </a:xfrm>
          <a:prstGeom prst="straightConnector1">
            <a:avLst/>
          </a:prstGeom>
          <a:ln w="76200">
            <a:solidFill>
              <a:srgbClr val="92D050"/>
            </a:solidFill>
            <a:tailEnd type="arrow"/>
          </a:ln>
        </p:spPr>
        <p:style>
          <a:lnRef idx="1">
            <a:schemeClr val="accent1"/>
          </a:lnRef>
          <a:fillRef idx="0">
            <a:schemeClr val="accent1"/>
          </a:fillRef>
          <a:effectRef idx="0">
            <a:schemeClr val="accent1"/>
          </a:effectRef>
          <a:fontRef idx="minor">
            <a:schemeClr val="tx1"/>
          </a:fontRef>
        </p:style>
      </p:cxnSp>
      <p:cxnSp>
        <p:nvCxnSpPr>
          <p:cNvPr id="9" name="肘形连接符 8"/>
          <p:cNvCxnSpPr/>
          <p:nvPr/>
        </p:nvCxnSpPr>
        <p:spPr>
          <a:xfrm>
            <a:off x="5880100" y="3187700"/>
            <a:ext cx="1440180" cy="673735"/>
          </a:xfrm>
          <a:prstGeom prst="bentConnector3">
            <a:avLst>
              <a:gd name="adj1" fmla="val 661"/>
            </a:avLst>
          </a:prstGeom>
          <a:ln w="762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6456045" y="3707130"/>
            <a:ext cx="977900" cy="10160"/>
          </a:xfrm>
          <a:prstGeom prst="line">
            <a:avLst/>
          </a:prstGeom>
          <a:ln w="76200">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flipV="1">
            <a:off x="6456045" y="2061210"/>
            <a:ext cx="4445" cy="1635760"/>
          </a:xfrm>
          <a:prstGeom prst="line">
            <a:avLst/>
          </a:prstGeom>
          <a:ln w="76200">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6450330" y="2051050"/>
            <a:ext cx="942340" cy="10160"/>
          </a:xfrm>
          <a:prstGeom prst="straightConnector1">
            <a:avLst/>
          </a:prstGeom>
          <a:ln w="762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8168640" y="3184525"/>
            <a:ext cx="15875" cy="532765"/>
          </a:xfrm>
          <a:prstGeom prst="straightConnector1">
            <a:avLst/>
          </a:prstGeom>
          <a:ln w="76200">
            <a:solidFill>
              <a:srgbClr val="FFC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Calls</a:t>
            </a:r>
            <a:endParaRPr lang="en-US" dirty="0"/>
          </a:p>
        </p:txBody>
      </p:sp>
      <p:sp>
        <p:nvSpPr>
          <p:cNvPr id="3" name="Content Placeholder 2"/>
          <p:cNvSpPr>
            <a:spLocks noGrp="1"/>
          </p:cNvSpPr>
          <p:nvPr>
            <p:ph idx="1"/>
          </p:nvPr>
        </p:nvSpPr>
        <p:spPr/>
        <p:txBody>
          <a:bodyPr/>
          <a:lstStyle/>
          <a:p>
            <a:r>
              <a:rPr lang="en-US" dirty="0"/>
              <a:t>A </a:t>
            </a:r>
            <a:r>
              <a:rPr lang="en-US" dirty="0">
                <a:solidFill>
                  <a:srgbClr val="FF0000"/>
                </a:solidFill>
              </a:rPr>
              <a:t>system call (</a:t>
            </a:r>
            <a:r>
              <a:rPr lang="en-US" dirty="0" err="1">
                <a:solidFill>
                  <a:srgbClr val="FF0000"/>
                </a:solidFill>
              </a:rPr>
              <a:t>syscall</a:t>
            </a:r>
            <a:r>
              <a:rPr lang="en-US" dirty="0">
                <a:solidFill>
                  <a:srgbClr val="FF0000"/>
                </a:solidFill>
              </a:rPr>
              <a:t>) </a:t>
            </a:r>
            <a:r>
              <a:rPr lang="en-US" dirty="0"/>
              <a:t>is the programmatic way in which a computer program requests a service from OS. </a:t>
            </a:r>
            <a:endParaRPr lang="en-US" dirty="0"/>
          </a:p>
          <a:p>
            <a:pPr lvl="1"/>
            <a:r>
              <a:rPr lang="en-US" dirty="0"/>
              <a:t>hardware-related services (for example, input/output)</a:t>
            </a:r>
            <a:endParaRPr lang="en-US" dirty="0"/>
          </a:p>
          <a:p>
            <a:pPr lvl="1"/>
            <a:r>
              <a:rPr lang="en-US" dirty="0"/>
              <a:t>creation and execution of new processes, and communication with integral kernel services such as process scheduling. </a:t>
            </a:r>
            <a:endParaRPr lang="en-US" dirty="0"/>
          </a:p>
          <a:p>
            <a:pPr lvl="1"/>
            <a:endParaRPr lang="en-US" dirty="0"/>
          </a:p>
          <a:p>
            <a:r>
              <a:rPr lang="en-US" dirty="0"/>
              <a:t>A number of system calls, mainly for input and output, are available for use by your MIPS program</a:t>
            </a:r>
            <a:endParaRPr lang="en-US" dirty="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Calls Table</a:t>
            </a:r>
            <a:endParaRPr lang="en-US" dirty="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graphicFrame>
        <p:nvGraphicFramePr>
          <p:cNvPr id="9" name="Table 8"/>
          <p:cNvGraphicFramePr>
            <a:graphicFrameLocks noGrp="1"/>
          </p:cNvGraphicFramePr>
          <p:nvPr/>
        </p:nvGraphicFramePr>
        <p:xfrm>
          <a:off x="335360" y="3010138"/>
          <a:ext cx="11449272" cy="3337560"/>
        </p:xfrm>
        <a:graphic>
          <a:graphicData uri="http://schemas.openxmlformats.org/drawingml/2006/table">
            <a:tbl>
              <a:tblPr firstRow="1" bandRow="1">
                <a:tableStyleId>{5C22544A-7EE6-4342-B048-85BDC9FD1C3A}</a:tableStyleId>
              </a:tblPr>
              <a:tblGrid>
                <a:gridCol w="1728192"/>
                <a:gridCol w="936104"/>
                <a:gridCol w="3960440"/>
                <a:gridCol w="4824536"/>
              </a:tblGrid>
              <a:tr h="370840">
                <a:tc>
                  <a:txBody>
                    <a:bodyPr/>
                    <a:lstStyle/>
                    <a:p>
                      <a:r>
                        <a:rPr lang="en-US" sz="1000" b="1" dirty="0"/>
                        <a:t>Service</a:t>
                      </a:r>
                      <a:endParaRPr lang="en-US" sz="1000" b="1" dirty="0"/>
                    </a:p>
                  </a:txBody>
                  <a:tcPr marL="39072" marR="39072" marT="19536" marB="19536" anchor="ctr"/>
                </a:tc>
                <a:tc>
                  <a:txBody>
                    <a:bodyPr/>
                    <a:lstStyle/>
                    <a:p>
                      <a:r>
                        <a:rPr lang="en-US" sz="1000" b="1" dirty="0"/>
                        <a:t>Code in $v0</a:t>
                      </a:r>
                      <a:endParaRPr lang="en-US" sz="1000" b="1" dirty="0"/>
                    </a:p>
                  </a:txBody>
                  <a:tcPr marL="39072" marR="39072" marT="19536" marB="19536" anchor="ctr"/>
                </a:tc>
                <a:tc>
                  <a:txBody>
                    <a:bodyPr/>
                    <a:lstStyle/>
                    <a:p>
                      <a:r>
                        <a:rPr lang="en-US" sz="1000" b="1" dirty="0"/>
                        <a:t>Arguments</a:t>
                      </a:r>
                      <a:endParaRPr lang="en-US" sz="1000" b="1" dirty="0"/>
                    </a:p>
                  </a:txBody>
                  <a:tcPr marL="39072" marR="39072" marT="19536" marB="19536" anchor="ctr"/>
                </a:tc>
                <a:tc>
                  <a:txBody>
                    <a:bodyPr/>
                    <a:lstStyle/>
                    <a:p>
                      <a:r>
                        <a:rPr lang="en-US" sz="1000" b="1" dirty="0"/>
                        <a:t>Result</a:t>
                      </a:r>
                      <a:endParaRPr lang="en-US" sz="1000" b="1" dirty="0"/>
                    </a:p>
                  </a:txBody>
                  <a:tcPr marL="39072" marR="39072" marT="19536" marB="19536" anchor="ctr"/>
                </a:tc>
              </a:tr>
              <a:tr h="370840">
                <a:tc>
                  <a:txBody>
                    <a:bodyPr/>
                    <a:lstStyle/>
                    <a:p>
                      <a:r>
                        <a:rPr lang="en-US" sz="1000" dirty="0"/>
                        <a:t>print integer</a:t>
                      </a:r>
                      <a:endParaRPr lang="en-US" sz="1000" dirty="0"/>
                    </a:p>
                  </a:txBody>
                  <a:tcPr marL="39072" marR="39072" marT="19536" marB="19536" anchor="ctr"/>
                </a:tc>
                <a:tc>
                  <a:txBody>
                    <a:bodyPr/>
                    <a:lstStyle/>
                    <a:p>
                      <a:pPr algn="ctr"/>
                      <a:r>
                        <a:rPr lang="en-US" sz="1000" dirty="0"/>
                        <a:t>1</a:t>
                      </a:r>
                      <a:endParaRPr lang="en-US" sz="1000" dirty="0"/>
                    </a:p>
                  </a:txBody>
                  <a:tcPr marL="39072" marR="39072" marT="19536" marB="19536" anchor="ctr"/>
                </a:tc>
                <a:tc>
                  <a:txBody>
                    <a:bodyPr/>
                    <a:lstStyle/>
                    <a:p>
                      <a:r>
                        <a:rPr lang="en-US" sz="1000"/>
                        <a:t>$a0 = integer to print</a:t>
                      </a:r>
                      <a:endParaRPr lang="en-US" sz="1000"/>
                    </a:p>
                  </a:txBody>
                  <a:tcPr marL="39072" marR="39072" marT="19536" marB="19536" anchor="ctr"/>
                </a:tc>
                <a:tc>
                  <a:txBody>
                    <a:bodyPr/>
                    <a:lstStyle/>
                    <a:p>
                      <a:r>
                        <a:rPr lang="en-US" sz="1000" dirty="0"/>
                        <a:t> </a:t>
                      </a:r>
                      <a:endParaRPr lang="en-US" sz="1000" dirty="0"/>
                    </a:p>
                  </a:txBody>
                  <a:tcPr marL="39072" marR="39072" marT="19536" marB="19536" anchor="ctr"/>
                </a:tc>
              </a:tr>
              <a:tr h="370840">
                <a:tc>
                  <a:txBody>
                    <a:bodyPr/>
                    <a:lstStyle/>
                    <a:p>
                      <a:r>
                        <a:rPr lang="en-US" sz="1000" dirty="0"/>
                        <a:t>print float</a:t>
                      </a:r>
                      <a:endParaRPr lang="en-US" sz="1000" dirty="0"/>
                    </a:p>
                  </a:txBody>
                  <a:tcPr marL="39072" marR="39072" marT="19536" marB="19536" anchor="ctr"/>
                </a:tc>
                <a:tc>
                  <a:txBody>
                    <a:bodyPr/>
                    <a:lstStyle/>
                    <a:p>
                      <a:pPr algn="ctr"/>
                      <a:r>
                        <a:rPr lang="en-US" sz="1000"/>
                        <a:t>2</a:t>
                      </a:r>
                      <a:endParaRPr lang="en-US" sz="1000"/>
                    </a:p>
                  </a:txBody>
                  <a:tcPr marL="39072" marR="39072" marT="19536" marB="19536" anchor="ctr"/>
                </a:tc>
                <a:tc>
                  <a:txBody>
                    <a:bodyPr/>
                    <a:lstStyle/>
                    <a:p>
                      <a:r>
                        <a:rPr lang="en-US" sz="1000" dirty="0"/>
                        <a:t>$f12 = float to print</a:t>
                      </a:r>
                      <a:endParaRPr lang="en-US" sz="1000" dirty="0"/>
                    </a:p>
                  </a:txBody>
                  <a:tcPr marL="39072" marR="39072" marT="19536" marB="19536" anchor="ctr"/>
                </a:tc>
                <a:tc>
                  <a:txBody>
                    <a:bodyPr/>
                    <a:lstStyle/>
                    <a:p>
                      <a:r>
                        <a:rPr lang="en-US" sz="1000"/>
                        <a:t> </a:t>
                      </a:r>
                      <a:endParaRPr lang="en-US" sz="1000"/>
                    </a:p>
                  </a:txBody>
                  <a:tcPr marL="39072" marR="39072" marT="19536" marB="19536" anchor="ctr"/>
                </a:tc>
              </a:tr>
              <a:tr h="370840">
                <a:tc>
                  <a:txBody>
                    <a:bodyPr/>
                    <a:lstStyle/>
                    <a:p>
                      <a:r>
                        <a:rPr lang="en-US" sz="1000" dirty="0"/>
                        <a:t>print double</a:t>
                      </a:r>
                      <a:endParaRPr lang="en-US" sz="1000" dirty="0"/>
                    </a:p>
                  </a:txBody>
                  <a:tcPr marL="39072" marR="39072" marT="19536" marB="19536" anchor="ctr"/>
                </a:tc>
                <a:tc>
                  <a:txBody>
                    <a:bodyPr/>
                    <a:lstStyle/>
                    <a:p>
                      <a:pPr algn="ctr"/>
                      <a:r>
                        <a:rPr lang="en-US" sz="1000"/>
                        <a:t>3</a:t>
                      </a:r>
                      <a:endParaRPr lang="en-US" sz="1000"/>
                    </a:p>
                  </a:txBody>
                  <a:tcPr marL="39072" marR="39072" marT="19536" marB="19536" anchor="ctr"/>
                </a:tc>
                <a:tc>
                  <a:txBody>
                    <a:bodyPr/>
                    <a:lstStyle/>
                    <a:p>
                      <a:r>
                        <a:rPr lang="en-US" sz="1000"/>
                        <a:t>$f12 = double to print</a:t>
                      </a:r>
                      <a:endParaRPr lang="en-US" sz="1000"/>
                    </a:p>
                  </a:txBody>
                  <a:tcPr marL="39072" marR="39072" marT="19536" marB="19536" anchor="ctr"/>
                </a:tc>
                <a:tc>
                  <a:txBody>
                    <a:bodyPr/>
                    <a:lstStyle/>
                    <a:p>
                      <a:r>
                        <a:rPr lang="en-US" sz="1000"/>
                        <a:t> </a:t>
                      </a:r>
                      <a:endParaRPr lang="en-US" sz="1000"/>
                    </a:p>
                  </a:txBody>
                  <a:tcPr marL="39072" marR="39072" marT="19536" marB="19536" anchor="ctr"/>
                </a:tc>
              </a:tr>
              <a:tr h="370840">
                <a:tc>
                  <a:txBody>
                    <a:bodyPr/>
                    <a:lstStyle/>
                    <a:p>
                      <a:r>
                        <a:rPr lang="en-US" sz="1000" dirty="0"/>
                        <a:t>print string</a:t>
                      </a:r>
                      <a:endParaRPr lang="en-US" sz="1000" dirty="0"/>
                    </a:p>
                  </a:txBody>
                  <a:tcPr marL="39072" marR="39072" marT="19536" marB="19536" anchor="ctr"/>
                </a:tc>
                <a:tc>
                  <a:txBody>
                    <a:bodyPr/>
                    <a:lstStyle/>
                    <a:p>
                      <a:pPr algn="ctr"/>
                      <a:r>
                        <a:rPr lang="en-US" sz="1000"/>
                        <a:t>4</a:t>
                      </a:r>
                      <a:endParaRPr lang="en-US" sz="1000"/>
                    </a:p>
                  </a:txBody>
                  <a:tcPr marL="39072" marR="39072" marT="19536" marB="19536" anchor="ctr"/>
                </a:tc>
                <a:tc>
                  <a:txBody>
                    <a:bodyPr/>
                    <a:lstStyle/>
                    <a:p>
                      <a:r>
                        <a:rPr lang="en-US" sz="1000" dirty="0"/>
                        <a:t>$a0 = address of null-terminated string to print</a:t>
                      </a:r>
                      <a:endParaRPr lang="en-US" sz="1000" dirty="0"/>
                    </a:p>
                  </a:txBody>
                  <a:tcPr marL="39072" marR="39072" marT="19536" marB="19536" anchor="ctr"/>
                </a:tc>
                <a:tc>
                  <a:txBody>
                    <a:bodyPr/>
                    <a:lstStyle/>
                    <a:p>
                      <a:r>
                        <a:rPr lang="en-US" sz="1000"/>
                        <a:t> </a:t>
                      </a:r>
                      <a:endParaRPr lang="en-US" sz="1000"/>
                    </a:p>
                  </a:txBody>
                  <a:tcPr marL="39072" marR="39072" marT="19536" marB="19536" anchor="ctr"/>
                </a:tc>
              </a:tr>
              <a:tr h="370840">
                <a:tc>
                  <a:txBody>
                    <a:bodyPr/>
                    <a:lstStyle/>
                    <a:p>
                      <a:r>
                        <a:rPr lang="en-US" sz="1000" dirty="0"/>
                        <a:t>read integer</a:t>
                      </a:r>
                      <a:endParaRPr lang="en-US" sz="1000" dirty="0"/>
                    </a:p>
                  </a:txBody>
                  <a:tcPr marL="39072" marR="39072" marT="19536" marB="19536" anchor="ctr"/>
                </a:tc>
                <a:tc>
                  <a:txBody>
                    <a:bodyPr/>
                    <a:lstStyle/>
                    <a:p>
                      <a:pPr algn="ctr"/>
                      <a:r>
                        <a:rPr lang="en-US" sz="1000"/>
                        <a:t>5</a:t>
                      </a:r>
                      <a:endParaRPr lang="en-US" sz="1000"/>
                    </a:p>
                  </a:txBody>
                  <a:tcPr marL="39072" marR="39072" marT="19536" marB="19536" anchor="ctr"/>
                </a:tc>
                <a:tc>
                  <a:txBody>
                    <a:bodyPr/>
                    <a:lstStyle/>
                    <a:p>
                      <a:r>
                        <a:rPr lang="en-US" sz="1000"/>
                        <a:t> </a:t>
                      </a:r>
                      <a:endParaRPr lang="en-US" sz="1000"/>
                    </a:p>
                  </a:txBody>
                  <a:tcPr marL="39072" marR="39072" marT="19536" marB="19536" anchor="ctr"/>
                </a:tc>
                <a:tc>
                  <a:txBody>
                    <a:bodyPr/>
                    <a:lstStyle/>
                    <a:p>
                      <a:r>
                        <a:rPr lang="en-US" sz="1000"/>
                        <a:t>$v0 contains integer read</a:t>
                      </a:r>
                      <a:endParaRPr lang="en-US" sz="1000"/>
                    </a:p>
                  </a:txBody>
                  <a:tcPr marL="39072" marR="39072" marT="19536" marB="19536" anchor="ctr"/>
                </a:tc>
              </a:tr>
              <a:tr h="370840">
                <a:tc>
                  <a:txBody>
                    <a:bodyPr/>
                    <a:lstStyle/>
                    <a:p>
                      <a:r>
                        <a:rPr lang="en-US" sz="1000" dirty="0"/>
                        <a:t>read float</a:t>
                      </a:r>
                      <a:endParaRPr lang="en-US" sz="1000" dirty="0"/>
                    </a:p>
                  </a:txBody>
                  <a:tcPr marL="39072" marR="39072" marT="19536" marB="19536" anchor="ctr"/>
                </a:tc>
                <a:tc>
                  <a:txBody>
                    <a:bodyPr/>
                    <a:lstStyle/>
                    <a:p>
                      <a:pPr algn="ctr"/>
                      <a:r>
                        <a:rPr lang="en-US" sz="1000"/>
                        <a:t>6</a:t>
                      </a:r>
                      <a:endParaRPr lang="en-US" sz="1000"/>
                    </a:p>
                  </a:txBody>
                  <a:tcPr marL="39072" marR="39072" marT="19536" marB="19536" anchor="ctr"/>
                </a:tc>
                <a:tc>
                  <a:txBody>
                    <a:bodyPr/>
                    <a:lstStyle/>
                    <a:p>
                      <a:r>
                        <a:rPr lang="en-US" sz="1000"/>
                        <a:t> </a:t>
                      </a:r>
                      <a:endParaRPr lang="en-US" sz="1000"/>
                    </a:p>
                  </a:txBody>
                  <a:tcPr marL="39072" marR="39072" marT="19536" marB="19536" anchor="ctr"/>
                </a:tc>
                <a:tc>
                  <a:txBody>
                    <a:bodyPr/>
                    <a:lstStyle/>
                    <a:p>
                      <a:r>
                        <a:rPr lang="en-US" sz="1000"/>
                        <a:t>$f0 contains float read</a:t>
                      </a:r>
                      <a:endParaRPr lang="en-US" sz="1000"/>
                    </a:p>
                  </a:txBody>
                  <a:tcPr marL="39072" marR="39072" marT="19536" marB="19536" anchor="ctr"/>
                </a:tc>
              </a:tr>
              <a:tr h="370840">
                <a:tc>
                  <a:txBody>
                    <a:bodyPr/>
                    <a:lstStyle/>
                    <a:p>
                      <a:r>
                        <a:rPr lang="en-US" sz="1000"/>
                        <a:t>read double</a:t>
                      </a:r>
                      <a:endParaRPr lang="en-US" sz="1000"/>
                    </a:p>
                  </a:txBody>
                  <a:tcPr marL="39072" marR="39072" marT="19536" marB="19536" anchor="ctr"/>
                </a:tc>
                <a:tc>
                  <a:txBody>
                    <a:bodyPr/>
                    <a:lstStyle/>
                    <a:p>
                      <a:pPr algn="ctr"/>
                      <a:r>
                        <a:rPr lang="en-US" sz="1000" dirty="0"/>
                        <a:t>7</a:t>
                      </a:r>
                      <a:endParaRPr lang="en-US" sz="1000" dirty="0"/>
                    </a:p>
                  </a:txBody>
                  <a:tcPr marL="39072" marR="39072" marT="19536" marB="19536" anchor="ctr"/>
                </a:tc>
                <a:tc>
                  <a:txBody>
                    <a:bodyPr/>
                    <a:lstStyle/>
                    <a:p>
                      <a:r>
                        <a:rPr lang="en-US" sz="1000" dirty="0"/>
                        <a:t> </a:t>
                      </a:r>
                      <a:endParaRPr lang="en-US" sz="1000" dirty="0"/>
                    </a:p>
                  </a:txBody>
                  <a:tcPr marL="39072" marR="39072" marT="19536" marB="19536" anchor="ctr"/>
                </a:tc>
                <a:tc>
                  <a:txBody>
                    <a:bodyPr/>
                    <a:lstStyle/>
                    <a:p>
                      <a:r>
                        <a:rPr lang="en-US" sz="1000"/>
                        <a:t>$f0 contains double read</a:t>
                      </a:r>
                      <a:endParaRPr lang="en-US" sz="1000"/>
                    </a:p>
                  </a:txBody>
                  <a:tcPr marL="39072" marR="39072" marT="19536" marB="19536" anchor="ctr"/>
                </a:tc>
              </a:tr>
              <a:tr h="370840">
                <a:tc>
                  <a:txBody>
                    <a:bodyPr/>
                    <a:lstStyle/>
                    <a:p>
                      <a:r>
                        <a:rPr lang="en-US" sz="1000"/>
                        <a:t>read string</a:t>
                      </a:r>
                      <a:endParaRPr lang="en-US" sz="1000"/>
                    </a:p>
                  </a:txBody>
                  <a:tcPr marL="39072" marR="39072" marT="19536" marB="19536" anchor="ctr"/>
                </a:tc>
                <a:tc>
                  <a:txBody>
                    <a:bodyPr/>
                    <a:lstStyle/>
                    <a:p>
                      <a:pPr algn="ctr"/>
                      <a:r>
                        <a:rPr lang="en-US" sz="1000" dirty="0"/>
                        <a:t>8</a:t>
                      </a:r>
                      <a:endParaRPr lang="en-US" sz="1000" dirty="0"/>
                    </a:p>
                  </a:txBody>
                  <a:tcPr marL="39072" marR="39072" marT="19536" marB="19536" anchor="ctr"/>
                </a:tc>
                <a:tc>
                  <a:txBody>
                    <a:bodyPr/>
                    <a:lstStyle/>
                    <a:p>
                      <a:r>
                        <a:rPr lang="en-US" sz="1000"/>
                        <a:t>$a0 = address of input buffer</a:t>
                      </a:r>
                      <a:br>
                        <a:rPr lang="en-US" sz="1000"/>
                      </a:br>
                      <a:r>
                        <a:rPr lang="en-US" sz="1000"/>
                        <a:t>$a1 = maximum number of characters to read</a:t>
                      </a:r>
                      <a:endParaRPr lang="en-US" sz="1000"/>
                    </a:p>
                  </a:txBody>
                  <a:tcPr marL="39072" marR="39072" marT="19536" marB="19536" anchor="ctr"/>
                </a:tc>
                <a:tc>
                  <a:txBody>
                    <a:bodyPr/>
                    <a:lstStyle/>
                    <a:p>
                      <a:r>
                        <a:rPr lang="en-US" sz="1000" i="1" dirty="0"/>
                        <a:t>See note below table</a:t>
                      </a:r>
                      <a:endParaRPr lang="en-US" sz="1000" dirty="0"/>
                    </a:p>
                  </a:txBody>
                  <a:tcPr marL="39072" marR="39072" marT="19536" marB="19536" anchor="ctr"/>
                </a:tc>
              </a:tr>
            </a:tbl>
          </a:graphicData>
        </a:graphic>
      </p:graphicFrame>
      <p:sp>
        <p:nvSpPr>
          <p:cNvPr id="5" name="Content Placeholder 2"/>
          <p:cNvSpPr>
            <a:spLocks noGrp="1"/>
          </p:cNvSpPr>
          <p:nvPr>
            <p:ph idx="1"/>
          </p:nvPr>
        </p:nvSpPr>
        <p:spPr>
          <a:xfrm>
            <a:off x="609600" y="1340769"/>
            <a:ext cx="11391056" cy="5040560"/>
          </a:xfrm>
        </p:spPr>
        <p:txBody>
          <a:bodyPr/>
          <a:lstStyle/>
          <a:p>
            <a:pPr marL="0" indent="0">
              <a:buNone/>
            </a:pPr>
            <a:r>
              <a:rPr lang="en-US" sz="2400" dirty="0"/>
              <a:t>Step 1. Load the service number in register </a:t>
            </a:r>
            <a:r>
              <a:rPr lang="en-US" sz="2400" dirty="0">
                <a:solidFill>
                  <a:srgbClr val="FF0000"/>
                </a:solidFill>
              </a:rPr>
              <a:t>$v0</a:t>
            </a:r>
            <a:r>
              <a:rPr lang="en-US" sz="2400" dirty="0"/>
              <a:t>.</a:t>
            </a:r>
            <a:br>
              <a:rPr lang="en-US" sz="2400" dirty="0"/>
            </a:br>
            <a:r>
              <a:rPr lang="en-US" sz="2400" dirty="0"/>
              <a:t>Step 2. Load argument values, if any, in $a0, $a1, $a2, or $f12 as specified.</a:t>
            </a:r>
            <a:br>
              <a:rPr lang="en-US" sz="2400" dirty="0"/>
            </a:br>
            <a:r>
              <a:rPr lang="en-US" sz="2400" dirty="0"/>
              <a:t>Step 3. Issue the SYSCALL instruction.</a:t>
            </a:r>
            <a:br>
              <a:rPr lang="en-US" sz="2400" dirty="0"/>
            </a:br>
            <a:r>
              <a:rPr lang="en-US" sz="2400" dirty="0"/>
              <a:t>Step 4. Retrieve return values, if any, from result registers as specified.</a:t>
            </a:r>
            <a:endParaRPr lang="en-US" sz="2400"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Calls Table</a:t>
            </a:r>
            <a:endParaRPr lang="en-US" dirty="0"/>
          </a:p>
        </p:txBody>
      </p:sp>
      <p:graphicFrame>
        <p:nvGraphicFramePr>
          <p:cNvPr id="5" name="Content Placeholder 4"/>
          <p:cNvGraphicFramePr>
            <a:graphicFrameLocks noGrp="1"/>
          </p:cNvGraphicFramePr>
          <p:nvPr>
            <p:ph idx="1"/>
          </p:nvPr>
        </p:nvGraphicFramePr>
        <p:xfrm>
          <a:off x="609600" y="1341438"/>
          <a:ext cx="11449272" cy="3980596"/>
        </p:xfrm>
        <a:graphic>
          <a:graphicData uri="http://schemas.openxmlformats.org/drawingml/2006/table">
            <a:tbl>
              <a:tblPr firstRow="1" bandRow="1">
                <a:tableStyleId>{5C22544A-7EE6-4342-B048-85BDC9FD1C3A}</a:tableStyleId>
              </a:tblPr>
              <a:tblGrid>
                <a:gridCol w="1728192"/>
                <a:gridCol w="936104"/>
                <a:gridCol w="3960440"/>
                <a:gridCol w="4824536"/>
              </a:tblGrid>
              <a:tr h="370840">
                <a:tc>
                  <a:txBody>
                    <a:bodyPr/>
                    <a:lstStyle/>
                    <a:p>
                      <a:r>
                        <a:rPr lang="en-US" sz="1000" b="1" dirty="0"/>
                        <a:t>Service</a:t>
                      </a:r>
                      <a:endParaRPr lang="en-US" sz="1000" b="1" dirty="0"/>
                    </a:p>
                  </a:txBody>
                  <a:tcPr marL="39072" marR="39072" marT="19536" marB="19536" anchor="ctr"/>
                </a:tc>
                <a:tc>
                  <a:txBody>
                    <a:bodyPr/>
                    <a:lstStyle/>
                    <a:p>
                      <a:r>
                        <a:rPr lang="en-US" sz="1000" b="1" dirty="0"/>
                        <a:t>Code in $v0</a:t>
                      </a:r>
                      <a:endParaRPr lang="en-US" sz="1000" b="1" dirty="0"/>
                    </a:p>
                  </a:txBody>
                  <a:tcPr marL="39072" marR="39072" marT="19536" marB="19536" anchor="ctr"/>
                </a:tc>
                <a:tc>
                  <a:txBody>
                    <a:bodyPr/>
                    <a:lstStyle/>
                    <a:p>
                      <a:r>
                        <a:rPr lang="en-US" sz="1000" b="1" dirty="0"/>
                        <a:t>Arguments</a:t>
                      </a:r>
                      <a:endParaRPr lang="en-US" sz="1000" b="1" dirty="0"/>
                    </a:p>
                  </a:txBody>
                  <a:tcPr marL="39072" marR="39072" marT="19536" marB="19536" anchor="ctr"/>
                </a:tc>
                <a:tc>
                  <a:txBody>
                    <a:bodyPr/>
                    <a:lstStyle/>
                    <a:p>
                      <a:r>
                        <a:rPr lang="en-US" sz="1000" b="1" dirty="0"/>
                        <a:t>Result</a:t>
                      </a:r>
                      <a:endParaRPr lang="en-US" sz="1000" b="1" dirty="0"/>
                    </a:p>
                  </a:txBody>
                  <a:tcPr marL="39072" marR="39072" marT="19536" marB="19536" anchor="ctr"/>
                </a:tc>
              </a:tr>
              <a:tr h="342518">
                <a:tc>
                  <a:txBody>
                    <a:bodyPr/>
                    <a:lstStyle/>
                    <a:p>
                      <a:r>
                        <a:rPr lang="en-US" sz="1000" dirty="0" err="1"/>
                        <a:t>sbrk</a:t>
                      </a:r>
                      <a:r>
                        <a:rPr lang="en-US" sz="1000" dirty="0"/>
                        <a:t> (allocate heap memory)</a:t>
                      </a:r>
                      <a:endParaRPr lang="en-US" sz="1000" dirty="0"/>
                    </a:p>
                  </a:txBody>
                  <a:tcPr marL="39072" marR="39072" marT="19536" marB="19536" anchor="ctr"/>
                </a:tc>
                <a:tc>
                  <a:txBody>
                    <a:bodyPr/>
                    <a:lstStyle/>
                    <a:p>
                      <a:pPr algn="ctr"/>
                      <a:r>
                        <a:rPr lang="en-US" sz="1000" dirty="0"/>
                        <a:t>9</a:t>
                      </a:r>
                      <a:endParaRPr lang="en-US" sz="1000" dirty="0"/>
                    </a:p>
                  </a:txBody>
                  <a:tcPr marL="39072" marR="39072" marT="19536" marB="19536" anchor="ctr"/>
                </a:tc>
                <a:tc>
                  <a:txBody>
                    <a:bodyPr/>
                    <a:lstStyle/>
                    <a:p>
                      <a:r>
                        <a:rPr lang="en-US" sz="1000" dirty="0"/>
                        <a:t>$a0 = number of bytes to allocate</a:t>
                      </a:r>
                      <a:endParaRPr lang="en-US" sz="1000" dirty="0"/>
                    </a:p>
                  </a:txBody>
                  <a:tcPr marL="39072" marR="39072" marT="19536" marB="19536" anchor="ctr"/>
                </a:tc>
                <a:tc>
                  <a:txBody>
                    <a:bodyPr/>
                    <a:lstStyle/>
                    <a:p>
                      <a:r>
                        <a:rPr lang="en-US" sz="1000" dirty="0"/>
                        <a:t>$v0 contains address of allocated memory</a:t>
                      </a:r>
                      <a:endParaRPr lang="en-US" sz="1000" dirty="0"/>
                    </a:p>
                  </a:txBody>
                  <a:tcPr marL="39072" marR="39072" marT="19536" marB="19536" anchor="ctr"/>
                </a:tc>
              </a:tr>
              <a:tr h="295062">
                <a:tc>
                  <a:txBody>
                    <a:bodyPr/>
                    <a:lstStyle/>
                    <a:p>
                      <a:r>
                        <a:rPr lang="en-US" sz="1000" dirty="0"/>
                        <a:t>exit (terminate execution)</a:t>
                      </a:r>
                      <a:endParaRPr lang="en-US" sz="1000" dirty="0"/>
                    </a:p>
                  </a:txBody>
                  <a:tcPr marL="39072" marR="39072" marT="19536" marB="19536" anchor="ctr"/>
                </a:tc>
                <a:tc>
                  <a:txBody>
                    <a:bodyPr/>
                    <a:lstStyle/>
                    <a:p>
                      <a:pPr algn="ctr"/>
                      <a:r>
                        <a:rPr lang="en-US" sz="1000" dirty="0"/>
                        <a:t>10</a:t>
                      </a:r>
                      <a:endParaRPr lang="en-US" sz="1000" dirty="0"/>
                    </a:p>
                  </a:txBody>
                  <a:tcPr marL="39072" marR="39072" marT="19536" marB="19536" anchor="ctr"/>
                </a:tc>
                <a:tc>
                  <a:txBody>
                    <a:bodyPr/>
                    <a:lstStyle/>
                    <a:p>
                      <a:r>
                        <a:rPr lang="en-US" sz="1000" dirty="0"/>
                        <a:t> </a:t>
                      </a:r>
                      <a:endParaRPr lang="en-US" sz="1000" dirty="0"/>
                    </a:p>
                  </a:txBody>
                  <a:tcPr marL="39072" marR="39072" marT="19536" marB="19536" anchor="ctr"/>
                </a:tc>
                <a:tc>
                  <a:txBody>
                    <a:bodyPr/>
                    <a:lstStyle/>
                    <a:p>
                      <a:r>
                        <a:rPr lang="en-US" sz="1000" dirty="0"/>
                        <a:t> </a:t>
                      </a:r>
                      <a:endParaRPr lang="en-US" sz="1000" dirty="0"/>
                    </a:p>
                  </a:txBody>
                  <a:tcPr marL="39072" marR="39072" marT="19536" marB="19536" anchor="ctr"/>
                </a:tc>
              </a:tr>
              <a:tr h="370840">
                <a:tc>
                  <a:txBody>
                    <a:bodyPr/>
                    <a:lstStyle/>
                    <a:p>
                      <a:r>
                        <a:rPr lang="en-US" sz="1000" dirty="0"/>
                        <a:t>print character</a:t>
                      </a:r>
                      <a:endParaRPr lang="en-US" sz="1000" dirty="0"/>
                    </a:p>
                  </a:txBody>
                  <a:tcPr marL="39072" marR="39072" marT="19536" marB="19536" anchor="ctr"/>
                </a:tc>
                <a:tc>
                  <a:txBody>
                    <a:bodyPr/>
                    <a:lstStyle/>
                    <a:p>
                      <a:pPr algn="ctr"/>
                      <a:r>
                        <a:rPr lang="en-US" sz="1000" dirty="0"/>
                        <a:t>11</a:t>
                      </a:r>
                      <a:endParaRPr lang="en-US" sz="1000" dirty="0"/>
                    </a:p>
                  </a:txBody>
                  <a:tcPr marL="39072" marR="39072" marT="19536" marB="19536" anchor="ctr"/>
                </a:tc>
                <a:tc>
                  <a:txBody>
                    <a:bodyPr/>
                    <a:lstStyle/>
                    <a:p>
                      <a:r>
                        <a:rPr lang="en-US" sz="1000" dirty="0"/>
                        <a:t>$a0 = character to print</a:t>
                      </a:r>
                      <a:endParaRPr lang="en-US" sz="1000" dirty="0"/>
                    </a:p>
                  </a:txBody>
                  <a:tcPr marL="39072" marR="39072" marT="19536" marB="19536" anchor="ctr"/>
                </a:tc>
                <a:tc>
                  <a:txBody>
                    <a:bodyPr/>
                    <a:lstStyle/>
                    <a:p>
                      <a:r>
                        <a:rPr lang="en-US" sz="1000" i="1"/>
                        <a:t>See note below table</a:t>
                      </a:r>
                      <a:endParaRPr lang="en-US" sz="1000"/>
                    </a:p>
                  </a:txBody>
                  <a:tcPr marL="39072" marR="39072" marT="19536" marB="19536" anchor="ctr"/>
                </a:tc>
              </a:tr>
              <a:tr h="370840">
                <a:tc>
                  <a:txBody>
                    <a:bodyPr/>
                    <a:lstStyle/>
                    <a:p>
                      <a:r>
                        <a:rPr lang="en-US" sz="1000"/>
                        <a:t>read character</a:t>
                      </a:r>
                      <a:endParaRPr lang="en-US" sz="1000"/>
                    </a:p>
                  </a:txBody>
                  <a:tcPr marL="39072" marR="39072" marT="19536" marB="19536" anchor="ctr"/>
                </a:tc>
                <a:tc>
                  <a:txBody>
                    <a:bodyPr/>
                    <a:lstStyle/>
                    <a:p>
                      <a:pPr algn="ctr"/>
                      <a:r>
                        <a:rPr lang="en-US" sz="1000" dirty="0"/>
                        <a:t>12</a:t>
                      </a:r>
                      <a:endParaRPr lang="en-US" sz="1000" dirty="0"/>
                    </a:p>
                  </a:txBody>
                  <a:tcPr marL="39072" marR="39072" marT="19536" marB="19536" anchor="ctr"/>
                </a:tc>
                <a:tc>
                  <a:txBody>
                    <a:bodyPr/>
                    <a:lstStyle/>
                    <a:p>
                      <a:r>
                        <a:rPr lang="en-US" sz="1000" dirty="0"/>
                        <a:t> </a:t>
                      </a:r>
                      <a:endParaRPr lang="en-US" sz="1000" dirty="0"/>
                    </a:p>
                  </a:txBody>
                  <a:tcPr marL="39072" marR="39072" marT="19536" marB="19536" anchor="ctr"/>
                </a:tc>
                <a:tc>
                  <a:txBody>
                    <a:bodyPr/>
                    <a:lstStyle/>
                    <a:p>
                      <a:r>
                        <a:rPr lang="en-US" sz="1000"/>
                        <a:t>$v0 contains character read</a:t>
                      </a:r>
                      <a:endParaRPr lang="en-US" sz="1000"/>
                    </a:p>
                  </a:txBody>
                  <a:tcPr marL="39072" marR="39072" marT="19536" marB="19536" anchor="ctr"/>
                </a:tc>
              </a:tr>
              <a:tr h="370840">
                <a:tc>
                  <a:txBody>
                    <a:bodyPr/>
                    <a:lstStyle/>
                    <a:p>
                      <a:r>
                        <a:rPr lang="en-US" sz="1000"/>
                        <a:t>open file</a:t>
                      </a:r>
                      <a:endParaRPr lang="en-US" sz="1000"/>
                    </a:p>
                  </a:txBody>
                  <a:tcPr marL="39072" marR="39072" marT="19536" marB="19536" anchor="ctr"/>
                </a:tc>
                <a:tc>
                  <a:txBody>
                    <a:bodyPr/>
                    <a:lstStyle/>
                    <a:p>
                      <a:pPr algn="ctr"/>
                      <a:r>
                        <a:rPr lang="en-US" sz="1000" dirty="0"/>
                        <a:t>13</a:t>
                      </a:r>
                      <a:endParaRPr lang="en-US" sz="1000" dirty="0"/>
                    </a:p>
                  </a:txBody>
                  <a:tcPr marL="39072" marR="39072" marT="19536" marB="19536" anchor="ctr"/>
                </a:tc>
                <a:tc>
                  <a:txBody>
                    <a:bodyPr/>
                    <a:lstStyle/>
                    <a:p>
                      <a:r>
                        <a:rPr lang="en-US" sz="1000" dirty="0"/>
                        <a:t>$a0 = address of null-terminated string containing filename</a:t>
                      </a:r>
                      <a:br>
                        <a:rPr lang="en-US" sz="1000" dirty="0"/>
                      </a:br>
                      <a:r>
                        <a:rPr lang="en-US" sz="1000" dirty="0"/>
                        <a:t>$a1 = flags</a:t>
                      </a:r>
                      <a:br>
                        <a:rPr lang="en-US" sz="1000" dirty="0"/>
                      </a:br>
                      <a:r>
                        <a:rPr lang="en-US" sz="1000" dirty="0"/>
                        <a:t>$a2 = mode</a:t>
                      </a:r>
                      <a:endParaRPr lang="en-US" sz="1000" dirty="0"/>
                    </a:p>
                  </a:txBody>
                  <a:tcPr marL="39072" marR="39072" marT="19536" marB="19536" anchor="ctr"/>
                </a:tc>
                <a:tc>
                  <a:txBody>
                    <a:bodyPr/>
                    <a:lstStyle/>
                    <a:p>
                      <a:r>
                        <a:rPr lang="en-US" sz="1000" dirty="0"/>
                        <a:t>$v0 contains file descriptor (negative if error). </a:t>
                      </a:r>
                      <a:r>
                        <a:rPr lang="en-US" sz="1000" i="1" dirty="0"/>
                        <a:t>See note below table</a:t>
                      </a:r>
                      <a:endParaRPr lang="en-US" sz="1000" dirty="0"/>
                    </a:p>
                  </a:txBody>
                  <a:tcPr marL="39072" marR="39072" marT="19536" marB="19536" anchor="ctr"/>
                </a:tc>
              </a:tr>
              <a:tr h="370840">
                <a:tc>
                  <a:txBody>
                    <a:bodyPr/>
                    <a:lstStyle/>
                    <a:p>
                      <a:r>
                        <a:rPr lang="en-US" sz="1000"/>
                        <a:t>read from file</a:t>
                      </a:r>
                      <a:endParaRPr lang="en-US" sz="1000"/>
                    </a:p>
                  </a:txBody>
                  <a:tcPr marL="39072" marR="39072" marT="19536" marB="19536" anchor="ctr"/>
                </a:tc>
                <a:tc>
                  <a:txBody>
                    <a:bodyPr/>
                    <a:lstStyle/>
                    <a:p>
                      <a:pPr algn="ctr"/>
                      <a:r>
                        <a:rPr lang="en-US" sz="1000"/>
                        <a:t>14</a:t>
                      </a:r>
                      <a:endParaRPr lang="en-US" sz="1000"/>
                    </a:p>
                  </a:txBody>
                  <a:tcPr marL="39072" marR="39072" marT="19536" marB="19536" anchor="ctr"/>
                </a:tc>
                <a:tc>
                  <a:txBody>
                    <a:bodyPr/>
                    <a:lstStyle/>
                    <a:p>
                      <a:r>
                        <a:rPr lang="en-US" sz="1000" dirty="0"/>
                        <a:t>$a0 = file descriptor</a:t>
                      </a:r>
                      <a:br>
                        <a:rPr lang="en-US" sz="1000" dirty="0"/>
                      </a:br>
                      <a:r>
                        <a:rPr lang="en-US" sz="1000" dirty="0"/>
                        <a:t>$a1 = address of input buffer</a:t>
                      </a:r>
                      <a:br>
                        <a:rPr lang="en-US" sz="1000" dirty="0"/>
                      </a:br>
                      <a:r>
                        <a:rPr lang="en-US" sz="1000" dirty="0"/>
                        <a:t>$a2 = maximum number of characters to read</a:t>
                      </a:r>
                      <a:endParaRPr lang="en-US" sz="1000" dirty="0"/>
                    </a:p>
                  </a:txBody>
                  <a:tcPr marL="39072" marR="39072" marT="19536" marB="19536" anchor="ctr"/>
                </a:tc>
                <a:tc>
                  <a:txBody>
                    <a:bodyPr/>
                    <a:lstStyle/>
                    <a:p>
                      <a:r>
                        <a:rPr lang="en-US" sz="1000" dirty="0"/>
                        <a:t>$v0 contains number of characters read (0 if end-of-file, negative if error). </a:t>
                      </a:r>
                      <a:r>
                        <a:rPr lang="en-US" sz="1000" i="1" dirty="0"/>
                        <a:t>See note below table</a:t>
                      </a:r>
                      <a:endParaRPr lang="en-US" sz="1000" dirty="0"/>
                    </a:p>
                  </a:txBody>
                  <a:tcPr marL="39072" marR="39072" marT="19536" marB="19536" anchor="ctr"/>
                </a:tc>
              </a:tr>
              <a:tr h="370840">
                <a:tc>
                  <a:txBody>
                    <a:bodyPr/>
                    <a:lstStyle/>
                    <a:p>
                      <a:r>
                        <a:rPr lang="en-US" sz="1000"/>
                        <a:t>write to file</a:t>
                      </a:r>
                      <a:endParaRPr lang="en-US" sz="1000"/>
                    </a:p>
                  </a:txBody>
                  <a:tcPr marL="39072" marR="39072" marT="19536" marB="19536" anchor="ctr"/>
                </a:tc>
                <a:tc>
                  <a:txBody>
                    <a:bodyPr/>
                    <a:lstStyle/>
                    <a:p>
                      <a:pPr algn="ctr"/>
                      <a:r>
                        <a:rPr lang="en-US" sz="1000"/>
                        <a:t>15</a:t>
                      </a:r>
                      <a:endParaRPr lang="en-US" sz="1000"/>
                    </a:p>
                  </a:txBody>
                  <a:tcPr marL="39072" marR="39072" marT="19536" marB="19536" anchor="ctr"/>
                </a:tc>
                <a:tc>
                  <a:txBody>
                    <a:bodyPr/>
                    <a:lstStyle/>
                    <a:p>
                      <a:r>
                        <a:rPr lang="en-US" sz="1000"/>
                        <a:t>$a0 = file descriptor</a:t>
                      </a:r>
                      <a:br>
                        <a:rPr lang="en-US" sz="1000"/>
                      </a:br>
                      <a:r>
                        <a:rPr lang="en-US" sz="1000"/>
                        <a:t>$a1 = address of output buffer</a:t>
                      </a:r>
                      <a:br>
                        <a:rPr lang="en-US" sz="1000"/>
                      </a:br>
                      <a:r>
                        <a:rPr lang="en-US" sz="1000"/>
                        <a:t>$a2 = number of characters to write</a:t>
                      </a:r>
                      <a:endParaRPr lang="en-US" sz="1000"/>
                    </a:p>
                  </a:txBody>
                  <a:tcPr marL="39072" marR="39072" marT="19536" marB="19536" anchor="ctr"/>
                </a:tc>
                <a:tc>
                  <a:txBody>
                    <a:bodyPr/>
                    <a:lstStyle/>
                    <a:p>
                      <a:r>
                        <a:rPr lang="en-US" sz="1000" dirty="0"/>
                        <a:t>$v0 contains number of characters written (negative if error). </a:t>
                      </a:r>
                      <a:r>
                        <a:rPr lang="en-US" sz="1000" i="1" dirty="0"/>
                        <a:t>See note below table</a:t>
                      </a:r>
                      <a:endParaRPr lang="en-US" sz="1000" dirty="0"/>
                    </a:p>
                  </a:txBody>
                  <a:tcPr marL="39072" marR="39072" marT="19536" marB="19536" anchor="ctr"/>
                </a:tc>
              </a:tr>
              <a:tr h="370840">
                <a:tc>
                  <a:txBody>
                    <a:bodyPr/>
                    <a:lstStyle/>
                    <a:p>
                      <a:r>
                        <a:rPr lang="en-US" sz="1000"/>
                        <a:t>close file</a:t>
                      </a:r>
                      <a:endParaRPr lang="en-US" sz="1000"/>
                    </a:p>
                  </a:txBody>
                  <a:tcPr marL="39072" marR="39072" marT="19536" marB="19536" anchor="ctr"/>
                </a:tc>
                <a:tc>
                  <a:txBody>
                    <a:bodyPr/>
                    <a:lstStyle/>
                    <a:p>
                      <a:pPr algn="ctr"/>
                      <a:r>
                        <a:rPr lang="en-US" sz="1000"/>
                        <a:t>16</a:t>
                      </a:r>
                      <a:endParaRPr lang="en-US" sz="1000"/>
                    </a:p>
                  </a:txBody>
                  <a:tcPr marL="39072" marR="39072" marT="19536" marB="19536" anchor="ctr"/>
                </a:tc>
                <a:tc>
                  <a:txBody>
                    <a:bodyPr/>
                    <a:lstStyle/>
                    <a:p>
                      <a:r>
                        <a:rPr lang="en-US" sz="1000"/>
                        <a:t>$a0 = file descriptor</a:t>
                      </a:r>
                      <a:endParaRPr lang="en-US" sz="1000"/>
                    </a:p>
                  </a:txBody>
                  <a:tcPr marL="39072" marR="39072" marT="19536" marB="19536" anchor="ctr"/>
                </a:tc>
                <a:tc>
                  <a:txBody>
                    <a:bodyPr/>
                    <a:lstStyle/>
                    <a:p>
                      <a:r>
                        <a:rPr lang="en-US" sz="1000" dirty="0"/>
                        <a:t> </a:t>
                      </a:r>
                      <a:endParaRPr lang="en-US" sz="1000" dirty="0"/>
                    </a:p>
                  </a:txBody>
                  <a:tcPr marL="39072" marR="39072" marT="19536" marB="19536" anchor="ctr"/>
                </a:tc>
              </a:tr>
              <a:tr h="370840">
                <a:tc>
                  <a:txBody>
                    <a:bodyPr/>
                    <a:lstStyle/>
                    <a:p>
                      <a:r>
                        <a:rPr lang="en-US" sz="1000"/>
                        <a:t>exit2 (terminate with value)</a:t>
                      </a:r>
                      <a:endParaRPr lang="en-US" sz="1000"/>
                    </a:p>
                  </a:txBody>
                  <a:tcPr marL="39072" marR="39072" marT="19536" marB="19536" anchor="ctr"/>
                </a:tc>
                <a:tc>
                  <a:txBody>
                    <a:bodyPr/>
                    <a:lstStyle/>
                    <a:p>
                      <a:pPr algn="ctr"/>
                      <a:r>
                        <a:rPr lang="en-US" sz="1000"/>
                        <a:t>17</a:t>
                      </a:r>
                      <a:endParaRPr lang="en-US" sz="1000"/>
                    </a:p>
                  </a:txBody>
                  <a:tcPr marL="39072" marR="39072" marT="19536" marB="19536" anchor="ctr"/>
                </a:tc>
                <a:tc>
                  <a:txBody>
                    <a:bodyPr/>
                    <a:lstStyle/>
                    <a:p>
                      <a:r>
                        <a:rPr lang="en-US" sz="1000"/>
                        <a:t>$a0 = termination result</a:t>
                      </a:r>
                      <a:endParaRPr lang="en-US" sz="1000"/>
                    </a:p>
                  </a:txBody>
                  <a:tcPr marL="39072" marR="39072" marT="19536" marB="19536" anchor="ctr"/>
                </a:tc>
                <a:tc>
                  <a:txBody>
                    <a:bodyPr/>
                    <a:lstStyle/>
                    <a:p>
                      <a:r>
                        <a:rPr lang="en-US" sz="1000" i="1" dirty="0"/>
                        <a:t>See note below table</a:t>
                      </a:r>
                      <a:endParaRPr lang="en-US" sz="1000" dirty="0"/>
                    </a:p>
                  </a:txBody>
                  <a:tcPr marL="39072" marR="39072" marT="19536" marB="19536" anchor="ctr"/>
                </a:tc>
              </a:tr>
            </a:tbl>
          </a:graphicData>
        </a:graphic>
      </p:graphicFrame>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Exampe</a:t>
            </a:r>
            <a:endParaRPr lang="en-US" dirty="0"/>
          </a:p>
        </p:txBody>
      </p:sp>
      <p:sp>
        <p:nvSpPr>
          <p:cNvPr id="3" name="Content Placeholder 2"/>
          <p:cNvSpPr>
            <a:spLocks noGrp="1"/>
          </p:cNvSpPr>
          <p:nvPr>
            <p:ph idx="1"/>
          </p:nvPr>
        </p:nvSpPr>
        <p:spPr/>
        <p:txBody>
          <a:bodyPr/>
          <a:lstStyle/>
          <a:p>
            <a:r>
              <a:rPr lang="en-US" dirty="0"/>
              <a:t>Write assembly codes to print “Hello world!”</a:t>
            </a:r>
            <a:endParaRPr lang="en-US" dirty="0"/>
          </a:p>
          <a:p>
            <a:endParaRPr lang="en-US" dirty="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pic>
        <p:nvPicPr>
          <p:cNvPr id="5" name="Picture 4"/>
          <p:cNvPicPr>
            <a:picLocks noChangeAspect="1"/>
          </p:cNvPicPr>
          <p:nvPr/>
        </p:nvPicPr>
        <p:blipFill>
          <a:blip r:embed="rId1"/>
          <a:stretch>
            <a:fillRect/>
          </a:stretch>
        </p:blipFill>
        <p:spPr>
          <a:xfrm>
            <a:off x="4057689" y="2615580"/>
            <a:ext cx="4076622" cy="1626839"/>
          </a:xfrm>
          <a:prstGeom prst="rect">
            <a:avLst/>
          </a:prstGeo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endParaRPr lang="en-US" dirty="0"/>
          </a:p>
        </p:txBody>
      </p:sp>
      <p:sp>
        <p:nvSpPr>
          <p:cNvPr id="3" name="Content Placeholder 2"/>
          <p:cNvSpPr>
            <a:spLocks noGrp="1"/>
          </p:cNvSpPr>
          <p:nvPr>
            <p:ph idx="1"/>
          </p:nvPr>
        </p:nvSpPr>
        <p:spPr/>
        <p:txBody>
          <a:bodyPr/>
          <a:lstStyle/>
          <a:p>
            <a:r>
              <a:rPr lang="en-US" dirty="0"/>
              <a:t>Write assembly codes to calculate 256+172 and print the result</a:t>
            </a:r>
            <a:endParaRPr lang="en-US" dirty="0"/>
          </a:p>
          <a:p>
            <a:endParaRPr lang="en-US" dirty="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pic>
        <p:nvPicPr>
          <p:cNvPr id="5" name="Picture 4"/>
          <p:cNvPicPr>
            <a:picLocks noChangeAspect="1"/>
          </p:cNvPicPr>
          <p:nvPr/>
        </p:nvPicPr>
        <p:blipFill>
          <a:blip r:embed="rId1"/>
          <a:stretch>
            <a:fillRect/>
          </a:stretch>
        </p:blipFill>
        <p:spPr>
          <a:xfrm>
            <a:off x="4606318" y="2756548"/>
            <a:ext cx="2979363" cy="1344904"/>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endParaRPr lang="en-US" dirty="0"/>
          </a:p>
        </p:txBody>
      </p:sp>
      <p:sp>
        <p:nvSpPr>
          <p:cNvPr id="3" name="Content Placeholder 2"/>
          <p:cNvSpPr>
            <a:spLocks noGrp="1"/>
          </p:cNvSpPr>
          <p:nvPr>
            <p:ph idx="1"/>
          </p:nvPr>
        </p:nvSpPr>
        <p:spPr/>
        <p:txBody>
          <a:bodyPr/>
          <a:lstStyle/>
          <a:p>
            <a:r>
              <a:rPr lang="en-US" dirty="0"/>
              <a:t>Write assembly codes print “Hello world! My name is xxx”, where “xxx” a character string input by the user</a:t>
            </a:r>
            <a:endParaRPr lang="en-US" dirty="0"/>
          </a:p>
          <a:p>
            <a:endParaRPr lang="en-US" dirty="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grpSp>
        <p:nvGrpSpPr>
          <p:cNvPr id="7" name="Group 6"/>
          <p:cNvGrpSpPr/>
          <p:nvPr/>
        </p:nvGrpSpPr>
        <p:grpSpPr>
          <a:xfrm>
            <a:off x="3791744" y="2924944"/>
            <a:ext cx="4766219" cy="3242248"/>
            <a:chOff x="3791744" y="2924944"/>
            <a:chExt cx="4766219" cy="3242248"/>
          </a:xfrm>
        </p:grpSpPr>
        <p:pic>
          <p:nvPicPr>
            <p:cNvPr id="5" name="Picture 4"/>
            <p:cNvPicPr>
              <a:picLocks noChangeAspect="1"/>
            </p:cNvPicPr>
            <p:nvPr/>
          </p:nvPicPr>
          <p:blipFill>
            <a:blip r:embed="rId1"/>
            <a:stretch>
              <a:fillRect/>
            </a:stretch>
          </p:blipFill>
          <p:spPr>
            <a:xfrm>
              <a:off x="3791744" y="2924944"/>
              <a:ext cx="4766219" cy="3242248"/>
            </a:xfrm>
            <a:prstGeom prst="rect">
              <a:avLst/>
            </a:prstGeom>
          </p:spPr>
        </p:pic>
        <p:pic>
          <p:nvPicPr>
            <p:cNvPr id="6" name="Picture 5"/>
            <p:cNvPicPr>
              <a:picLocks noChangeAspect="1"/>
            </p:cNvPicPr>
            <p:nvPr/>
          </p:nvPicPr>
          <p:blipFill>
            <a:blip r:embed="rId2"/>
            <a:stretch>
              <a:fillRect/>
            </a:stretch>
          </p:blipFill>
          <p:spPr>
            <a:xfrm>
              <a:off x="4340376" y="3933056"/>
              <a:ext cx="144016" cy="135707"/>
            </a:xfrm>
            <a:prstGeom prst="rect">
              <a:avLst/>
            </a:prstGeom>
          </p:spPr>
        </p:pic>
      </p:gr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endParaRPr lang="en-US" dirty="0"/>
          </a:p>
        </p:txBody>
      </p:sp>
      <p:sp>
        <p:nvSpPr>
          <p:cNvPr id="3" name="Content Placeholder 2"/>
          <p:cNvSpPr>
            <a:spLocks noGrp="1"/>
          </p:cNvSpPr>
          <p:nvPr>
            <p:ph idx="1"/>
          </p:nvPr>
        </p:nvSpPr>
        <p:spPr/>
        <p:txBody>
          <a:bodyPr/>
          <a:lstStyle/>
          <a:p>
            <a:r>
              <a:rPr lang="en-US" dirty="0"/>
              <a:t>Write MIPS assembly codes to compute and print the result of </a:t>
            </a:r>
            <a:r>
              <a:rPr lang="en-US" b="1" dirty="0"/>
              <a:t>x+(x-1)+(x-2)+…+1</a:t>
            </a:r>
            <a:r>
              <a:rPr lang="en-US" dirty="0"/>
              <a:t>, where </a:t>
            </a:r>
            <a:r>
              <a:rPr lang="en-US" b="1" dirty="0"/>
              <a:t>x</a:t>
            </a:r>
            <a:r>
              <a:rPr lang="en-US" dirty="0"/>
              <a:t> is input by users (suppose </a:t>
            </a:r>
            <a:r>
              <a:rPr lang="en-US" b="1" dirty="0"/>
              <a:t>x</a:t>
            </a:r>
            <a:r>
              <a:rPr lang="en-US" dirty="0"/>
              <a:t> &lt; 100). The codes to read input and print the result are already given as follows, and please write the remaining codes.</a:t>
            </a:r>
            <a:endParaRPr lang="en-US" dirty="0"/>
          </a:p>
          <a:p>
            <a:endParaRPr lang="en-US" dirty="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a:t>
            </a:r>
            <a:endParaRPr lang="en-US" dirty="0"/>
          </a:p>
        </p:txBody>
      </p:sp>
      <p:sp>
        <p:nvSpPr>
          <p:cNvPr id="3" name="Content Placeholder 2"/>
          <p:cNvSpPr>
            <a:spLocks noGrp="1"/>
          </p:cNvSpPr>
          <p:nvPr>
            <p:ph idx="1"/>
          </p:nvPr>
        </p:nvSpPr>
        <p:spPr/>
        <p:txBody>
          <a:bodyPr/>
          <a:lstStyle/>
          <a:p>
            <a:r>
              <a:rPr lang="en-US" dirty="0"/>
              <a:t>Write MIPS assembly codes to compute and print the result of </a:t>
            </a:r>
            <a:r>
              <a:rPr lang="en-US" b="1" dirty="0"/>
              <a:t>x+(x-1)+(x-2)+…+1</a:t>
            </a:r>
            <a:r>
              <a:rPr lang="en-US" dirty="0"/>
              <a:t>, where </a:t>
            </a:r>
            <a:r>
              <a:rPr lang="en-US" b="1" dirty="0"/>
              <a:t>x</a:t>
            </a:r>
            <a:r>
              <a:rPr lang="en-US" dirty="0"/>
              <a:t> is input by users (suppose </a:t>
            </a:r>
            <a:r>
              <a:rPr lang="en-US" b="1" dirty="0"/>
              <a:t>x</a:t>
            </a:r>
            <a:r>
              <a:rPr lang="en-US" dirty="0"/>
              <a:t> &lt; 100). The codes to read input and print the result are already given as follows, and please write the remaining codes.</a:t>
            </a:r>
            <a:endParaRPr lang="en-US" dirty="0"/>
          </a:p>
          <a:p>
            <a:endParaRPr lang="en-US" dirty="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graphicFrame>
        <p:nvGraphicFramePr>
          <p:cNvPr id="5" name="Table 4"/>
          <p:cNvGraphicFramePr>
            <a:graphicFrameLocks noGrp="1"/>
          </p:cNvGraphicFramePr>
          <p:nvPr/>
        </p:nvGraphicFramePr>
        <p:xfrm>
          <a:off x="4475797" y="3466940"/>
          <a:ext cx="4212491" cy="2770372"/>
        </p:xfrm>
        <a:graphic>
          <a:graphicData uri="http://schemas.openxmlformats.org/drawingml/2006/table">
            <a:tbl>
              <a:tblPr firstRow="1" firstCol="1" bandRow="1">
                <a:tableStyleId>{5C22544A-7EE6-4342-B048-85BDC9FD1C3A}</a:tableStyleId>
              </a:tblPr>
              <a:tblGrid>
                <a:gridCol w="4212491"/>
              </a:tblGrid>
              <a:tr h="2770372">
                <a:tc>
                  <a:txBody>
                    <a:bodyPr/>
                    <a:lstStyle/>
                    <a:p>
                      <a:pPr marL="0" marR="0" algn="just">
                        <a:spcBef>
                          <a:spcPts val="0"/>
                        </a:spcBef>
                        <a:spcAft>
                          <a:spcPts val="0"/>
                        </a:spcAft>
                      </a:pPr>
                      <a:r>
                        <a:rPr lang="en-US" sz="1100" kern="100" dirty="0">
                          <a:effectLst/>
                        </a:rPr>
                        <a:t> </a:t>
                      </a:r>
                      <a:r>
                        <a:rPr lang="en-US" sz="1100" kern="100" dirty="0">
                          <a:effectLst/>
                        </a:rPr>
                        <a:t>     </a:t>
                      </a:r>
                      <a:endParaRPr lang="en-US" sz="1100" kern="100" dirty="0">
                        <a:effectLst/>
                      </a:endParaRPr>
                    </a:p>
                    <a:p>
                      <a:pPr marL="0" marR="0" algn="just">
                        <a:spcBef>
                          <a:spcPts val="0"/>
                        </a:spcBef>
                        <a:spcAft>
                          <a:spcPts val="0"/>
                        </a:spcAft>
                      </a:pPr>
                      <a:r>
                        <a:rPr lang="en-US" sz="1200" kern="100" dirty="0">
                          <a:effectLst/>
                        </a:rPr>
                        <a:t>.text</a:t>
                      </a:r>
                      <a:endParaRPr lang="en-US" sz="1200" kern="100" dirty="0">
                        <a:effectLst/>
                      </a:endParaRPr>
                    </a:p>
                    <a:p>
                      <a:pPr marL="0" marR="0" algn="just">
                        <a:spcBef>
                          <a:spcPts val="0"/>
                        </a:spcBef>
                        <a:spcAft>
                          <a:spcPts val="0"/>
                        </a:spcAft>
                      </a:pPr>
                      <a:r>
                        <a:rPr lang="en-US" sz="1200" kern="100" dirty="0">
                          <a:effectLst/>
                        </a:rPr>
                        <a:t>      move # read the input x, and put it into register $t1 </a:t>
                      </a:r>
                      <a:endParaRPr lang="en-US" sz="1200" kern="100" dirty="0">
                        <a:effectLst/>
                      </a:endParaRPr>
                    </a:p>
                    <a:p>
                      <a:pPr marL="0" marR="0" algn="just">
                        <a:spcBef>
                          <a:spcPts val="0"/>
                        </a:spcBef>
                        <a:spcAft>
                          <a:spcPts val="0"/>
                        </a:spcAft>
                      </a:pPr>
                      <a:r>
                        <a:rPr lang="en-US" sz="1200" kern="100" dirty="0">
                          <a:effectLst/>
                        </a:rPr>
                        <a:t>      li $v0, 5 </a:t>
                      </a:r>
                      <a:endParaRPr lang="en-US" sz="1200" kern="100" dirty="0">
                        <a:effectLst/>
                      </a:endParaRPr>
                    </a:p>
                    <a:p>
                      <a:pPr marL="0" marR="0" algn="just">
                        <a:spcBef>
                          <a:spcPts val="0"/>
                        </a:spcBef>
                        <a:spcAft>
                          <a:spcPts val="0"/>
                        </a:spcAft>
                      </a:pPr>
                      <a:r>
                        <a:rPr lang="en-US" sz="1200" kern="100" dirty="0">
                          <a:effectLst/>
                        </a:rPr>
                        <a:t>      </a:t>
                      </a:r>
                      <a:r>
                        <a:rPr lang="en-US" sz="1200" kern="100" dirty="0" err="1">
                          <a:effectLst/>
                        </a:rPr>
                        <a:t>syscall</a:t>
                      </a:r>
                      <a:r>
                        <a:rPr lang="en-US" sz="1200" kern="100" dirty="0">
                          <a:effectLst/>
                        </a:rPr>
                        <a:t> </a:t>
                      </a:r>
                      <a:endParaRPr lang="en-US" sz="1200" kern="100" dirty="0">
                        <a:effectLst/>
                      </a:endParaRPr>
                    </a:p>
                    <a:p>
                      <a:pPr marL="0" marR="0" algn="just">
                        <a:spcBef>
                          <a:spcPts val="0"/>
                        </a:spcBef>
                        <a:spcAft>
                          <a:spcPts val="0"/>
                        </a:spcAft>
                      </a:pPr>
                      <a:r>
                        <a:rPr lang="en-US" sz="1200" kern="100" dirty="0">
                          <a:effectLst/>
                        </a:rPr>
                        <a:t>      move $t1, $v0</a:t>
                      </a:r>
                      <a:endParaRPr lang="en-US" sz="1200" kern="100" dirty="0">
                        <a:effectLst/>
                      </a:endParaRPr>
                    </a:p>
                    <a:p>
                      <a:pPr marL="0" marR="0" algn="just">
                        <a:spcBef>
                          <a:spcPts val="0"/>
                        </a:spcBef>
                        <a:spcAft>
                          <a:spcPts val="0"/>
                        </a:spcAft>
                      </a:pPr>
                      <a:r>
                        <a:rPr lang="en-US" sz="1200" kern="100" dirty="0">
                          <a:effectLst/>
                        </a:rPr>
                        <a:t>      move $t2, $v0</a:t>
                      </a:r>
                      <a:endParaRPr lang="en-US" sz="1200" kern="100" dirty="0">
                        <a:effectLst/>
                      </a:endParaRPr>
                    </a:p>
                    <a:p>
                      <a:pPr marL="0" marR="0" algn="just">
                        <a:spcBef>
                          <a:spcPts val="0"/>
                        </a:spcBef>
                        <a:spcAft>
                          <a:spcPts val="0"/>
                        </a:spcAft>
                      </a:pPr>
                      <a:r>
                        <a:rPr lang="en-US" sz="1200" kern="100" dirty="0">
                          <a:effectLst/>
                        </a:rPr>
                        <a:t>loop:</a:t>
                      </a:r>
                      <a:endParaRPr lang="en-US" sz="1200" kern="100" dirty="0">
                        <a:effectLst/>
                      </a:endParaRPr>
                    </a:p>
                    <a:p>
                      <a:pPr marL="0" marR="0" algn="just">
                        <a:spcBef>
                          <a:spcPts val="0"/>
                        </a:spcBef>
                        <a:spcAft>
                          <a:spcPts val="0"/>
                        </a:spcAft>
                      </a:pPr>
                      <a:r>
                        <a:rPr lang="en-US" sz="1200" kern="100" dirty="0">
                          <a:effectLst/>
                        </a:rPr>
                        <a:t>      sub $t1, $t1, 1</a:t>
                      </a:r>
                      <a:endParaRPr lang="en-US" sz="1200" kern="100" dirty="0">
                        <a:effectLst/>
                      </a:endParaRPr>
                    </a:p>
                    <a:p>
                      <a:pPr marL="0" marR="0" algn="just">
                        <a:spcBef>
                          <a:spcPts val="0"/>
                        </a:spcBef>
                        <a:spcAft>
                          <a:spcPts val="0"/>
                        </a:spcAft>
                      </a:pPr>
                      <a:r>
                        <a:rPr lang="en-US" sz="1200" kern="100" dirty="0">
                          <a:effectLst/>
                        </a:rPr>
                        <a:t>      add $t2, $t2, $t1</a:t>
                      </a:r>
                      <a:endParaRPr lang="en-US" sz="1200" kern="100" dirty="0">
                        <a:effectLst/>
                      </a:endParaRPr>
                    </a:p>
                    <a:p>
                      <a:pPr marL="0" marR="0" algn="just">
                        <a:spcBef>
                          <a:spcPts val="0"/>
                        </a:spcBef>
                        <a:spcAft>
                          <a:spcPts val="0"/>
                        </a:spcAft>
                      </a:pPr>
                      <a:r>
                        <a:rPr lang="en-US" sz="1200" kern="100" dirty="0">
                          <a:effectLst/>
                        </a:rPr>
                        <a:t>      </a:t>
                      </a:r>
                      <a:r>
                        <a:rPr lang="en-US" sz="1200" kern="100" dirty="0" err="1">
                          <a:effectLst/>
                        </a:rPr>
                        <a:t>bne</a:t>
                      </a:r>
                      <a:r>
                        <a:rPr lang="en-US" sz="1200" kern="100" dirty="0">
                          <a:effectLst/>
                        </a:rPr>
                        <a:t> $t1, 1, loop</a:t>
                      </a:r>
                      <a:endParaRPr lang="en-US" sz="1200" kern="100" dirty="0">
                        <a:effectLst/>
                      </a:endParaRPr>
                    </a:p>
                    <a:p>
                      <a:pPr marL="0" marR="0" algn="just">
                        <a:spcBef>
                          <a:spcPts val="0"/>
                        </a:spcBef>
                        <a:spcAft>
                          <a:spcPts val="0"/>
                        </a:spcAft>
                      </a:pPr>
                      <a:r>
                        <a:rPr lang="en-US" sz="1200" kern="100" dirty="0">
                          <a:effectLst/>
                        </a:rPr>
                        <a:t>      li $v0, 5 </a:t>
                      </a:r>
                      <a:endParaRPr lang="en-US" sz="1200" kern="100" dirty="0">
                        <a:effectLst/>
                      </a:endParaRPr>
                    </a:p>
                    <a:p>
                      <a:pPr marL="0" marR="0" algn="just">
                        <a:spcBef>
                          <a:spcPts val="0"/>
                        </a:spcBef>
                        <a:spcAft>
                          <a:spcPts val="0"/>
                        </a:spcAft>
                      </a:pPr>
                      <a:r>
                        <a:rPr lang="en-US" sz="1200" kern="100" dirty="0">
                          <a:effectLst/>
                        </a:rPr>
                        <a:t>      </a:t>
                      </a:r>
                      <a:r>
                        <a:rPr lang="en-US" sz="1200" kern="100" dirty="0" err="1">
                          <a:effectLst/>
                        </a:rPr>
                        <a:t>syscall</a:t>
                      </a:r>
                      <a:r>
                        <a:rPr lang="en-US" sz="1200" kern="100" dirty="0">
                          <a:effectLst/>
                        </a:rPr>
                        <a:t> </a:t>
                      </a:r>
                      <a:endParaRPr lang="en-US" sz="1200" kern="100" dirty="0">
                        <a:effectLst/>
                        <a:latin typeface="Calibri" panose="020F0502020204030204" pitchFamily="34" charset="0"/>
                        <a:ea typeface="宋体" panose="02010600030101010101" pitchFamily="2" charset="-122"/>
                        <a:cs typeface="Times New Roman" panose="02020603050405020304" charset="0"/>
                      </a:endParaRPr>
                    </a:p>
                  </a:txBody>
                  <a:tcPr marL="68580" marR="68580" marT="0" marB="0"/>
                </a:tc>
              </a:tr>
            </a:tbl>
          </a:graphicData>
        </a:graphic>
      </p:graphicFrame>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Midterm</a:t>
            </a:r>
            <a:endParaRPr lang="en-US" dirty="0"/>
          </a:p>
        </p:txBody>
      </p:sp>
      <p:sp>
        <p:nvSpPr>
          <p:cNvPr id="3" name="Content Placeholder 2"/>
          <p:cNvSpPr>
            <a:spLocks noGrp="1"/>
          </p:cNvSpPr>
          <p:nvPr>
            <p:ph idx="1"/>
          </p:nvPr>
        </p:nvSpPr>
        <p:spPr/>
        <p:txBody>
          <a:bodyPr/>
          <a:lstStyle/>
          <a:p>
            <a:r>
              <a:rPr lang="en-US" dirty="0"/>
              <a:t>In-class: </a:t>
            </a:r>
            <a:r>
              <a:rPr lang="en-US" b="1" dirty="0">
                <a:solidFill>
                  <a:srgbClr val="FF0000"/>
                </a:solidFill>
              </a:rPr>
              <a:t>Oct. 18 </a:t>
            </a:r>
            <a:r>
              <a:rPr lang="en-US" dirty="0"/>
              <a:t>(Week 7, Wed)</a:t>
            </a:r>
            <a:endParaRPr lang="en-US" dirty="0"/>
          </a:p>
          <a:p>
            <a:r>
              <a:rPr lang="en-US" dirty="0">
                <a:solidFill>
                  <a:srgbClr val="FF0000"/>
                </a:solidFill>
              </a:rPr>
              <a:t>Closed-book</a:t>
            </a:r>
            <a:r>
              <a:rPr lang="en-US" dirty="0"/>
              <a:t>, calculator allowed</a:t>
            </a:r>
            <a:endParaRPr lang="en-US" dirty="0"/>
          </a:p>
          <a:p>
            <a:r>
              <a:rPr lang="en-US" dirty="0"/>
              <a:t>Scope: Chapter 1 - 4</a:t>
            </a:r>
            <a:endParaRPr lang="en-US" dirty="0"/>
          </a:p>
          <a:p>
            <a:r>
              <a:rPr lang="en-US" dirty="0">
                <a:solidFill>
                  <a:srgbClr val="FF0000"/>
                </a:solidFill>
              </a:rPr>
              <a:t>Bring your own white paper as answer sheets and draft paper</a:t>
            </a:r>
            <a:endParaRPr lang="en-US" dirty="0">
              <a:solidFill>
                <a:srgbClr val="FF0000"/>
              </a:solidFill>
            </a:endParaRPr>
          </a:p>
          <a:p>
            <a:r>
              <a:rPr lang="en-US" dirty="0"/>
              <a:t>Midterm exam time length: 2 hours (9:00-11:00)</a:t>
            </a:r>
            <a:endParaRPr lang="en-US" dirty="0"/>
          </a:p>
          <a:p>
            <a:pPr lvl="1"/>
            <a:r>
              <a:rPr lang="en-US" dirty="0"/>
              <a:t>11:00-11:20: collecting answer sheets &amp; break</a:t>
            </a:r>
            <a:endParaRPr lang="en-US" dirty="0"/>
          </a:p>
          <a:p>
            <a:pPr lvl="1"/>
            <a:r>
              <a:rPr lang="en-US" dirty="0"/>
              <a:t>11:20-11:50: Q&amp;A</a:t>
            </a:r>
            <a:endParaRPr lang="en-US" dirty="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Midterm</a:t>
            </a:r>
            <a:endParaRPr lang="en-US" dirty="0"/>
          </a:p>
        </p:txBody>
      </p:sp>
      <p:sp>
        <p:nvSpPr>
          <p:cNvPr id="3" name="Content Placeholder 2"/>
          <p:cNvSpPr>
            <a:spLocks noGrp="1"/>
          </p:cNvSpPr>
          <p:nvPr>
            <p:ph idx="1"/>
          </p:nvPr>
        </p:nvSpPr>
        <p:spPr/>
        <p:txBody>
          <a:bodyPr/>
          <a:lstStyle/>
          <a:p>
            <a:r>
              <a:rPr lang="en-US" dirty="0"/>
              <a:t>If you cannot come to campus for valid reasons, apply for online midterm here: </a:t>
            </a:r>
            <a:r>
              <a:rPr lang="en-US" dirty="0">
                <a:hlinkClick r:id="rId1"/>
              </a:rPr>
              <a:t>https://forms.gle/jhodWJru4TadvkRy8</a:t>
            </a:r>
            <a:endParaRPr lang="en-US" dirty="0"/>
          </a:p>
          <a:p>
            <a:pPr lvl="1"/>
            <a:r>
              <a:rPr lang="en-US" b="1" dirty="0"/>
              <a:t>Only applications with </a:t>
            </a:r>
            <a:r>
              <a:rPr lang="en-US" b="1" dirty="0">
                <a:solidFill>
                  <a:srgbClr val="FF0000"/>
                </a:solidFill>
              </a:rPr>
              <a:t>strong justifications </a:t>
            </a:r>
            <a:r>
              <a:rPr lang="en-US" b="1" dirty="0"/>
              <a:t>may be considered</a:t>
            </a:r>
            <a:endParaRPr lang="en-US" b="1" dirty="0"/>
          </a:p>
          <a:p>
            <a:endParaRPr lang="en-US" dirty="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sp>
        <p:nvSpPr>
          <p:cNvPr id="5" name="Rectangle 4"/>
          <p:cNvSpPr/>
          <p:nvPr/>
        </p:nvSpPr>
        <p:spPr>
          <a:xfrm>
            <a:off x="6957618" y="3789040"/>
            <a:ext cx="5234382" cy="1569660"/>
          </a:xfrm>
          <a:prstGeom prst="rect">
            <a:avLst/>
          </a:prstGeom>
        </p:spPr>
        <p:txBody>
          <a:bodyPr wrap="none">
            <a:spAutoFit/>
          </a:bodyPr>
          <a:lstStyle/>
          <a:p>
            <a:r>
              <a:rPr lang="en-US" sz="2400" b="1" dirty="0">
                <a:solidFill>
                  <a:srgbClr val="FF0000"/>
                </a:solidFill>
              </a:rPr>
              <a:t>Application due: Oct 15</a:t>
            </a:r>
            <a:endParaRPr lang="en-US" sz="2400" b="1" dirty="0">
              <a:solidFill>
                <a:srgbClr val="FF0000"/>
              </a:solidFill>
            </a:endParaRPr>
          </a:p>
          <a:p>
            <a:endParaRPr lang="en-US" sz="2400" b="1" dirty="0">
              <a:solidFill>
                <a:srgbClr val="FF0000"/>
              </a:solidFill>
            </a:endParaRPr>
          </a:p>
          <a:p>
            <a:r>
              <a:rPr lang="en-US" sz="2400" dirty="0">
                <a:solidFill>
                  <a:srgbClr val="FF0000"/>
                </a:solidFill>
              </a:rPr>
              <a:t>Spontaneous application considered</a:t>
            </a:r>
            <a:endParaRPr lang="en-US" sz="2400" dirty="0">
              <a:solidFill>
                <a:srgbClr val="FF0000"/>
              </a:solidFill>
            </a:endParaRPr>
          </a:p>
          <a:p>
            <a:r>
              <a:rPr lang="en-US" sz="2400" dirty="0">
                <a:solidFill>
                  <a:srgbClr val="FF0000"/>
                </a:solidFill>
              </a:rPr>
              <a:t>only for emergent reasons (e.g., health)</a:t>
            </a:r>
            <a:endParaRPr lang="en-US" sz="2400" dirty="0">
              <a:solidFill>
                <a:srgbClr val="FF0000"/>
              </a:solidFill>
            </a:endParaRPr>
          </a:p>
        </p:txBody>
      </p:sp>
      <p:pic>
        <p:nvPicPr>
          <p:cNvPr id="8" name="Picture 7"/>
          <p:cNvPicPr>
            <a:picLocks noChangeAspect="1"/>
          </p:cNvPicPr>
          <p:nvPr/>
        </p:nvPicPr>
        <p:blipFill>
          <a:blip r:embed="rId2"/>
          <a:stretch>
            <a:fillRect/>
          </a:stretch>
        </p:blipFill>
        <p:spPr>
          <a:xfrm>
            <a:off x="845218" y="2924944"/>
            <a:ext cx="5876782" cy="3243623"/>
          </a:xfrm>
          <a:prstGeom prst="rect">
            <a:avLst/>
          </a:prstGeom>
        </p:spPr>
      </p:pic>
      <p:sp>
        <p:nvSpPr>
          <p:cNvPr id="9" name="Oval 8"/>
          <p:cNvSpPr/>
          <p:nvPr/>
        </p:nvSpPr>
        <p:spPr>
          <a:xfrm>
            <a:off x="2351584" y="5687373"/>
            <a:ext cx="2232248" cy="288032"/>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1"/>
          <p:cNvPicPr>
            <a:picLocks noChangeAspect="1"/>
          </p:cNvPicPr>
          <p:nvPr>
            <p:custDataLst>
              <p:tags r:id="rId1"/>
            </p:custDataLst>
          </p:nvPr>
        </p:nvPicPr>
        <p:blipFill>
          <a:blip r:embed="rId2"/>
          <a:stretch>
            <a:fillRect/>
          </a:stretch>
        </p:blipFill>
        <p:spPr>
          <a:xfrm>
            <a:off x="5160010" y="1412875"/>
            <a:ext cx="6210300" cy="2804160"/>
          </a:xfrm>
          <a:prstGeom prst="rect">
            <a:avLst/>
          </a:prstGeom>
        </p:spPr>
      </p:pic>
      <p:sp>
        <p:nvSpPr>
          <p:cNvPr id="3" name="内容占位符 2"/>
          <p:cNvSpPr>
            <a:spLocks noGrp="1"/>
          </p:cNvSpPr>
          <p:nvPr>
            <p:ph idx="1"/>
          </p:nvPr>
        </p:nvSpPr>
        <p:spPr/>
        <p:txBody>
          <a:bodyPr/>
          <a:lstStyle/>
          <a:p>
            <a:r>
              <a:rPr lang="en-US" altLang="zh-CN" sz="2400"/>
              <a:t>What will the processor do?</a:t>
            </a:r>
            <a:endParaRPr lang="en-US" altLang="zh-CN" sz="2400"/>
          </a:p>
          <a:p>
            <a:pPr marL="800100" lvl="1" indent="-342900">
              <a:buFont typeface="Arial" panose="020B0604020202020204" pitchFamily="34" charset="0"/>
              <a:buChar char="•"/>
            </a:pPr>
            <a:r>
              <a:rPr lang="en-US" altLang="zh-CN" sz="2000">
                <a:gradFill>
                  <a:gsLst>
                    <a:gs pos="0">
                      <a:srgbClr val="007BD3"/>
                    </a:gs>
                    <a:gs pos="100000">
                      <a:srgbClr val="034373"/>
                    </a:gs>
                  </a:gsLst>
                  <a:lin scaled="0"/>
                </a:gradFill>
              </a:rPr>
              <a:t>1. Load the instruction</a:t>
            </a:r>
            <a:endParaRPr lang="en-US" altLang="zh-CN" sz="2000">
              <a:gradFill>
                <a:gsLst>
                  <a:gs pos="0">
                    <a:srgbClr val="007BD3"/>
                  </a:gs>
                  <a:gs pos="100000">
                    <a:srgbClr val="034373"/>
                  </a:gs>
                </a:gsLst>
                <a:lin scaled="0"/>
              </a:gradFill>
            </a:endParaRPr>
          </a:p>
          <a:p>
            <a:pPr marL="800100" lvl="1" indent="-342900">
              <a:buFont typeface="Arial" panose="020B0604020202020204" pitchFamily="34" charset="0"/>
              <a:buChar char="•"/>
            </a:pPr>
            <a:r>
              <a:rPr lang="en-US" altLang="zh-CN" sz="2000">
                <a:solidFill>
                  <a:srgbClr val="C00000"/>
                </a:solidFill>
              </a:rPr>
              <a:t>2. Figure out what operation to do</a:t>
            </a:r>
            <a:endParaRPr lang="en-US" altLang="zh-CN" sz="2000">
              <a:solidFill>
                <a:srgbClr val="C00000"/>
              </a:solidFill>
            </a:endParaRPr>
          </a:p>
          <a:p>
            <a:pPr marL="800100" lvl="1" indent="-342900">
              <a:buFont typeface="Arial" panose="020B0604020202020204" pitchFamily="34" charset="0"/>
              <a:buChar char="•"/>
            </a:pPr>
            <a:r>
              <a:rPr lang="en-US" altLang="zh-CN" sz="2000">
                <a:solidFill>
                  <a:srgbClr val="92D050"/>
                </a:solidFill>
              </a:rPr>
              <a:t>3. Figure out what data to use</a:t>
            </a:r>
            <a:endParaRPr lang="en-US" altLang="zh-CN" sz="2000">
              <a:solidFill>
                <a:srgbClr val="92D050"/>
              </a:solidFill>
            </a:endParaRPr>
          </a:p>
          <a:p>
            <a:pPr marL="800100" lvl="1" indent="-342900">
              <a:buFont typeface="Arial" panose="020B0604020202020204" pitchFamily="34" charset="0"/>
              <a:buChar char="•"/>
            </a:pPr>
            <a:r>
              <a:rPr lang="en-US" altLang="zh-CN" sz="2000">
                <a:solidFill>
                  <a:srgbClr val="FFC000"/>
                </a:solidFill>
              </a:rPr>
              <a:t>4. Do the computation</a:t>
            </a:r>
            <a:endParaRPr lang="en-US" altLang="zh-CN" sz="2000">
              <a:solidFill>
                <a:srgbClr val="FFC000"/>
              </a:solidFill>
            </a:endParaRPr>
          </a:p>
          <a:p>
            <a:pPr marL="800100" lvl="1" indent="-342900">
              <a:buFont typeface="Arial" panose="020B0604020202020204" pitchFamily="34" charset="0"/>
              <a:buChar char="•"/>
            </a:pPr>
            <a:r>
              <a:rPr lang="en-US" altLang="zh-CN" sz="2000">
                <a:solidFill>
                  <a:srgbClr val="00B0F0"/>
                </a:solidFill>
              </a:rPr>
              <a:t>5. Figure out next instruction</a:t>
            </a:r>
            <a:endParaRPr lang="en-US" altLang="zh-CN" sz="2000">
              <a:solidFill>
                <a:srgbClr val="00B0F0"/>
              </a:solidFill>
            </a:endParaRPr>
          </a:p>
          <a:p>
            <a:pPr marL="342900" lvl="0" indent="-342900">
              <a:buFont typeface="Arial" panose="020B0604020202020204" pitchFamily="34" charset="0"/>
              <a:buChar char="•"/>
            </a:pPr>
            <a:r>
              <a:rPr lang="en-US" altLang="zh-CN" sz="2400">
                <a:solidFill>
                  <a:schemeClr val="tx1"/>
                </a:solidFill>
              </a:rPr>
              <a:t>Repeat this over and over and over…</a:t>
            </a:r>
            <a:endParaRPr lang="en-US" altLang="zh-CN" sz="2400">
              <a:solidFill>
                <a:schemeClr val="tx1"/>
              </a:solidFill>
            </a:endParaRPr>
          </a:p>
        </p:txBody>
      </p:sp>
      <p:sp>
        <p:nvSpPr>
          <p:cNvPr id="2" name="标题 1"/>
          <p:cNvSpPr>
            <a:spLocks noGrp="1"/>
          </p:cNvSpPr>
          <p:nvPr>
            <p:ph type="title"/>
          </p:nvPr>
        </p:nvSpPr>
        <p:spPr/>
        <p:txBody>
          <a:bodyPr/>
          <a:lstStyle/>
          <a:p>
            <a:r>
              <a:rPr lang="en-US" altLang="zh-CN" dirty="0"/>
              <a:t>Walking through Program Execution</a:t>
            </a:r>
            <a:endParaRPr lang="en-US" altLang="zh-CN" dirty="0"/>
          </a:p>
        </p:txBody>
      </p:sp>
      <p:sp>
        <p:nvSpPr>
          <p:cNvPr id="4" name="灯片编号占位符 3"/>
          <p:cNvSpPr>
            <a:spLocks noGrp="1"/>
          </p:cNvSpPr>
          <p:nvPr>
            <p:ph type="sldNum" sz="quarter" idx="12"/>
          </p:nvPr>
        </p:nvSpPr>
        <p:spPr/>
        <p:txBody>
          <a:bodyPr/>
          <a:lstStyle/>
          <a:p>
            <a:fld id="{C22DC6D3-9347-42BE-948A-F7EB414DF657}" type="slidenum">
              <a:rPr lang="en-US" altLang="en-US"/>
            </a:fld>
            <a:endParaRPr lang="en-US" altLang="en-US" dirty="0"/>
          </a:p>
        </p:txBody>
      </p:sp>
      <p:cxnSp>
        <p:nvCxnSpPr>
          <p:cNvPr id="8" name="肘形连接符 7"/>
          <p:cNvCxnSpPr/>
          <p:nvPr/>
        </p:nvCxnSpPr>
        <p:spPr>
          <a:xfrm>
            <a:off x="8832850" y="1845310"/>
            <a:ext cx="1007745" cy="935990"/>
          </a:xfrm>
          <a:prstGeom prst="bentConnector3">
            <a:avLst>
              <a:gd name="adj1" fmla="val 50032"/>
            </a:avLst>
          </a:prstGeom>
          <a:ln w="76200">
            <a:solidFill>
              <a:srgbClr val="99660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7" name="肘形连接符 6"/>
          <p:cNvCxnSpPr/>
          <p:nvPr/>
        </p:nvCxnSpPr>
        <p:spPr>
          <a:xfrm rot="10800000" flipV="1">
            <a:off x="5808345" y="1772920"/>
            <a:ext cx="1871980" cy="576580"/>
          </a:xfrm>
          <a:prstGeom prst="bentConnector3">
            <a:avLst>
              <a:gd name="adj1" fmla="val 99932"/>
            </a:avLst>
          </a:prstGeom>
          <a:ln w="762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a:off x="6532245" y="2755900"/>
            <a:ext cx="860425" cy="25400"/>
          </a:xfrm>
          <a:prstGeom prst="straightConnector1">
            <a:avLst/>
          </a:prstGeom>
          <a:ln w="76200">
            <a:solidFill>
              <a:srgbClr val="92D050"/>
            </a:solidFill>
            <a:tailEnd type="arrow"/>
          </a:ln>
        </p:spPr>
        <p:style>
          <a:lnRef idx="1">
            <a:schemeClr val="accent1"/>
          </a:lnRef>
          <a:fillRef idx="0">
            <a:schemeClr val="accent1"/>
          </a:fillRef>
          <a:effectRef idx="0">
            <a:schemeClr val="accent1"/>
          </a:effectRef>
          <a:fontRef idx="minor">
            <a:schemeClr val="tx1"/>
          </a:fontRef>
        </p:style>
      </p:cxnSp>
      <p:cxnSp>
        <p:nvCxnSpPr>
          <p:cNvPr id="9" name="肘形连接符 8"/>
          <p:cNvCxnSpPr/>
          <p:nvPr/>
        </p:nvCxnSpPr>
        <p:spPr>
          <a:xfrm>
            <a:off x="5880100" y="3187700"/>
            <a:ext cx="1440180" cy="673735"/>
          </a:xfrm>
          <a:prstGeom prst="bentConnector3">
            <a:avLst>
              <a:gd name="adj1" fmla="val 661"/>
            </a:avLst>
          </a:prstGeom>
          <a:ln w="762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6456045" y="3707130"/>
            <a:ext cx="977900" cy="10160"/>
          </a:xfrm>
          <a:prstGeom prst="line">
            <a:avLst/>
          </a:prstGeom>
          <a:ln w="76200">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flipV="1">
            <a:off x="6456045" y="2061210"/>
            <a:ext cx="4445" cy="1635760"/>
          </a:xfrm>
          <a:prstGeom prst="line">
            <a:avLst/>
          </a:prstGeom>
          <a:ln w="76200">
            <a:solidFill>
              <a:srgbClr val="00B0F0"/>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6450330" y="2051050"/>
            <a:ext cx="942340" cy="10160"/>
          </a:xfrm>
          <a:prstGeom prst="straightConnector1">
            <a:avLst/>
          </a:prstGeom>
          <a:ln w="7620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8168640" y="3184525"/>
            <a:ext cx="15875" cy="532765"/>
          </a:xfrm>
          <a:prstGeom prst="straightConnector1">
            <a:avLst/>
          </a:prstGeom>
          <a:ln w="76200">
            <a:solidFill>
              <a:srgbClr val="FFC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Midterm</a:t>
            </a:r>
            <a:endParaRPr lang="en-US" dirty="0"/>
          </a:p>
        </p:txBody>
      </p:sp>
      <p:sp>
        <p:nvSpPr>
          <p:cNvPr id="3" name="Content Placeholder 2"/>
          <p:cNvSpPr>
            <a:spLocks noGrp="1"/>
          </p:cNvSpPr>
          <p:nvPr>
            <p:ph idx="1"/>
          </p:nvPr>
        </p:nvSpPr>
        <p:spPr/>
        <p:txBody>
          <a:bodyPr/>
          <a:lstStyle/>
          <a:p>
            <a:r>
              <a:rPr lang="en-US" dirty="0"/>
              <a:t>If you get my explicit approval for taking the midterm online</a:t>
            </a:r>
            <a:endParaRPr lang="en-US" dirty="0"/>
          </a:p>
          <a:p>
            <a:pPr lvl="1"/>
            <a:r>
              <a:rPr lang="en-US" dirty="0"/>
              <a:t>Zoom link for online exam will be posted on Canvas in due course </a:t>
            </a:r>
            <a:endParaRPr lang="en-US" dirty="0"/>
          </a:p>
          <a:p>
            <a:pPr lvl="1"/>
            <a:r>
              <a:rPr lang="en-US" dirty="0"/>
              <a:t>For the requirement of taking online exam, please read</a:t>
            </a:r>
            <a:endParaRPr lang="en-US" dirty="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pic>
        <p:nvPicPr>
          <p:cNvPr id="7" name="Picture 6"/>
          <p:cNvPicPr>
            <a:picLocks noChangeAspect="1"/>
          </p:cNvPicPr>
          <p:nvPr/>
        </p:nvPicPr>
        <p:blipFill>
          <a:blip r:embed="rId1"/>
          <a:stretch>
            <a:fillRect/>
          </a:stretch>
        </p:blipFill>
        <p:spPr>
          <a:xfrm>
            <a:off x="7358828" y="3821770"/>
            <a:ext cx="3528392" cy="2627333"/>
          </a:xfrm>
          <a:prstGeom prst="rect">
            <a:avLst/>
          </a:prstGeom>
        </p:spPr>
      </p:pic>
      <p:sp>
        <p:nvSpPr>
          <p:cNvPr id="8" name="Rectangle 7"/>
          <p:cNvSpPr/>
          <p:nvPr/>
        </p:nvSpPr>
        <p:spPr>
          <a:xfrm>
            <a:off x="1673240" y="5528275"/>
            <a:ext cx="4770473" cy="646331"/>
          </a:xfrm>
          <a:prstGeom prst="rect">
            <a:avLst/>
          </a:prstGeom>
        </p:spPr>
        <p:txBody>
          <a:bodyPr wrap="none">
            <a:spAutoFit/>
          </a:bodyPr>
          <a:lstStyle/>
          <a:p>
            <a:r>
              <a:rPr lang="en-US" b="1" i="1" dirty="0">
                <a:solidFill>
                  <a:srgbClr val="FF0000"/>
                </a:solidFill>
              </a:rPr>
              <a:t>If you fail to comply with the requirement, your </a:t>
            </a:r>
            <a:endParaRPr lang="en-US" b="1" i="1" dirty="0">
              <a:solidFill>
                <a:srgbClr val="FF0000"/>
              </a:solidFill>
            </a:endParaRPr>
          </a:p>
          <a:p>
            <a:r>
              <a:rPr lang="en-US" b="1" i="1" dirty="0">
                <a:solidFill>
                  <a:srgbClr val="FF0000"/>
                </a:solidFill>
              </a:rPr>
              <a:t>answer will not be graded.</a:t>
            </a:r>
            <a:endParaRPr lang="en-US" b="1" i="1" dirty="0">
              <a:solidFill>
                <a:srgbClr val="FF0000"/>
              </a:solidFill>
            </a:endParaRPr>
          </a:p>
        </p:txBody>
      </p:sp>
      <p:pic>
        <p:nvPicPr>
          <p:cNvPr id="5" name="Picture 4"/>
          <p:cNvPicPr>
            <a:picLocks noChangeAspect="1"/>
          </p:cNvPicPr>
          <p:nvPr/>
        </p:nvPicPr>
        <p:blipFill>
          <a:blip r:embed="rId2"/>
          <a:stretch>
            <a:fillRect/>
          </a:stretch>
        </p:blipFill>
        <p:spPr>
          <a:xfrm>
            <a:off x="757689" y="3068960"/>
            <a:ext cx="6439995" cy="2324445"/>
          </a:xfrm>
          <a:prstGeom prst="rect">
            <a:avLst/>
          </a:prstGeom>
        </p:spPr>
      </p:pic>
      <p:sp>
        <p:nvSpPr>
          <p:cNvPr id="6" name="Oval 5"/>
          <p:cNvSpPr/>
          <p:nvPr/>
        </p:nvSpPr>
        <p:spPr>
          <a:xfrm>
            <a:off x="1045721" y="4483290"/>
            <a:ext cx="648072" cy="216024"/>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3926041" y="4411282"/>
            <a:ext cx="1728192" cy="360040"/>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MIPS</a:t>
            </a:r>
            <a:endParaRPr lang="en-US" dirty="0"/>
          </a:p>
        </p:txBody>
      </p:sp>
      <p:sp>
        <p:nvSpPr>
          <p:cNvPr id="3" name="Content Placeholder 2"/>
          <p:cNvSpPr>
            <a:spLocks noGrp="1"/>
          </p:cNvSpPr>
          <p:nvPr>
            <p:ph idx="1"/>
          </p:nvPr>
        </p:nvSpPr>
        <p:spPr/>
        <p:txBody>
          <a:bodyPr/>
          <a:lstStyle/>
          <a:p>
            <a:r>
              <a:rPr lang="en-US" dirty="0"/>
              <a:t>MIPS (</a:t>
            </a:r>
            <a:r>
              <a:rPr lang="en-US" dirty="0"/>
              <a:t>Microprocessor without Interlocked Pipelined Stages)</a:t>
            </a:r>
            <a:endParaRPr lang="en-US" dirty="0"/>
          </a:p>
          <a:p>
            <a:r>
              <a:rPr lang="en-US" dirty="0"/>
              <a:t>Simple, but</a:t>
            </a:r>
            <a:r>
              <a:rPr lang="en-US" dirty="0"/>
              <a:t> greatly influenced later RISC architectures </a:t>
            </a:r>
            <a:endParaRPr lang="en-US" dirty="0"/>
          </a:p>
          <a:p>
            <a:endParaRPr lang="en-US" dirty="0"/>
          </a:p>
          <a:p>
            <a:r>
              <a:rPr lang="en-US" dirty="0"/>
              <a:t>In 2021 the development of the MIPS architecture had ended as the owner is making the transition to RISC-V</a:t>
            </a:r>
            <a:endParaRPr lang="en-US" dirty="0"/>
          </a:p>
          <a:p>
            <a:pPr lvl="1"/>
            <a:r>
              <a:rPr lang="en-US" dirty="0"/>
              <a:t>RISC-V: an open-source ISA</a:t>
            </a:r>
            <a:endParaRPr lang="en-US" dirty="0"/>
          </a:p>
          <a:p>
            <a:pPr lvl="2"/>
            <a:r>
              <a:rPr lang="en-US" dirty="0"/>
              <a:t>Very popular today …</a:t>
            </a:r>
            <a:endParaRPr lang="en-US" dirty="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MIPS Registers</a:t>
            </a:r>
            <a:endParaRPr lang="en-US" dirty="0"/>
          </a:p>
        </p:txBody>
      </p:sp>
      <p:sp>
        <p:nvSpPr>
          <p:cNvPr id="3" name="Content Placeholder 2"/>
          <p:cNvSpPr>
            <a:spLocks noGrp="1"/>
          </p:cNvSpPr>
          <p:nvPr>
            <p:ph idx="1"/>
          </p:nvPr>
        </p:nvSpPr>
        <p:spPr>
          <a:xfrm>
            <a:off x="609600" y="1340769"/>
            <a:ext cx="4550296" cy="5040560"/>
          </a:xfrm>
        </p:spPr>
        <p:txBody>
          <a:bodyPr/>
          <a:lstStyle/>
          <a:p>
            <a:r>
              <a:rPr lang="en-US" dirty="0"/>
              <a:t>32 registers</a:t>
            </a:r>
            <a:endParaRPr lang="en-US" dirty="0"/>
          </a:p>
          <a:p>
            <a:pPr lvl="1"/>
            <a:r>
              <a:rPr lang="en-US" dirty="0"/>
              <a:t>Each register can be referred to by number $0, $1, … $30, $31 or by name, e.g., </a:t>
            </a:r>
            <a:r>
              <a:rPr lang="fr-FR" dirty="0"/>
              <a:t> $t0 - $t7</a:t>
            </a:r>
            <a:endParaRPr lang="fr-FR" dirty="0"/>
          </a:p>
          <a:p>
            <a:r>
              <a:rPr lang="en-US" dirty="0"/>
              <a:t>Each MIPS register is 32 bits wide (one word)</a:t>
            </a:r>
            <a:endParaRPr lang="en-US" dirty="0"/>
          </a:p>
          <a:p>
            <a:pPr lvl="1"/>
            <a:r>
              <a:rPr lang="en-US" dirty="0"/>
              <a:t>32 D flip-flops</a:t>
            </a:r>
            <a:endParaRPr lang="en-US" dirty="0"/>
          </a:p>
          <a:p>
            <a:endParaRPr lang="en-US" dirty="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pic>
        <p:nvPicPr>
          <p:cNvPr id="5" name="Picture 4"/>
          <p:cNvPicPr>
            <a:picLocks noChangeAspect="1"/>
          </p:cNvPicPr>
          <p:nvPr/>
        </p:nvPicPr>
        <p:blipFill>
          <a:blip r:embed="rId1"/>
          <a:stretch>
            <a:fillRect/>
          </a:stretch>
        </p:blipFill>
        <p:spPr>
          <a:xfrm>
            <a:off x="5511678" y="1340769"/>
            <a:ext cx="6449321" cy="396043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and Register</a:t>
            </a:r>
            <a:endParaRPr lang="en-US" dirty="0"/>
          </a:p>
        </p:txBody>
      </p:sp>
      <p:sp>
        <p:nvSpPr>
          <p:cNvPr id="3" name="Content Placeholder 2"/>
          <p:cNvSpPr>
            <a:spLocks noGrp="1"/>
          </p:cNvSpPr>
          <p:nvPr>
            <p:ph idx="1"/>
          </p:nvPr>
        </p:nvSpPr>
        <p:spPr/>
        <p:txBody>
          <a:bodyPr/>
          <a:lstStyle/>
          <a:p>
            <a:r>
              <a:rPr lang="en-US" sz="2400"/>
              <a:t>MIPS is a Load/Store Register File machine</a:t>
            </a:r>
            <a:endParaRPr lang="en-US" sz="2400"/>
          </a:p>
          <a:p>
            <a:pPr marL="800100" lvl="1" indent="-342900">
              <a:buFont typeface="Arial" panose="020B0604020202020204" pitchFamily="34" charset="0"/>
              <a:buChar char="•"/>
            </a:pPr>
            <a:r>
              <a:rPr lang="en-US" sz="1800">
                <a:solidFill>
                  <a:schemeClr val="tx1"/>
                </a:solidFill>
              </a:rPr>
              <a:t>Instructions compute only on data in the Register File</a:t>
            </a:r>
            <a:endParaRPr lang="en-US" sz="1800">
              <a:solidFill>
                <a:schemeClr val="tx1"/>
              </a:solidFill>
            </a:endParaRPr>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and Register</a:t>
            </a:r>
            <a:endParaRPr lang="en-US" dirty="0"/>
          </a:p>
        </p:txBody>
      </p:sp>
      <p:sp>
        <p:nvSpPr>
          <p:cNvPr id="3" name="Content Placeholder 2"/>
          <p:cNvSpPr>
            <a:spLocks noGrp="1"/>
          </p:cNvSpPr>
          <p:nvPr>
            <p:ph idx="1"/>
          </p:nvPr>
        </p:nvSpPr>
        <p:spPr/>
        <p:txBody>
          <a:bodyPr/>
          <a:lstStyle/>
          <a:p>
            <a:r>
              <a:rPr lang="en-US" sz="2400"/>
              <a:t>MIPS is a Load/Store Register File machine</a:t>
            </a:r>
            <a:endParaRPr lang="en-US" sz="2400"/>
          </a:p>
          <a:p>
            <a:pPr marL="800100" lvl="1" indent="-342900">
              <a:buFont typeface="Arial" panose="020B0604020202020204" pitchFamily="34" charset="0"/>
              <a:buChar char="•"/>
            </a:pPr>
            <a:r>
              <a:rPr lang="en-US" sz="1800">
                <a:solidFill>
                  <a:schemeClr val="tx1"/>
                </a:solidFill>
              </a:rPr>
              <a:t>Instructions compute only on data in the Register File</a:t>
            </a:r>
            <a:endParaRPr lang="en-US" sz="1800">
              <a:solidFill>
                <a:schemeClr val="tx1"/>
              </a:solidFill>
            </a:endParaRPr>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pic>
        <p:nvPicPr>
          <p:cNvPr id="5" name="图片 4" descr="图片3"/>
          <p:cNvPicPr>
            <a:picLocks noChangeAspect="1"/>
          </p:cNvPicPr>
          <p:nvPr>
            <p:custDataLst>
              <p:tags r:id="rId1"/>
            </p:custDataLst>
          </p:nvPr>
        </p:nvPicPr>
        <p:blipFill>
          <a:blip r:embed="rId2"/>
          <a:stretch>
            <a:fillRect/>
          </a:stretch>
        </p:blipFill>
        <p:spPr>
          <a:xfrm>
            <a:off x="7104380" y="1340485"/>
            <a:ext cx="2011680" cy="318516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and Register</a:t>
            </a:r>
            <a:endParaRPr lang="en-US" dirty="0"/>
          </a:p>
        </p:txBody>
      </p:sp>
      <p:sp>
        <p:nvSpPr>
          <p:cNvPr id="3" name="Content Placeholder 2"/>
          <p:cNvSpPr>
            <a:spLocks noGrp="1"/>
          </p:cNvSpPr>
          <p:nvPr>
            <p:ph idx="1"/>
          </p:nvPr>
        </p:nvSpPr>
        <p:spPr/>
        <p:txBody>
          <a:bodyPr/>
          <a:lstStyle/>
          <a:p>
            <a:r>
              <a:rPr lang="en-US" sz="2400"/>
              <a:t>MIPS is a Load/Store Register File machine</a:t>
            </a:r>
            <a:endParaRPr lang="en-US" sz="2400"/>
          </a:p>
          <a:p>
            <a:pPr marL="800100" lvl="1" indent="-342900">
              <a:buFont typeface="Arial" panose="020B0604020202020204" pitchFamily="34" charset="0"/>
              <a:buChar char="•"/>
            </a:pPr>
            <a:r>
              <a:rPr lang="en-US" sz="1800">
                <a:solidFill>
                  <a:schemeClr val="tx1"/>
                </a:solidFill>
              </a:rPr>
              <a:t>Instructions compute only on data in the Register File</a:t>
            </a:r>
            <a:endParaRPr lang="en-US" sz="1800">
              <a:solidFill>
                <a:schemeClr val="tx1"/>
              </a:solidFill>
            </a:endParaRPr>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pic>
        <p:nvPicPr>
          <p:cNvPr id="5" name="图片 4" descr="图片3"/>
          <p:cNvPicPr>
            <a:picLocks noChangeAspect="1"/>
          </p:cNvPicPr>
          <p:nvPr>
            <p:custDataLst>
              <p:tags r:id="rId1"/>
            </p:custDataLst>
          </p:nvPr>
        </p:nvPicPr>
        <p:blipFill>
          <a:blip r:embed="rId2"/>
          <a:stretch>
            <a:fillRect/>
          </a:stretch>
        </p:blipFill>
        <p:spPr>
          <a:xfrm>
            <a:off x="7104380" y="1340485"/>
            <a:ext cx="2011680" cy="3185160"/>
          </a:xfrm>
          <a:prstGeom prst="rect">
            <a:avLst/>
          </a:prstGeom>
        </p:spPr>
      </p:pic>
      <p:sp>
        <p:nvSpPr>
          <p:cNvPr id="8" name="Rectangle 7"/>
          <p:cNvSpPr/>
          <p:nvPr/>
        </p:nvSpPr>
        <p:spPr>
          <a:xfrm>
            <a:off x="6328651" y="5901891"/>
            <a:ext cx="3423438" cy="707886"/>
          </a:xfrm>
          <a:prstGeom prst="rect">
            <a:avLst/>
          </a:prstGeom>
        </p:spPr>
        <p:txBody>
          <a:bodyPr wrap="none">
            <a:spAutoFit/>
          </a:bodyPr>
          <a:lstStyle/>
          <a:p>
            <a:r>
              <a:rPr lang="en-US" sz="2000" b="1" dirty="0">
                <a:solidFill>
                  <a:srgbClr val="FF0000"/>
                </a:solidFill>
              </a:rPr>
              <a:t>register: a multi-bit D Flip-Flop</a:t>
            </a:r>
            <a:endParaRPr lang="en-US" sz="2000" b="1" dirty="0">
              <a:solidFill>
                <a:srgbClr val="FF0000"/>
              </a:solidFill>
            </a:endParaRPr>
          </a:p>
          <a:p>
            <a:r>
              <a:rPr lang="en-US" sz="2000" b="1" dirty="0">
                <a:solidFill>
                  <a:srgbClr val="FF0000"/>
                </a:solidFill>
              </a:rPr>
              <a:t>register file: a set of registers</a:t>
            </a:r>
            <a:endParaRPr lang="en-US" sz="2000" b="1" dirty="0">
              <a:solidFill>
                <a:srgbClr val="FF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and Register</a:t>
            </a:r>
            <a:endParaRPr lang="en-US" dirty="0"/>
          </a:p>
        </p:txBody>
      </p:sp>
      <p:sp>
        <p:nvSpPr>
          <p:cNvPr id="3" name="Content Placeholder 2"/>
          <p:cNvSpPr>
            <a:spLocks noGrp="1"/>
          </p:cNvSpPr>
          <p:nvPr>
            <p:ph idx="1"/>
          </p:nvPr>
        </p:nvSpPr>
        <p:spPr/>
        <p:txBody>
          <a:bodyPr/>
          <a:lstStyle/>
          <a:p>
            <a:r>
              <a:rPr lang="en-US" sz="2400"/>
              <a:t>MIPS is a Load/Store Register File machine</a:t>
            </a:r>
            <a:endParaRPr lang="en-US" sz="2400"/>
          </a:p>
          <a:p>
            <a:pPr marL="800100" lvl="1" indent="-342900">
              <a:buFont typeface="Arial" panose="020B0604020202020204" pitchFamily="34" charset="0"/>
              <a:buChar char="•"/>
            </a:pPr>
            <a:r>
              <a:rPr lang="en-US" sz="1800">
                <a:solidFill>
                  <a:schemeClr val="tx1"/>
                </a:solidFill>
              </a:rPr>
              <a:t>Instructions compute only on data in the Register File</a:t>
            </a:r>
            <a:endParaRPr lang="en-US" sz="1800">
              <a:solidFill>
                <a:schemeClr val="tx1"/>
              </a:solidFill>
            </a:endParaRPr>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pic>
        <p:nvPicPr>
          <p:cNvPr id="5" name="图片 4" descr="图片3"/>
          <p:cNvPicPr>
            <a:picLocks noChangeAspect="1"/>
          </p:cNvPicPr>
          <p:nvPr>
            <p:custDataLst>
              <p:tags r:id="rId1"/>
            </p:custDataLst>
          </p:nvPr>
        </p:nvPicPr>
        <p:blipFill>
          <a:blip r:embed="rId2"/>
          <a:stretch>
            <a:fillRect/>
          </a:stretch>
        </p:blipFill>
        <p:spPr>
          <a:xfrm>
            <a:off x="7104380" y="1340485"/>
            <a:ext cx="2011680" cy="3185160"/>
          </a:xfrm>
          <a:prstGeom prst="rect">
            <a:avLst/>
          </a:prstGeom>
        </p:spPr>
      </p:pic>
      <p:sp>
        <p:nvSpPr>
          <p:cNvPr id="6" name="文本框 5"/>
          <p:cNvSpPr txBox="1"/>
          <p:nvPr/>
        </p:nvSpPr>
        <p:spPr>
          <a:xfrm>
            <a:off x="7104380" y="4940935"/>
            <a:ext cx="2078990" cy="521970"/>
          </a:xfrm>
          <a:prstGeom prst="rect">
            <a:avLst/>
          </a:prstGeom>
          <a:solidFill>
            <a:srgbClr val="0070C0"/>
          </a:solidFill>
          <a:ln>
            <a:solidFill>
              <a:schemeClr val="tx1"/>
            </a:solidFill>
          </a:ln>
        </p:spPr>
        <p:txBody>
          <a:bodyPr wrap="square" rtlCol="0">
            <a:spAutoFit/>
          </a:bodyPr>
          <a:lstStyle/>
          <a:p>
            <a:r>
              <a:rPr lang="en-US" altLang="zh-CN" sz="1400" b="1">
                <a:solidFill>
                  <a:schemeClr val="tx1"/>
                </a:solidFill>
              </a:rPr>
              <a:t>              </a:t>
            </a:r>
            <a:r>
              <a:rPr lang="en-US" altLang="zh-CN" sz="1400" b="1">
                <a:solidFill>
                  <a:schemeClr val="bg1"/>
                </a:solidFill>
              </a:rPr>
              <a:t>Compute</a:t>
            </a:r>
            <a:endParaRPr lang="en-US" altLang="zh-CN" sz="1400" b="1">
              <a:solidFill>
                <a:schemeClr val="bg1"/>
              </a:solidFill>
            </a:endParaRPr>
          </a:p>
          <a:p>
            <a:r>
              <a:rPr lang="en-US" altLang="zh-CN" sz="1400" b="1">
                <a:solidFill>
                  <a:schemeClr val="bg1"/>
                </a:solidFill>
              </a:rPr>
              <a:t>(Add, Sub, Multiply, ect.)</a:t>
            </a:r>
            <a:endParaRPr lang="en-US" altLang="zh-CN" sz="1400" b="1">
              <a:solidFill>
                <a:schemeClr val="bg1"/>
              </a:solidFill>
            </a:endParaRPr>
          </a:p>
        </p:txBody>
      </p:sp>
      <p:sp>
        <p:nvSpPr>
          <p:cNvPr id="7" name="上下箭头 6"/>
          <p:cNvSpPr/>
          <p:nvPr/>
        </p:nvSpPr>
        <p:spPr>
          <a:xfrm>
            <a:off x="8040370" y="4509135"/>
            <a:ext cx="241300" cy="431165"/>
          </a:xfrm>
          <a:prstGeom prst="up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9"/>
          <p:cNvSpPr/>
          <p:nvPr/>
        </p:nvSpPr>
        <p:spPr>
          <a:xfrm>
            <a:off x="6328651" y="5901891"/>
            <a:ext cx="3423438" cy="707886"/>
          </a:xfrm>
          <a:prstGeom prst="rect">
            <a:avLst/>
          </a:prstGeom>
        </p:spPr>
        <p:txBody>
          <a:bodyPr wrap="none">
            <a:spAutoFit/>
          </a:bodyPr>
          <a:lstStyle/>
          <a:p>
            <a:r>
              <a:rPr lang="en-US" sz="2000" b="1" dirty="0">
                <a:solidFill>
                  <a:srgbClr val="FF0000"/>
                </a:solidFill>
              </a:rPr>
              <a:t>register: a multi-bit D Flip-Flop</a:t>
            </a:r>
            <a:endParaRPr lang="en-US" sz="2000" b="1" dirty="0">
              <a:solidFill>
                <a:srgbClr val="FF0000"/>
              </a:solidFill>
            </a:endParaRPr>
          </a:p>
          <a:p>
            <a:r>
              <a:rPr lang="en-US" sz="2000" b="1" dirty="0">
                <a:solidFill>
                  <a:srgbClr val="FF0000"/>
                </a:solidFill>
              </a:rPr>
              <a:t>register file: a set of registers</a:t>
            </a:r>
            <a:endParaRPr lang="en-US" sz="2000" b="1" dirty="0">
              <a:solidFill>
                <a:srgbClr val="FF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ISA</a:t>
            </a:r>
            <a:endParaRPr lang="en-US" dirty="0"/>
          </a:p>
        </p:txBody>
      </p:sp>
      <p:sp>
        <p:nvSpPr>
          <p:cNvPr id="3" name="Content Placeholder 2"/>
          <p:cNvSpPr>
            <a:spLocks noGrp="1"/>
          </p:cNvSpPr>
          <p:nvPr>
            <p:ph idx="1"/>
          </p:nvPr>
        </p:nvSpPr>
        <p:spPr>
          <a:xfrm>
            <a:off x="609600" y="1340769"/>
            <a:ext cx="11319048" cy="5040560"/>
          </a:xfrm>
        </p:spPr>
        <p:txBody>
          <a:bodyPr/>
          <a:lstStyle/>
          <a:p>
            <a:r>
              <a:rPr lang="en-US" dirty="0"/>
              <a:t>ISA: </a:t>
            </a:r>
            <a:r>
              <a:rPr lang="en-US" dirty="0"/>
              <a:t>Instruction Set Architecture (</a:t>
            </a:r>
            <a:r>
              <a:rPr lang="en-US" dirty="0"/>
              <a:t>or simply Architecture)</a:t>
            </a:r>
            <a:endParaRPr lang="en-US" dirty="0"/>
          </a:p>
          <a:p>
            <a:pPr lvl="1"/>
            <a:r>
              <a:rPr lang="en-US" dirty="0"/>
              <a:t>the interface between hardware and </a:t>
            </a:r>
            <a:r>
              <a:rPr lang="en-US" b="1" dirty="0"/>
              <a:t>lowest level </a:t>
            </a:r>
            <a:r>
              <a:rPr lang="en-US" dirty="0"/>
              <a:t>of software </a:t>
            </a:r>
            <a:endParaRPr lang="en-US" dirty="0"/>
          </a:p>
          <a:p>
            <a:pPr lvl="1"/>
            <a:r>
              <a:rPr lang="en-US" dirty="0"/>
              <a:t>has all information necessary to write a machine language program</a:t>
            </a:r>
            <a:endParaRPr lang="en-US" dirty="0"/>
          </a:p>
          <a:p>
            <a:pPr lvl="1"/>
            <a:r>
              <a:rPr lang="en-US" dirty="0"/>
              <a:t>Instruction set, register, memory, I/O, interrupt/exception handling …</a:t>
            </a:r>
            <a:endParaRPr lang="en-US" dirty="0"/>
          </a:p>
          <a:p>
            <a:endParaRPr lang="en-US" dirty="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and Register</a:t>
            </a:r>
            <a:endParaRPr lang="en-US" dirty="0"/>
          </a:p>
        </p:txBody>
      </p:sp>
      <p:sp>
        <p:nvSpPr>
          <p:cNvPr id="3" name="Content Placeholder 2"/>
          <p:cNvSpPr>
            <a:spLocks noGrp="1"/>
          </p:cNvSpPr>
          <p:nvPr>
            <p:ph idx="1"/>
          </p:nvPr>
        </p:nvSpPr>
        <p:spPr/>
        <p:txBody>
          <a:bodyPr/>
          <a:lstStyle/>
          <a:p>
            <a:r>
              <a:rPr lang="en-US" sz="2400" dirty="0"/>
              <a:t>MIPS is a Load/Store Register File machine</a:t>
            </a:r>
            <a:endParaRPr lang="en-US" sz="2400" dirty="0"/>
          </a:p>
          <a:p>
            <a:pPr marL="800100" lvl="1" indent="-342900">
              <a:buFont typeface="Arial" panose="020B0604020202020204" pitchFamily="34" charset="0"/>
              <a:buChar char="•"/>
            </a:pPr>
            <a:r>
              <a:rPr lang="en-US" sz="1800" dirty="0">
                <a:solidFill>
                  <a:schemeClr val="tx1"/>
                </a:solidFill>
              </a:rPr>
              <a:t>Instructions compute only on data in the Register File</a:t>
            </a:r>
            <a:endParaRPr lang="en-US" sz="1800" dirty="0">
              <a:solidFill>
                <a:schemeClr val="tx1"/>
              </a:solidFill>
            </a:endParaRPr>
          </a:p>
          <a:p>
            <a:pPr marL="800100" lvl="1" indent="-342900">
              <a:buFont typeface="Arial" panose="020B0604020202020204" pitchFamily="34" charset="0"/>
              <a:buChar char="•"/>
            </a:pPr>
            <a:r>
              <a:rPr lang="en-US" sz="1800" dirty="0">
                <a:solidFill>
                  <a:schemeClr val="tx1"/>
                </a:solidFill>
              </a:rPr>
              <a:t>Example:</a:t>
            </a:r>
            <a:endParaRPr lang="en-US" sz="1800" dirty="0">
              <a:solidFill>
                <a:schemeClr val="tx1"/>
              </a:solidFill>
            </a:endParaRPr>
          </a:p>
          <a:p>
            <a:pPr marL="1257300" lvl="2" indent="-342900">
              <a:buFont typeface="Arial" panose="020B0604020202020204" pitchFamily="34" charset="0"/>
              <a:buChar char="•"/>
            </a:pPr>
            <a:r>
              <a:rPr lang="en-US" sz="1800" dirty="0">
                <a:solidFill>
                  <a:schemeClr val="tx1"/>
                </a:solidFill>
              </a:rPr>
              <a:t>add R3, R2, R1</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pic>
        <p:nvPicPr>
          <p:cNvPr id="5" name="图片 4" descr="图片3"/>
          <p:cNvPicPr>
            <a:picLocks noChangeAspect="1"/>
          </p:cNvPicPr>
          <p:nvPr>
            <p:custDataLst>
              <p:tags r:id="rId1"/>
            </p:custDataLst>
          </p:nvPr>
        </p:nvPicPr>
        <p:blipFill>
          <a:blip r:embed="rId2"/>
          <a:stretch>
            <a:fillRect/>
          </a:stretch>
        </p:blipFill>
        <p:spPr>
          <a:xfrm>
            <a:off x="7104380" y="1340485"/>
            <a:ext cx="2011680" cy="3185160"/>
          </a:xfrm>
          <a:prstGeom prst="rect">
            <a:avLst/>
          </a:prstGeom>
        </p:spPr>
      </p:pic>
      <p:sp>
        <p:nvSpPr>
          <p:cNvPr id="6" name="文本框 5"/>
          <p:cNvSpPr txBox="1"/>
          <p:nvPr/>
        </p:nvSpPr>
        <p:spPr>
          <a:xfrm>
            <a:off x="7104380" y="4940935"/>
            <a:ext cx="2078990" cy="521970"/>
          </a:xfrm>
          <a:prstGeom prst="rect">
            <a:avLst/>
          </a:prstGeom>
          <a:solidFill>
            <a:srgbClr val="0070C0"/>
          </a:solidFill>
          <a:ln>
            <a:solidFill>
              <a:schemeClr val="tx1"/>
            </a:solidFill>
          </a:ln>
        </p:spPr>
        <p:txBody>
          <a:bodyPr wrap="square" rtlCol="0">
            <a:spAutoFit/>
          </a:bodyPr>
          <a:lstStyle/>
          <a:p>
            <a:r>
              <a:rPr lang="en-US" altLang="zh-CN" sz="1400" b="1">
                <a:solidFill>
                  <a:schemeClr val="tx1"/>
                </a:solidFill>
              </a:rPr>
              <a:t>              </a:t>
            </a:r>
            <a:r>
              <a:rPr lang="en-US" altLang="zh-CN" sz="1400" b="1">
                <a:solidFill>
                  <a:schemeClr val="bg1"/>
                </a:solidFill>
              </a:rPr>
              <a:t>Compute</a:t>
            </a:r>
            <a:endParaRPr lang="en-US" altLang="zh-CN" sz="1400" b="1">
              <a:solidFill>
                <a:schemeClr val="bg1"/>
              </a:solidFill>
            </a:endParaRPr>
          </a:p>
          <a:p>
            <a:r>
              <a:rPr lang="en-US" altLang="zh-CN" sz="1400" b="1">
                <a:solidFill>
                  <a:schemeClr val="bg1"/>
                </a:solidFill>
              </a:rPr>
              <a:t>(Add, Sub, Multiply, ect.)</a:t>
            </a:r>
            <a:endParaRPr lang="en-US" altLang="zh-CN" sz="1400" b="1">
              <a:solidFill>
                <a:schemeClr val="bg1"/>
              </a:solidFill>
            </a:endParaRPr>
          </a:p>
        </p:txBody>
      </p:sp>
      <p:sp>
        <p:nvSpPr>
          <p:cNvPr id="7" name="上下箭头 6"/>
          <p:cNvSpPr/>
          <p:nvPr/>
        </p:nvSpPr>
        <p:spPr>
          <a:xfrm>
            <a:off x="8040370" y="4509135"/>
            <a:ext cx="241300" cy="431165"/>
          </a:xfrm>
          <a:prstGeom prst="up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Rectangle 9"/>
          <p:cNvSpPr/>
          <p:nvPr/>
        </p:nvSpPr>
        <p:spPr>
          <a:xfrm>
            <a:off x="6328651" y="5901891"/>
            <a:ext cx="3423438" cy="707886"/>
          </a:xfrm>
          <a:prstGeom prst="rect">
            <a:avLst/>
          </a:prstGeom>
        </p:spPr>
        <p:txBody>
          <a:bodyPr wrap="none">
            <a:spAutoFit/>
          </a:bodyPr>
          <a:lstStyle/>
          <a:p>
            <a:r>
              <a:rPr lang="en-US" sz="2000" b="1" dirty="0">
                <a:solidFill>
                  <a:srgbClr val="FF0000"/>
                </a:solidFill>
              </a:rPr>
              <a:t>register: a multi-bit D Flip-Flop</a:t>
            </a:r>
            <a:endParaRPr lang="en-US" sz="2000" b="1" dirty="0">
              <a:solidFill>
                <a:srgbClr val="FF0000"/>
              </a:solidFill>
            </a:endParaRPr>
          </a:p>
          <a:p>
            <a:r>
              <a:rPr lang="en-US" sz="2000" b="1" dirty="0">
                <a:solidFill>
                  <a:srgbClr val="FF0000"/>
                </a:solidFill>
              </a:rPr>
              <a:t>register file: a set of registers</a:t>
            </a:r>
            <a:endParaRPr lang="en-US" sz="2000" b="1" dirty="0">
              <a:solidFill>
                <a:srgbClr val="FF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and Register</a:t>
            </a:r>
            <a:endParaRPr lang="en-US" dirty="0"/>
          </a:p>
        </p:txBody>
      </p:sp>
      <p:sp>
        <p:nvSpPr>
          <p:cNvPr id="3" name="Content Placeholder 2"/>
          <p:cNvSpPr>
            <a:spLocks noGrp="1"/>
          </p:cNvSpPr>
          <p:nvPr>
            <p:ph idx="1"/>
          </p:nvPr>
        </p:nvSpPr>
        <p:spPr/>
        <p:txBody>
          <a:bodyPr/>
          <a:lstStyle/>
          <a:p>
            <a:r>
              <a:rPr lang="en-US" sz="2400" dirty="0"/>
              <a:t>MIPS is a Load/Store Register File machine</a:t>
            </a:r>
            <a:endParaRPr lang="en-US" sz="2400" dirty="0"/>
          </a:p>
          <a:p>
            <a:pPr marL="800100" lvl="1" indent="-342900">
              <a:buFont typeface="Arial" panose="020B0604020202020204" pitchFamily="34" charset="0"/>
              <a:buChar char="•"/>
            </a:pPr>
            <a:r>
              <a:rPr lang="en-US" sz="1800" dirty="0">
                <a:solidFill>
                  <a:schemeClr val="tx1"/>
                </a:solidFill>
              </a:rPr>
              <a:t>Instructions compute only on data in the Register File</a:t>
            </a:r>
            <a:endParaRPr lang="en-US" sz="1800" dirty="0">
              <a:solidFill>
                <a:schemeClr val="tx1"/>
              </a:solidFill>
            </a:endParaRPr>
          </a:p>
          <a:p>
            <a:pPr marL="800100" lvl="1" indent="-342900">
              <a:buFont typeface="Arial" panose="020B0604020202020204" pitchFamily="34" charset="0"/>
              <a:buChar char="•"/>
            </a:pPr>
            <a:r>
              <a:rPr lang="en-US" sz="1800" dirty="0">
                <a:solidFill>
                  <a:schemeClr val="tx1"/>
                </a:solidFill>
              </a:rPr>
              <a:t>Example:</a:t>
            </a:r>
            <a:endParaRPr lang="en-US" sz="1800" dirty="0">
              <a:solidFill>
                <a:schemeClr val="tx1"/>
              </a:solidFill>
            </a:endParaRPr>
          </a:p>
          <a:p>
            <a:pPr marL="1257300" lvl="2" indent="-342900">
              <a:buFont typeface="Arial" panose="020B0604020202020204" pitchFamily="34" charset="0"/>
              <a:buChar char="•"/>
            </a:pPr>
            <a:r>
              <a:rPr lang="en-US" sz="1800" dirty="0">
                <a:solidFill>
                  <a:schemeClr val="tx1"/>
                </a:solidFill>
              </a:rPr>
              <a:t>add R3, R2, R1</a:t>
            </a:r>
            <a:endParaRPr lang="en-US" sz="1800" dirty="0">
              <a:solidFill>
                <a:schemeClr val="tx1"/>
              </a:solidFill>
            </a:endParaRPr>
          </a:p>
          <a:p>
            <a:pPr marL="800100" lvl="1" indent="-342900">
              <a:buFont typeface="Arial" panose="020B0604020202020204" pitchFamily="34" charset="0"/>
              <a:buChar char="•"/>
            </a:pPr>
            <a:r>
              <a:rPr lang="en-US" sz="1800" dirty="0">
                <a:solidFill>
                  <a:schemeClr val="tx1"/>
                </a:solidFill>
              </a:rPr>
              <a:t>But we only have 32 registers in the Register File</a:t>
            </a:r>
            <a:endParaRPr lang="en-US" sz="1800" dirty="0">
              <a:solidFill>
                <a:schemeClr val="tx1"/>
              </a:solidFill>
            </a:endParaRPr>
          </a:p>
          <a:p>
            <a:pPr marL="1257300" lvl="2" indent="-342900">
              <a:buFont typeface="Arial" panose="020B0604020202020204" pitchFamily="34" charset="0"/>
              <a:buChar char="•"/>
            </a:pPr>
            <a:r>
              <a:rPr lang="en-US" sz="1800" dirty="0">
                <a:solidFill>
                  <a:schemeClr val="tx1"/>
                </a:solidFill>
              </a:rPr>
              <a:t>Not enough for a big program</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pic>
        <p:nvPicPr>
          <p:cNvPr id="5" name="图片 4" descr="图片3"/>
          <p:cNvPicPr>
            <a:picLocks noChangeAspect="1"/>
          </p:cNvPicPr>
          <p:nvPr>
            <p:custDataLst>
              <p:tags r:id="rId1"/>
            </p:custDataLst>
          </p:nvPr>
        </p:nvPicPr>
        <p:blipFill>
          <a:blip r:embed="rId2"/>
          <a:stretch>
            <a:fillRect/>
          </a:stretch>
        </p:blipFill>
        <p:spPr>
          <a:xfrm>
            <a:off x="7104380" y="1340485"/>
            <a:ext cx="2011680" cy="3185160"/>
          </a:xfrm>
          <a:prstGeom prst="rect">
            <a:avLst/>
          </a:prstGeom>
        </p:spPr>
      </p:pic>
      <p:sp>
        <p:nvSpPr>
          <p:cNvPr id="6" name="文本框 5"/>
          <p:cNvSpPr txBox="1"/>
          <p:nvPr/>
        </p:nvSpPr>
        <p:spPr>
          <a:xfrm>
            <a:off x="7104380" y="4940935"/>
            <a:ext cx="2078990" cy="521970"/>
          </a:xfrm>
          <a:prstGeom prst="rect">
            <a:avLst/>
          </a:prstGeom>
          <a:solidFill>
            <a:srgbClr val="0070C0"/>
          </a:solidFill>
          <a:ln>
            <a:solidFill>
              <a:schemeClr val="tx1"/>
            </a:solidFill>
          </a:ln>
        </p:spPr>
        <p:txBody>
          <a:bodyPr wrap="square" rtlCol="0">
            <a:spAutoFit/>
          </a:bodyPr>
          <a:lstStyle/>
          <a:p>
            <a:r>
              <a:rPr lang="en-US" altLang="zh-CN" sz="1400" b="1">
                <a:solidFill>
                  <a:schemeClr val="tx1"/>
                </a:solidFill>
              </a:rPr>
              <a:t>              </a:t>
            </a:r>
            <a:r>
              <a:rPr lang="en-US" altLang="zh-CN" sz="1400" b="1">
                <a:solidFill>
                  <a:schemeClr val="bg1"/>
                </a:solidFill>
              </a:rPr>
              <a:t>Compute</a:t>
            </a:r>
            <a:endParaRPr lang="en-US" altLang="zh-CN" sz="1400" b="1">
              <a:solidFill>
                <a:schemeClr val="bg1"/>
              </a:solidFill>
            </a:endParaRPr>
          </a:p>
          <a:p>
            <a:r>
              <a:rPr lang="en-US" altLang="zh-CN" sz="1400" b="1">
                <a:solidFill>
                  <a:schemeClr val="bg1"/>
                </a:solidFill>
              </a:rPr>
              <a:t>(Add, Sub, Multiply, ect.)</a:t>
            </a:r>
            <a:endParaRPr lang="en-US" altLang="zh-CN" sz="1400" b="1">
              <a:solidFill>
                <a:schemeClr val="bg1"/>
              </a:solidFill>
            </a:endParaRPr>
          </a:p>
        </p:txBody>
      </p:sp>
      <p:sp>
        <p:nvSpPr>
          <p:cNvPr id="7" name="上下箭头 6"/>
          <p:cNvSpPr/>
          <p:nvPr/>
        </p:nvSpPr>
        <p:spPr>
          <a:xfrm>
            <a:off x="8040370" y="4509135"/>
            <a:ext cx="241300" cy="431165"/>
          </a:xfrm>
          <a:prstGeom prst="up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a:stretch>
            <a:fillRect/>
          </a:stretch>
        </p:blipFill>
        <p:spPr>
          <a:xfrm>
            <a:off x="9911080" y="1340485"/>
            <a:ext cx="1859280" cy="5349240"/>
          </a:xfrm>
          <a:prstGeom prst="rect">
            <a:avLst/>
          </a:prstGeom>
        </p:spPr>
      </p:pic>
      <p:sp>
        <p:nvSpPr>
          <p:cNvPr id="9" name="左右箭头 8"/>
          <p:cNvSpPr/>
          <p:nvPr/>
        </p:nvSpPr>
        <p:spPr>
          <a:xfrm>
            <a:off x="9120505" y="2853055"/>
            <a:ext cx="790575" cy="316230"/>
          </a:xfrm>
          <a:prstGeom prst="lef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9052560" y="3199130"/>
            <a:ext cx="926465" cy="460375"/>
          </a:xfrm>
          <a:prstGeom prst="rect">
            <a:avLst/>
          </a:prstGeom>
          <a:noFill/>
        </p:spPr>
        <p:txBody>
          <a:bodyPr wrap="square" rtlCol="0">
            <a:spAutoFit/>
          </a:bodyPr>
          <a:lstStyle/>
          <a:p>
            <a:r>
              <a:rPr lang="en-US" altLang="zh-CN" sz="1200" b="1"/>
              <a:t>Read/Write     Data</a:t>
            </a:r>
            <a:endParaRPr lang="en-US" altLang="zh-CN" sz="1200" b="1"/>
          </a:p>
        </p:txBody>
      </p:sp>
      <p:sp>
        <p:nvSpPr>
          <p:cNvPr id="12" name="Rectangle 11"/>
          <p:cNvSpPr/>
          <p:nvPr/>
        </p:nvSpPr>
        <p:spPr>
          <a:xfrm>
            <a:off x="6328651" y="5901891"/>
            <a:ext cx="3423438" cy="707886"/>
          </a:xfrm>
          <a:prstGeom prst="rect">
            <a:avLst/>
          </a:prstGeom>
        </p:spPr>
        <p:txBody>
          <a:bodyPr wrap="none">
            <a:spAutoFit/>
          </a:bodyPr>
          <a:lstStyle/>
          <a:p>
            <a:r>
              <a:rPr lang="en-US" sz="2000" b="1" dirty="0">
                <a:solidFill>
                  <a:srgbClr val="FF0000"/>
                </a:solidFill>
              </a:rPr>
              <a:t>register: a multi-bit D Flip-Flop</a:t>
            </a:r>
            <a:endParaRPr lang="en-US" sz="2000" b="1" dirty="0">
              <a:solidFill>
                <a:srgbClr val="FF0000"/>
              </a:solidFill>
            </a:endParaRPr>
          </a:p>
          <a:p>
            <a:r>
              <a:rPr lang="en-US" sz="2000" b="1" dirty="0">
                <a:solidFill>
                  <a:srgbClr val="FF0000"/>
                </a:solidFill>
              </a:rPr>
              <a:t>register file: a set of registers</a:t>
            </a:r>
            <a:endParaRPr lang="en-US" sz="2000" b="1" dirty="0">
              <a:solidFill>
                <a:srgbClr val="FF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and Register</a:t>
            </a:r>
            <a:endParaRPr lang="en-US" dirty="0"/>
          </a:p>
        </p:txBody>
      </p:sp>
      <p:sp>
        <p:nvSpPr>
          <p:cNvPr id="3" name="Content Placeholder 2"/>
          <p:cNvSpPr>
            <a:spLocks noGrp="1"/>
          </p:cNvSpPr>
          <p:nvPr>
            <p:ph idx="1"/>
          </p:nvPr>
        </p:nvSpPr>
        <p:spPr/>
        <p:txBody>
          <a:bodyPr/>
          <a:lstStyle/>
          <a:p>
            <a:r>
              <a:rPr lang="en-US" sz="2400" dirty="0"/>
              <a:t>MIPS is a Load/Store Register File machine</a:t>
            </a:r>
            <a:endParaRPr lang="en-US" sz="2400" dirty="0"/>
          </a:p>
          <a:p>
            <a:pPr marL="800100" lvl="1" indent="-342900">
              <a:buFont typeface="Arial" panose="020B0604020202020204" pitchFamily="34" charset="0"/>
              <a:buChar char="•"/>
            </a:pPr>
            <a:r>
              <a:rPr lang="en-US" sz="1800" dirty="0">
                <a:solidFill>
                  <a:schemeClr val="tx1"/>
                </a:solidFill>
              </a:rPr>
              <a:t>Instructions compute only on data in the Register File</a:t>
            </a:r>
            <a:endParaRPr lang="en-US" sz="1800" dirty="0">
              <a:solidFill>
                <a:schemeClr val="tx1"/>
              </a:solidFill>
            </a:endParaRPr>
          </a:p>
          <a:p>
            <a:pPr marL="800100" lvl="1" indent="-342900">
              <a:buFont typeface="Arial" panose="020B0604020202020204" pitchFamily="34" charset="0"/>
              <a:buChar char="•"/>
            </a:pPr>
            <a:r>
              <a:rPr lang="en-US" sz="1800" dirty="0">
                <a:solidFill>
                  <a:schemeClr val="tx1"/>
                </a:solidFill>
              </a:rPr>
              <a:t>Example:</a:t>
            </a:r>
            <a:endParaRPr lang="en-US" sz="1800" dirty="0">
              <a:solidFill>
                <a:schemeClr val="tx1"/>
              </a:solidFill>
            </a:endParaRPr>
          </a:p>
          <a:p>
            <a:pPr marL="1257300" lvl="2" indent="-342900">
              <a:buFont typeface="Arial" panose="020B0604020202020204" pitchFamily="34" charset="0"/>
              <a:buChar char="•"/>
            </a:pPr>
            <a:r>
              <a:rPr lang="en-US" sz="1800" dirty="0">
                <a:solidFill>
                  <a:schemeClr val="tx1"/>
                </a:solidFill>
              </a:rPr>
              <a:t>add R3, R2, R1</a:t>
            </a:r>
            <a:endParaRPr lang="en-US" sz="1800" dirty="0">
              <a:solidFill>
                <a:schemeClr val="tx1"/>
              </a:solidFill>
            </a:endParaRPr>
          </a:p>
          <a:p>
            <a:pPr marL="800100" lvl="1" indent="-342900">
              <a:buFont typeface="Arial" panose="020B0604020202020204" pitchFamily="34" charset="0"/>
              <a:buChar char="•"/>
            </a:pPr>
            <a:r>
              <a:rPr lang="en-US" sz="1800" dirty="0">
                <a:solidFill>
                  <a:schemeClr val="tx1"/>
                </a:solidFill>
              </a:rPr>
              <a:t>But we only have 32 registers in the Register File</a:t>
            </a:r>
            <a:endParaRPr lang="en-US" sz="1800" dirty="0">
              <a:solidFill>
                <a:schemeClr val="tx1"/>
              </a:solidFill>
            </a:endParaRPr>
          </a:p>
          <a:p>
            <a:pPr marL="1257300" lvl="2" indent="-342900">
              <a:buFont typeface="Arial" panose="020B0604020202020204" pitchFamily="34" charset="0"/>
              <a:buChar char="•"/>
            </a:pPr>
            <a:r>
              <a:rPr lang="en-US" sz="1800" dirty="0">
                <a:solidFill>
                  <a:schemeClr val="tx1"/>
                </a:solidFill>
              </a:rPr>
              <a:t>Not enough for a big program</a:t>
            </a:r>
            <a:endParaRPr lang="en-US" sz="1800" dirty="0">
              <a:solidFill>
                <a:schemeClr val="tx1"/>
              </a:solidFill>
            </a:endParaRPr>
          </a:p>
          <a:p>
            <a:pPr marL="342900" lvl="0" indent="-342900">
              <a:buFont typeface="Arial" panose="020B0604020202020204" pitchFamily="34" charset="0"/>
              <a:buChar char="•"/>
            </a:pPr>
            <a:r>
              <a:rPr lang="en-US" sz="2400" dirty="0">
                <a:solidFill>
                  <a:schemeClr val="tx1"/>
                </a:solidFill>
              </a:rPr>
              <a:t>Most data is stored in memory (large, but slow)</a:t>
            </a:r>
            <a:endParaRPr lang="en-US" sz="2400" dirty="0">
              <a:solidFill>
                <a:schemeClr val="tx1"/>
              </a:solidFill>
            </a:endParaRPr>
          </a:p>
          <a:p>
            <a:pPr marL="800100" lvl="1" indent="-342900">
              <a:buFont typeface="Arial" panose="020B0604020202020204" pitchFamily="34" charset="0"/>
              <a:buChar char="•"/>
            </a:pPr>
            <a:r>
              <a:rPr lang="en-US" sz="1800" dirty="0">
                <a:solidFill>
                  <a:schemeClr val="tx1"/>
                </a:solidFill>
              </a:rPr>
              <a:t>Need to transfer the data to the Register File to use it</a:t>
            </a:r>
            <a:endParaRPr lang="en-US" sz="1800" dirty="0">
              <a:solidFill>
                <a:schemeClr val="tx1"/>
              </a:solidFill>
            </a:endParaRPr>
          </a:p>
          <a:p>
            <a:pPr marL="457200" lvl="1" indent="0">
              <a:buFont typeface="Arial" panose="020B0604020202020204" pitchFamily="34" charset="0"/>
              <a:buNone/>
            </a:pP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pic>
        <p:nvPicPr>
          <p:cNvPr id="5" name="图片 4" descr="图片3"/>
          <p:cNvPicPr>
            <a:picLocks noChangeAspect="1"/>
          </p:cNvPicPr>
          <p:nvPr>
            <p:custDataLst>
              <p:tags r:id="rId1"/>
            </p:custDataLst>
          </p:nvPr>
        </p:nvPicPr>
        <p:blipFill>
          <a:blip r:embed="rId2"/>
          <a:stretch>
            <a:fillRect/>
          </a:stretch>
        </p:blipFill>
        <p:spPr>
          <a:xfrm>
            <a:off x="7104380" y="1340485"/>
            <a:ext cx="2011680" cy="3185160"/>
          </a:xfrm>
          <a:prstGeom prst="rect">
            <a:avLst/>
          </a:prstGeom>
        </p:spPr>
      </p:pic>
      <p:sp>
        <p:nvSpPr>
          <p:cNvPr id="6" name="文本框 5"/>
          <p:cNvSpPr txBox="1"/>
          <p:nvPr/>
        </p:nvSpPr>
        <p:spPr>
          <a:xfrm>
            <a:off x="7104380" y="4940935"/>
            <a:ext cx="2078990" cy="521970"/>
          </a:xfrm>
          <a:prstGeom prst="rect">
            <a:avLst/>
          </a:prstGeom>
          <a:solidFill>
            <a:srgbClr val="0070C0"/>
          </a:solidFill>
          <a:ln>
            <a:solidFill>
              <a:schemeClr val="tx1"/>
            </a:solidFill>
          </a:ln>
        </p:spPr>
        <p:txBody>
          <a:bodyPr wrap="square" rtlCol="0">
            <a:spAutoFit/>
          </a:bodyPr>
          <a:lstStyle/>
          <a:p>
            <a:r>
              <a:rPr lang="en-US" altLang="zh-CN" sz="1400" b="1">
                <a:solidFill>
                  <a:schemeClr val="tx1"/>
                </a:solidFill>
              </a:rPr>
              <a:t>              </a:t>
            </a:r>
            <a:r>
              <a:rPr lang="en-US" altLang="zh-CN" sz="1400" b="1">
                <a:solidFill>
                  <a:schemeClr val="bg1"/>
                </a:solidFill>
              </a:rPr>
              <a:t>Compute</a:t>
            </a:r>
            <a:endParaRPr lang="en-US" altLang="zh-CN" sz="1400" b="1">
              <a:solidFill>
                <a:schemeClr val="bg1"/>
              </a:solidFill>
            </a:endParaRPr>
          </a:p>
          <a:p>
            <a:r>
              <a:rPr lang="en-US" altLang="zh-CN" sz="1400" b="1">
                <a:solidFill>
                  <a:schemeClr val="bg1"/>
                </a:solidFill>
              </a:rPr>
              <a:t>(Add, Sub, Multiply, ect.)</a:t>
            </a:r>
            <a:endParaRPr lang="en-US" altLang="zh-CN" sz="1400" b="1">
              <a:solidFill>
                <a:schemeClr val="bg1"/>
              </a:solidFill>
            </a:endParaRPr>
          </a:p>
        </p:txBody>
      </p:sp>
      <p:sp>
        <p:nvSpPr>
          <p:cNvPr id="7" name="上下箭头 6"/>
          <p:cNvSpPr/>
          <p:nvPr/>
        </p:nvSpPr>
        <p:spPr>
          <a:xfrm>
            <a:off x="8040370" y="4509135"/>
            <a:ext cx="241300" cy="431165"/>
          </a:xfrm>
          <a:prstGeom prst="up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a:stretch>
            <a:fillRect/>
          </a:stretch>
        </p:blipFill>
        <p:spPr>
          <a:xfrm>
            <a:off x="9911080" y="1340485"/>
            <a:ext cx="1859280" cy="5349240"/>
          </a:xfrm>
          <a:prstGeom prst="rect">
            <a:avLst/>
          </a:prstGeom>
        </p:spPr>
      </p:pic>
      <p:sp>
        <p:nvSpPr>
          <p:cNvPr id="9" name="左右箭头 8"/>
          <p:cNvSpPr/>
          <p:nvPr/>
        </p:nvSpPr>
        <p:spPr>
          <a:xfrm>
            <a:off x="9120505" y="2853055"/>
            <a:ext cx="790575" cy="316230"/>
          </a:xfrm>
          <a:prstGeom prst="lef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9052560" y="3199130"/>
            <a:ext cx="926465" cy="460375"/>
          </a:xfrm>
          <a:prstGeom prst="rect">
            <a:avLst/>
          </a:prstGeom>
          <a:noFill/>
        </p:spPr>
        <p:txBody>
          <a:bodyPr wrap="square" rtlCol="0">
            <a:spAutoFit/>
          </a:bodyPr>
          <a:lstStyle/>
          <a:p>
            <a:r>
              <a:rPr lang="en-US" altLang="zh-CN" sz="1200" b="1"/>
              <a:t>Read/Write     Data</a:t>
            </a:r>
            <a:endParaRPr lang="en-US" altLang="zh-CN" sz="1200" b="1"/>
          </a:p>
        </p:txBody>
      </p:sp>
      <p:sp>
        <p:nvSpPr>
          <p:cNvPr id="12" name="Rectangle 11"/>
          <p:cNvSpPr/>
          <p:nvPr/>
        </p:nvSpPr>
        <p:spPr>
          <a:xfrm>
            <a:off x="6328651" y="5901891"/>
            <a:ext cx="3423438" cy="707886"/>
          </a:xfrm>
          <a:prstGeom prst="rect">
            <a:avLst/>
          </a:prstGeom>
        </p:spPr>
        <p:txBody>
          <a:bodyPr wrap="none">
            <a:spAutoFit/>
          </a:bodyPr>
          <a:lstStyle/>
          <a:p>
            <a:r>
              <a:rPr lang="en-US" sz="2000" b="1" dirty="0">
                <a:solidFill>
                  <a:srgbClr val="FF0000"/>
                </a:solidFill>
              </a:rPr>
              <a:t>register: a multi-bit D Flip-Flop</a:t>
            </a:r>
            <a:endParaRPr lang="en-US" sz="2000" b="1" dirty="0">
              <a:solidFill>
                <a:srgbClr val="FF0000"/>
              </a:solidFill>
            </a:endParaRPr>
          </a:p>
          <a:p>
            <a:r>
              <a:rPr lang="en-US" sz="2000" b="1" dirty="0">
                <a:solidFill>
                  <a:srgbClr val="FF0000"/>
                </a:solidFill>
              </a:rPr>
              <a:t>register file: a set of registers</a:t>
            </a:r>
            <a:endParaRPr lang="en-US" sz="2000" b="1" dirty="0">
              <a:solidFill>
                <a:srgbClr val="FF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and Register</a:t>
            </a:r>
            <a:endParaRPr lang="en-US" dirty="0"/>
          </a:p>
        </p:txBody>
      </p:sp>
      <p:sp>
        <p:nvSpPr>
          <p:cNvPr id="3" name="Content Placeholder 2"/>
          <p:cNvSpPr>
            <a:spLocks noGrp="1"/>
          </p:cNvSpPr>
          <p:nvPr>
            <p:ph idx="1"/>
          </p:nvPr>
        </p:nvSpPr>
        <p:spPr/>
        <p:txBody>
          <a:bodyPr/>
          <a:lstStyle/>
          <a:p>
            <a:r>
              <a:rPr lang="en-US" sz="2400" dirty="0"/>
              <a:t>MIPS is a Load/Store Register File machine</a:t>
            </a:r>
            <a:endParaRPr lang="en-US" sz="2400" dirty="0"/>
          </a:p>
          <a:p>
            <a:pPr marL="800100" lvl="1" indent="-342900">
              <a:buFont typeface="Arial" panose="020B0604020202020204" pitchFamily="34" charset="0"/>
              <a:buChar char="•"/>
            </a:pPr>
            <a:r>
              <a:rPr lang="en-US" sz="1800" dirty="0">
                <a:solidFill>
                  <a:schemeClr val="tx1"/>
                </a:solidFill>
              </a:rPr>
              <a:t>Instructions compute only on data in the Register File</a:t>
            </a:r>
            <a:endParaRPr lang="en-US" sz="1800" dirty="0">
              <a:solidFill>
                <a:schemeClr val="tx1"/>
              </a:solidFill>
            </a:endParaRPr>
          </a:p>
          <a:p>
            <a:pPr marL="800100" lvl="1" indent="-342900">
              <a:buFont typeface="Arial" panose="020B0604020202020204" pitchFamily="34" charset="0"/>
              <a:buChar char="•"/>
            </a:pPr>
            <a:r>
              <a:rPr lang="en-US" sz="1800" dirty="0">
                <a:solidFill>
                  <a:schemeClr val="tx1"/>
                </a:solidFill>
              </a:rPr>
              <a:t>Example:</a:t>
            </a:r>
            <a:endParaRPr lang="en-US" sz="1800" dirty="0">
              <a:solidFill>
                <a:schemeClr val="tx1"/>
              </a:solidFill>
            </a:endParaRPr>
          </a:p>
          <a:p>
            <a:pPr marL="1257300" lvl="2" indent="-342900">
              <a:buFont typeface="Arial" panose="020B0604020202020204" pitchFamily="34" charset="0"/>
              <a:buChar char="•"/>
            </a:pPr>
            <a:r>
              <a:rPr lang="en-US" sz="1800" dirty="0">
                <a:solidFill>
                  <a:schemeClr val="tx1"/>
                </a:solidFill>
              </a:rPr>
              <a:t>add R3, R2, R1</a:t>
            </a:r>
            <a:endParaRPr lang="en-US" sz="1800" dirty="0">
              <a:solidFill>
                <a:schemeClr val="tx1"/>
              </a:solidFill>
            </a:endParaRPr>
          </a:p>
          <a:p>
            <a:pPr marL="800100" lvl="1" indent="-342900">
              <a:buFont typeface="Arial" panose="020B0604020202020204" pitchFamily="34" charset="0"/>
              <a:buChar char="•"/>
            </a:pPr>
            <a:r>
              <a:rPr lang="en-US" sz="1800" dirty="0">
                <a:solidFill>
                  <a:schemeClr val="tx1"/>
                </a:solidFill>
              </a:rPr>
              <a:t>But we only have 32 registers in the Register File</a:t>
            </a:r>
            <a:endParaRPr lang="en-US" sz="1800" dirty="0">
              <a:solidFill>
                <a:schemeClr val="tx1"/>
              </a:solidFill>
            </a:endParaRPr>
          </a:p>
          <a:p>
            <a:pPr marL="1257300" lvl="2" indent="-342900">
              <a:buFont typeface="Arial" panose="020B0604020202020204" pitchFamily="34" charset="0"/>
              <a:buChar char="•"/>
            </a:pPr>
            <a:r>
              <a:rPr lang="en-US" sz="1800" dirty="0">
                <a:solidFill>
                  <a:schemeClr val="tx1"/>
                </a:solidFill>
              </a:rPr>
              <a:t>Not enough for a big program</a:t>
            </a:r>
            <a:endParaRPr lang="en-US" sz="1800" dirty="0">
              <a:solidFill>
                <a:schemeClr val="tx1"/>
              </a:solidFill>
            </a:endParaRPr>
          </a:p>
          <a:p>
            <a:pPr marL="342900" lvl="0" indent="-342900">
              <a:buFont typeface="Arial" panose="020B0604020202020204" pitchFamily="34" charset="0"/>
              <a:buChar char="•"/>
            </a:pPr>
            <a:r>
              <a:rPr lang="en-US" sz="2400" dirty="0">
                <a:solidFill>
                  <a:schemeClr val="tx1"/>
                </a:solidFill>
              </a:rPr>
              <a:t>Most data is stored in memory (large, but slow)</a:t>
            </a:r>
            <a:endParaRPr lang="en-US" sz="2400" dirty="0">
              <a:solidFill>
                <a:schemeClr val="tx1"/>
              </a:solidFill>
            </a:endParaRPr>
          </a:p>
          <a:p>
            <a:pPr marL="800100" lvl="1" indent="-342900">
              <a:buFont typeface="Arial" panose="020B0604020202020204" pitchFamily="34" charset="0"/>
              <a:buChar char="•"/>
            </a:pPr>
            <a:r>
              <a:rPr lang="en-US" sz="1800" dirty="0">
                <a:solidFill>
                  <a:schemeClr val="tx1"/>
                </a:solidFill>
              </a:rPr>
              <a:t>Need to transfer the data to the Register File to use it</a:t>
            </a:r>
            <a:endParaRPr lang="en-US" sz="1800" dirty="0">
              <a:solidFill>
                <a:schemeClr val="tx1"/>
              </a:solidFill>
            </a:endParaRPr>
          </a:p>
          <a:p>
            <a:pPr marL="1257300" lvl="2" indent="-342900">
              <a:buFont typeface="Arial" panose="020B0604020202020204" pitchFamily="34" charset="0"/>
              <a:buChar char="•"/>
            </a:pPr>
            <a:r>
              <a:rPr lang="en-US" sz="1800" dirty="0">
                <a:solidFill>
                  <a:schemeClr val="tx1"/>
                </a:solidFill>
              </a:rPr>
              <a:t>Load: load data from memory to the Register File</a:t>
            </a:r>
            <a:endParaRPr lang="en-US" sz="1800" dirty="0">
              <a:solidFill>
                <a:schemeClr val="tx1"/>
              </a:solidFill>
            </a:endParaRPr>
          </a:p>
          <a:p>
            <a:pPr marL="457200" lvl="1" indent="0">
              <a:buFont typeface="Arial" panose="020B0604020202020204" pitchFamily="34" charset="0"/>
              <a:buNone/>
            </a:pP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pic>
        <p:nvPicPr>
          <p:cNvPr id="5" name="图片 4" descr="图片3"/>
          <p:cNvPicPr>
            <a:picLocks noChangeAspect="1"/>
          </p:cNvPicPr>
          <p:nvPr>
            <p:custDataLst>
              <p:tags r:id="rId1"/>
            </p:custDataLst>
          </p:nvPr>
        </p:nvPicPr>
        <p:blipFill>
          <a:blip r:embed="rId2"/>
          <a:stretch>
            <a:fillRect/>
          </a:stretch>
        </p:blipFill>
        <p:spPr>
          <a:xfrm>
            <a:off x="7104380" y="1340485"/>
            <a:ext cx="2011680" cy="3185160"/>
          </a:xfrm>
          <a:prstGeom prst="rect">
            <a:avLst/>
          </a:prstGeom>
        </p:spPr>
      </p:pic>
      <p:sp>
        <p:nvSpPr>
          <p:cNvPr id="6" name="文本框 5"/>
          <p:cNvSpPr txBox="1"/>
          <p:nvPr/>
        </p:nvSpPr>
        <p:spPr>
          <a:xfrm>
            <a:off x="7104380" y="4940935"/>
            <a:ext cx="2078990" cy="521970"/>
          </a:xfrm>
          <a:prstGeom prst="rect">
            <a:avLst/>
          </a:prstGeom>
          <a:solidFill>
            <a:srgbClr val="0070C0"/>
          </a:solidFill>
          <a:ln>
            <a:solidFill>
              <a:schemeClr val="tx1"/>
            </a:solidFill>
          </a:ln>
        </p:spPr>
        <p:txBody>
          <a:bodyPr wrap="square" rtlCol="0">
            <a:spAutoFit/>
          </a:bodyPr>
          <a:lstStyle/>
          <a:p>
            <a:r>
              <a:rPr lang="en-US" altLang="zh-CN" sz="1400" b="1">
                <a:solidFill>
                  <a:schemeClr val="tx1"/>
                </a:solidFill>
              </a:rPr>
              <a:t>              </a:t>
            </a:r>
            <a:r>
              <a:rPr lang="en-US" altLang="zh-CN" sz="1400" b="1">
                <a:solidFill>
                  <a:schemeClr val="bg1"/>
                </a:solidFill>
              </a:rPr>
              <a:t>Compute</a:t>
            </a:r>
            <a:endParaRPr lang="en-US" altLang="zh-CN" sz="1400" b="1">
              <a:solidFill>
                <a:schemeClr val="bg1"/>
              </a:solidFill>
            </a:endParaRPr>
          </a:p>
          <a:p>
            <a:r>
              <a:rPr lang="en-US" altLang="zh-CN" sz="1400" b="1">
                <a:solidFill>
                  <a:schemeClr val="bg1"/>
                </a:solidFill>
              </a:rPr>
              <a:t>(Add, Sub, Multiply, ect.)</a:t>
            </a:r>
            <a:endParaRPr lang="en-US" altLang="zh-CN" sz="1400" b="1">
              <a:solidFill>
                <a:schemeClr val="bg1"/>
              </a:solidFill>
            </a:endParaRPr>
          </a:p>
        </p:txBody>
      </p:sp>
      <p:sp>
        <p:nvSpPr>
          <p:cNvPr id="7" name="上下箭头 6"/>
          <p:cNvSpPr/>
          <p:nvPr/>
        </p:nvSpPr>
        <p:spPr>
          <a:xfrm>
            <a:off x="8040370" y="4509135"/>
            <a:ext cx="241300" cy="431165"/>
          </a:xfrm>
          <a:prstGeom prst="up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a:stretch>
            <a:fillRect/>
          </a:stretch>
        </p:blipFill>
        <p:spPr>
          <a:xfrm>
            <a:off x="9911080" y="1340485"/>
            <a:ext cx="1859280" cy="5349240"/>
          </a:xfrm>
          <a:prstGeom prst="rect">
            <a:avLst/>
          </a:prstGeom>
        </p:spPr>
      </p:pic>
      <p:sp>
        <p:nvSpPr>
          <p:cNvPr id="9" name="左右箭头 8"/>
          <p:cNvSpPr/>
          <p:nvPr/>
        </p:nvSpPr>
        <p:spPr>
          <a:xfrm>
            <a:off x="9120505" y="2853055"/>
            <a:ext cx="790575" cy="316230"/>
          </a:xfrm>
          <a:prstGeom prst="lef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9052560" y="3199130"/>
            <a:ext cx="926465" cy="460375"/>
          </a:xfrm>
          <a:prstGeom prst="rect">
            <a:avLst/>
          </a:prstGeom>
          <a:noFill/>
        </p:spPr>
        <p:txBody>
          <a:bodyPr wrap="square" rtlCol="0">
            <a:spAutoFit/>
          </a:bodyPr>
          <a:lstStyle/>
          <a:p>
            <a:r>
              <a:rPr lang="en-US" altLang="zh-CN" sz="1200" b="1"/>
              <a:t>Read/Write     Data</a:t>
            </a:r>
            <a:endParaRPr lang="en-US" altLang="zh-CN" sz="1200" b="1"/>
          </a:p>
        </p:txBody>
      </p:sp>
      <p:sp>
        <p:nvSpPr>
          <p:cNvPr id="11" name="矩形 10"/>
          <p:cNvSpPr/>
          <p:nvPr/>
        </p:nvSpPr>
        <p:spPr>
          <a:xfrm>
            <a:off x="10200640" y="4525645"/>
            <a:ext cx="1296035" cy="271780"/>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602220" y="2997200"/>
            <a:ext cx="1059815" cy="248285"/>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a:stCxn id="11" idx="1"/>
            <a:endCxn id="12" idx="3"/>
          </p:cNvCxnSpPr>
          <p:nvPr/>
        </p:nvCxnSpPr>
        <p:spPr>
          <a:xfrm flipH="1" flipV="1">
            <a:off x="8662035" y="3121660"/>
            <a:ext cx="1538605" cy="1539875"/>
          </a:xfrm>
          <a:prstGeom prst="straightConnector1">
            <a:avLst/>
          </a:prstGeom>
          <a:ln w="3810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328651" y="5901891"/>
            <a:ext cx="3423438" cy="707886"/>
          </a:xfrm>
          <a:prstGeom prst="rect">
            <a:avLst/>
          </a:prstGeom>
        </p:spPr>
        <p:txBody>
          <a:bodyPr wrap="none">
            <a:spAutoFit/>
          </a:bodyPr>
          <a:lstStyle/>
          <a:p>
            <a:r>
              <a:rPr lang="en-US" sz="2000" b="1" dirty="0">
                <a:solidFill>
                  <a:srgbClr val="FF0000"/>
                </a:solidFill>
              </a:rPr>
              <a:t>register: a multi-bit D Flip-Flop</a:t>
            </a:r>
            <a:endParaRPr lang="en-US" sz="2000" b="1" dirty="0">
              <a:solidFill>
                <a:srgbClr val="FF0000"/>
              </a:solidFill>
            </a:endParaRPr>
          </a:p>
          <a:p>
            <a:r>
              <a:rPr lang="en-US" sz="2000" b="1" dirty="0">
                <a:solidFill>
                  <a:srgbClr val="FF0000"/>
                </a:solidFill>
              </a:rPr>
              <a:t>register file: a set of registers</a:t>
            </a:r>
            <a:endParaRPr lang="en-US" sz="2000" b="1" dirty="0">
              <a:solidFill>
                <a:srgbClr val="FF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and Register</a:t>
            </a:r>
            <a:endParaRPr lang="en-US" dirty="0"/>
          </a:p>
        </p:txBody>
      </p:sp>
      <p:sp>
        <p:nvSpPr>
          <p:cNvPr id="3" name="Content Placeholder 2"/>
          <p:cNvSpPr>
            <a:spLocks noGrp="1"/>
          </p:cNvSpPr>
          <p:nvPr>
            <p:ph idx="1"/>
          </p:nvPr>
        </p:nvSpPr>
        <p:spPr/>
        <p:txBody>
          <a:bodyPr/>
          <a:lstStyle/>
          <a:p>
            <a:r>
              <a:rPr lang="en-US" sz="2400" dirty="0"/>
              <a:t>MIPS is a Load/Store Register File machine</a:t>
            </a:r>
            <a:endParaRPr lang="en-US" sz="2400" dirty="0"/>
          </a:p>
          <a:p>
            <a:pPr marL="800100" lvl="1" indent="-342900">
              <a:buFont typeface="Arial" panose="020B0604020202020204" pitchFamily="34" charset="0"/>
              <a:buChar char="•"/>
            </a:pPr>
            <a:r>
              <a:rPr lang="en-US" sz="1800" dirty="0">
                <a:solidFill>
                  <a:schemeClr val="tx1"/>
                </a:solidFill>
              </a:rPr>
              <a:t>Instructions compute only on data in the Register File</a:t>
            </a:r>
            <a:endParaRPr lang="en-US" sz="1800" dirty="0">
              <a:solidFill>
                <a:schemeClr val="tx1"/>
              </a:solidFill>
            </a:endParaRPr>
          </a:p>
          <a:p>
            <a:pPr marL="800100" lvl="1" indent="-342900">
              <a:buFont typeface="Arial" panose="020B0604020202020204" pitchFamily="34" charset="0"/>
              <a:buChar char="•"/>
            </a:pPr>
            <a:r>
              <a:rPr lang="en-US" sz="1800" dirty="0">
                <a:solidFill>
                  <a:schemeClr val="tx1"/>
                </a:solidFill>
              </a:rPr>
              <a:t>Example:</a:t>
            </a:r>
            <a:endParaRPr lang="en-US" sz="1800" dirty="0">
              <a:solidFill>
                <a:schemeClr val="tx1"/>
              </a:solidFill>
            </a:endParaRPr>
          </a:p>
          <a:p>
            <a:pPr marL="1257300" lvl="2" indent="-342900">
              <a:buFont typeface="Arial" panose="020B0604020202020204" pitchFamily="34" charset="0"/>
              <a:buChar char="•"/>
            </a:pPr>
            <a:r>
              <a:rPr lang="en-US" sz="1800" dirty="0">
                <a:solidFill>
                  <a:schemeClr val="tx1"/>
                </a:solidFill>
              </a:rPr>
              <a:t>add R3, R2, R1</a:t>
            </a:r>
            <a:endParaRPr lang="en-US" sz="1800" dirty="0">
              <a:solidFill>
                <a:schemeClr val="tx1"/>
              </a:solidFill>
            </a:endParaRPr>
          </a:p>
          <a:p>
            <a:pPr marL="800100" lvl="1" indent="-342900">
              <a:buFont typeface="Arial" panose="020B0604020202020204" pitchFamily="34" charset="0"/>
              <a:buChar char="•"/>
            </a:pPr>
            <a:r>
              <a:rPr lang="en-US" sz="1800" dirty="0">
                <a:solidFill>
                  <a:schemeClr val="tx1"/>
                </a:solidFill>
              </a:rPr>
              <a:t>But we only have 32 registers in the Register File</a:t>
            </a:r>
            <a:endParaRPr lang="en-US" sz="1800" dirty="0">
              <a:solidFill>
                <a:schemeClr val="tx1"/>
              </a:solidFill>
            </a:endParaRPr>
          </a:p>
          <a:p>
            <a:pPr marL="1257300" lvl="2" indent="-342900">
              <a:buFont typeface="Arial" panose="020B0604020202020204" pitchFamily="34" charset="0"/>
              <a:buChar char="•"/>
            </a:pPr>
            <a:r>
              <a:rPr lang="en-US" sz="1800" dirty="0">
                <a:solidFill>
                  <a:schemeClr val="tx1"/>
                </a:solidFill>
              </a:rPr>
              <a:t>Not enough for a big program</a:t>
            </a:r>
            <a:endParaRPr lang="en-US" sz="1800" dirty="0">
              <a:solidFill>
                <a:schemeClr val="tx1"/>
              </a:solidFill>
            </a:endParaRPr>
          </a:p>
          <a:p>
            <a:pPr marL="342900" lvl="0" indent="-342900">
              <a:buFont typeface="Arial" panose="020B0604020202020204" pitchFamily="34" charset="0"/>
              <a:buChar char="•"/>
            </a:pPr>
            <a:r>
              <a:rPr lang="en-US" sz="2400" dirty="0">
                <a:solidFill>
                  <a:schemeClr val="tx1"/>
                </a:solidFill>
              </a:rPr>
              <a:t>Most data is stored in memory (large, but slow)</a:t>
            </a:r>
            <a:endParaRPr lang="en-US" sz="2400" dirty="0">
              <a:solidFill>
                <a:schemeClr val="tx1"/>
              </a:solidFill>
            </a:endParaRPr>
          </a:p>
          <a:p>
            <a:pPr marL="800100" lvl="1" indent="-342900">
              <a:buFont typeface="Arial" panose="020B0604020202020204" pitchFamily="34" charset="0"/>
              <a:buChar char="•"/>
            </a:pPr>
            <a:r>
              <a:rPr lang="en-US" sz="1800" dirty="0">
                <a:solidFill>
                  <a:schemeClr val="tx1"/>
                </a:solidFill>
              </a:rPr>
              <a:t>Need to transfer the data to the Register File to use it</a:t>
            </a:r>
            <a:endParaRPr lang="en-US" sz="1800" dirty="0">
              <a:solidFill>
                <a:schemeClr val="tx1"/>
              </a:solidFill>
            </a:endParaRPr>
          </a:p>
          <a:p>
            <a:pPr marL="1257300" lvl="2" indent="-342900">
              <a:buFont typeface="Arial" panose="020B0604020202020204" pitchFamily="34" charset="0"/>
              <a:buChar char="•"/>
            </a:pPr>
            <a:r>
              <a:rPr lang="en-US" sz="1800" dirty="0">
                <a:solidFill>
                  <a:schemeClr val="tx1"/>
                </a:solidFill>
              </a:rPr>
              <a:t>Load: load data from memory to the Register File</a:t>
            </a:r>
            <a:endParaRPr lang="en-US" sz="1800" dirty="0">
              <a:solidFill>
                <a:schemeClr val="tx1"/>
              </a:solidFill>
            </a:endParaRPr>
          </a:p>
          <a:p>
            <a:pPr marL="1257300" lvl="2" indent="-342900">
              <a:buFont typeface="Arial" panose="020B0604020202020204" pitchFamily="34" charset="0"/>
              <a:buChar char="•"/>
            </a:pPr>
            <a:r>
              <a:rPr lang="en-US" sz="1800" dirty="0">
                <a:solidFill>
                  <a:schemeClr val="tx1"/>
                </a:solidFill>
              </a:rPr>
              <a:t>Store: store data to the memory from the register File</a:t>
            </a:r>
            <a:endParaRPr lang="en-US" sz="1800" dirty="0">
              <a:solidFill>
                <a:schemeClr val="tx1"/>
              </a:solidFill>
            </a:endParaRPr>
          </a:p>
          <a:p>
            <a:pPr marL="914400" lvl="2" indent="0">
              <a:buFont typeface="Arial" panose="020B0604020202020204" pitchFamily="34" charset="0"/>
              <a:buNone/>
            </a:pPr>
            <a:r>
              <a:rPr lang="en-US" sz="1800" dirty="0">
                <a:solidFill>
                  <a:schemeClr val="tx1"/>
                </a:solidFill>
              </a:rPr>
              <a:t>      </a:t>
            </a:r>
            <a:endParaRPr lang="en-US" sz="1800" dirty="0">
              <a:solidFill>
                <a:schemeClr val="tx1"/>
              </a:solidFill>
            </a:endParaRPr>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pic>
        <p:nvPicPr>
          <p:cNvPr id="5" name="图片 4" descr="图片3"/>
          <p:cNvPicPr>
            <a:picLocks noChangeAspect="1"/>
          </p:cNvPicPr>
          <p:nvPr>
            <p:custDataLst>
              <p:tags r:id="rId1"/>
            </p:custDataLst>
          </p:nvPr>
        </p:nvPicPr>
        <p:blipFill>
          <a:blip r:embed="rId2"/>
          <a:stretch>
            <a:fillRect/>
          </a:stretch>
        </p:blipFill>
        <p:spPr>
          <a:xfrm>
            <a:off x="7104380" y="1340485"/>
            <a:ext cx="2011680" cy="3185160"/>
          </a:xfrm>
          <a:prstGeom prst="rect">
            <a:avLst/>
          </a:prstGeom>
        </p:spPr>
      </p:pic>
      <p:sp>
        <p:nvSpPr>
          <p:cNvPr id="6" name="文本框 5"/>
          <p:cNvSpPr txBox="1"/>
          <p:nvPr/>
        </p:nvSpPr>
        <p:spPr>
          <a:xfrm>
            <a:off x="7104380" y="4940935"/>
            <a:ext cx="2078990" cy="521970"/>
          </a:xfrm>
          <a:prstGeom prst="rect">
            <a:avLst/>
          </a:prstGeom>
          <a:solidFill>
            <a:srgbClr val="0070C0"/>
          </a:solidFill>
          <a:ln>
            <a:solidFill>
              <a:schemeClr val="tx1"/>
            </a:solidFill>
          </a:ln>
        </p:spPr>
        <p:txBody>
          <a:bodyPr wrap="square" rtlCol="0">
            <a:spAutoFit/>
          </a:bodyPr>
          <a:lstStyle/>
          <a:p>
            <a:r>
              <a:rPr lang="en-US" altLang="zh-CN" sz="1400" b="1">
                <a:solidFill>
                  <a:schemeClr val="tx1"/>
                </a:solidFill>
              </a:rPr>
              <a:t>              </a:t>
            </a:r>
            <a:r>
              <a:rPr lang="en-US" altLang="zh-CN" sz="1400" b="1">
                <a:solidFill>
                  <a:schemeClr val="bg1"/>
                </a:solidFill>
              </a:rPr>
              <a:t>Compute</a:t>
            </a:r>
            <a:endParaRPr lang="en-US" altLang="zh-CN" sz="1400" b="1">
              <a:solidFill>
                <a:schemeClr val="bg1"/>
              </a:solidFill>
            </a:endParaRPr>
          </a:p>
          <a:p>
            <a:r>
              <a:rPr lang="en-US" altLang="zh-CN" sz="1400" b="1">
                <a:solidFill>
                  <a:schemeClr val="bg1"/>
                </a:solidFill>
              </a:rPr>
              <a:t>(Add, Sub, Multiply, ect.)</a:t>
            </a:r>
            <a:endParaRPr lang="en-US" altLang="zh-CN" sz="1400" b="1">
              <a:solidFill>
                <a:schemeClr val="bg1"/>
              </a:solidFill>
            </a:endParaRPr>
          </a:p>
        </p:txBody>
      </p:sp>
      <p:sp>
        <p:nvSpPr>
          <p:cNvPr id="7" name="上下箭头 6"/>
          <p:cNvSpPr/>
          <p:nvPr/>
        </p:nvSpPr>
        <p:spPr>
          <a:xfrm>
            <a:off x="8040370" y="4509135"/>
            <a:ext cx="241300" cy="431165"/>
          </a:xfrm>
          <a:prstGeom prst="upDown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a:stretch>
            <a:fillRect/>
          </a:stretch>
        </p:blipFill>
        <p:spPr>
          <a:xfrm>
            <a:off x="9911080" y="1340485"/>
            <a:ext cx="1859280" cy="5349240"/>
          </a:xfrm>
          <a:prstGeom prst="rect">
            <a:avLst/>
          </a:prstGeom>
        </p:spPr>
      </p:pic>
      <p:sp>
        <p:nvSpPr>
          <p:cNvPr id="9" name="左右箭头 8"/>
          <p:cNvSpPr/>
          <p:nvPr/>
        </p:nvSpPr>
        <p:spPr>
          <a:xfrm>
            <a:off x="9120505" y="2853055"/>
            <a:ext cx="790575" cy="316230"/>
          </a:xfrm>
          <a:prstGeom prst="leftRight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9052560" y="3199130"/>
            <a:ext cx="926465" cy="460375"/>
          </a:xfrm>
          <a:prstGeom prst="rect">
            <a:avLst/>
          </a:prstGeom>
          <a:noFill/>
        </p:spPr>
        <p:txBody>
          <a:bodyPr wrap="square" rtlCol="0">
            <a:spAutoFit/>
          </a:bodyPr>
          <a:lstStyle/>
          <a:p>
            <a:r>
              <a:rPr lang="en-US" altLang="zh-CN" sz="1200" b="1"/>
              <a:t>Read/Write     Data</a:t>
            </a:r>
            <a:endParaRPr lang="en-US" altLang="zh-CN" sz="1200" b="1"/>
          </a:p>
        </p:txBody>
      </p:sp>
      <p:sp>
        <p:nvSpPr>
          <p:cNvPr id="11" name="矩形 10"/>
          <p:cNvSpPr/>
          <p:nvPr/>
        </p:nvSpPr>
        <p:spPr>
          <a:xfrm>
            <a:off x="10192385" y="2934335"/>
            <a:ext cx="1296035" cy="271780"/>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7630795" y="3411220"/>
            <a:ext cx="1059815" cy="248285"/>
          </a:xfrm>
          <a:prstGeom prst="rect">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a:stCxn id="12" idx="3"/>
            <a:endCxn id="11" idx="1"/>
          </p:cNvCxnSpPr>
          <p:nvPr/>
        </p:nvCxnSpPr>
        <p:spPr>
          <a:xfrm flipV="1">
            <a:off x="8690610" y="3070225"/>
            <a:ext cx="1501775" cy="465455"/>
          </a:xfrm>
          <a:prstGeom prst="straightConnector1">
            <a:avLst/>
          </a:prstGeom>
          <a:ln w="38100">
            <a:solidFill>
              <a:srgbClr val="FF00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328651" y="5901891"/>
            <a:ext cx="3423438" cy="707886"/>
          </a:xfrm>
          <a:prstGeom prst="rect">
            <a:avLst/>
          </a:prstGeom>
        </p:spPr>
        <p:txBody>
          <a:bodyPr wrap="none">
            <a:spAutoFit/>
          </a:bodyPr>
          <a:lstStyle/>
          <a:p>
            <a:r>
              <a:rPr lang="en-US" sz="2000" b="1" dirty="0">
                <a:solidFill>
                  <a:srgbClr val="FF0000"/>
                </a:solidFill>
              </a:rPr>
              <a:t>register: a multi-bit D Flip-Flop</a:t>
            </a:r>
            <a:endParaRPr lang="en-US" sz="2000" b="1" dirty="0">
              <a:solidFill>
                <a:srgbClr val="FF0000"/>
              </a:solidFill>
            </a:endParaRPr>
          </a:p>
          <a:p>
            <a:r>
              <a:rPr lang="en-US" sz="2000" b="1" dirty="0">
                <a:solidFill>
                  <a:srgbClr val="FF0000"/>
                </a:solidFill>
              </a:rPr>
              <a:t>register file: a set of registers</a:t>
            </a:r>
            <a:endParaRPr lang="en-US" sz="2000" b="1" dirty="0">
              <a:solidFill>
                <a:srgbClr val="FF0000"/>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Organization</a:t>
            </a:r>
            <a:endParaRPr lang="en-US" dirty="0"/>
          </a:p>
        </p:txBody>
      </p:sp>
      <p:sp>
        <p:nvSpPr>
          <p:cNvPr id="3" name="Content Placeholder 2"/>
          <p:cNvSpPr>
            <a:spLocks noGrp="1"/>
          </p:cNvSpPr>
          <p:nvPr>
            <p:ph idx="1"/>
          </p:nvPr>
        </p:nvSpPr>
        <p:spPr/>
        <p:txBody>
          <a:bodyPr/>
          <a:lstStyle/>
          <a:p>
            <a:r>
              <a:rPr lang="en-US" sz="2400"/>
              <a:t>Memory is a large 1-dimension array</a:t>
            </a:r>
            <a:endParaRPr lang="en-US" sz="2400"/>
          </a:p>
          <a:p>
            <a:r>
              <a:rPr lang="en-US" sz="2400"/>
              <a:t>Each location is one byte (8 bits)</a:t>
            </a:r>
            <a:endParaRPr lang="en-US" sz="240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Organization</a:t>
            </a:r>
            <a:endParaRPr lang="en-US" dirty="0"/>
          </a:p>
        </p:txBody>
      </p:sp>
      <p:sp>
        <p:nvSpPr>
          <p:cNvPr id="3" name="Content Placeholder 2"/>
          <p:cNvSpPr>
            <a:spLocks noGrp="1"/>
          </p:cNvSpPr>
          <p:nvPr>
            <p:ph idx="1"/>
          </p:nvPr>
        </p:nvSpPr>
        <p:spPr/>
        <p:txBody>
          <a:bodyPr/>
          <a:lstStyle/>
          <a:p>
            <a:r>
              <a:rPr lang="en-US" sz="2400"/>
              <a:t>Memory is a large 1-dimension array</a:t>
            </a:r>
            <a:endParaRPr lang="en-US" sz="2400"/>
          </a:p>
          <a:p>
            <a:r>
              <a:rPr lang="en-US" sz="2400"/>
              <a:t>Each location is one byte (8 bits)</a:t>
            </a:r>
            <a:endParaRPr lang="en-US" sz="240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graphicFrame>
        <p:nvGraphicFramePr>
          <p:cNvPr id="5" name="表格 4"/>
          <p:cNvGraphicFramePr/>
          <p:nvPr>
            <p:custDataLst>
              <p:tags r:id="rId1"/>
            </p:custDataLst>
          </p:nvPr>
        </p:nvGraphicFramePr>
        <p:xfrm>
          <a:off x="9120505" y="1677035"/>
          <a:ext cx="1254760" cy="4704080"/>
        </p:xfrm>
        <a:graphic>
          <a:graphicData uri="http://schemas.openxmlformats.org/drawingml/2006/table">
            <a:tbl>
              <a:tblPr firstRow="1" bandRow="1">
                <a:tableStyleId>{5C22544A-7EE6-4342-B048-85BDC9FD1C3A}</a:tableStyleId>
              </a:tblPr>
              <a:tblGrid>
                <a:gridCol w="1254760"/>
              </a:tblGrid>
              <a:tr h="294005">
                <a:tc>
                  <a:txBody>
                    <a:bodyPr/>
                    <a:lstStyle/>
                    <a:p>
                      <a:pPr>
                        <a:lnSpc>
                          <a:spcPct val="70000"/>
                        </a:lnSpc>
                        <a:buNone/>
                      </a:pPr>
                      <a:r>
                        <a:rPr lang="en-US" altLang="zh-CN" sz="1400" b="0">
                          <a:solidFill>
                            <a:schemeClr val="tx1"/>
                          </a:solidFill>
                          <a:cs typeface="+mn-lt"/>
                        </a:rPr>
                        <a:t>8 bits of data</a:t>
                      </a:r>
                      <a:endParaRPr lang="en-US" altLang="zh-CN" sz="1400"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zh-CN" altLang="en-US" sz="140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8" name="组合 7"/>
          <p:cNvGrpSpPr/>
          <p:nvPr/>
        </p:nvGrpSpPr>
        <p:grpSpPr>
          <a:xfrm>
            <a:off x="9053195" y="6483350"/>
            <a:ext cx="1363345" cy="368300"/>
            <a:chOff x="14030" y="10217"/>
            <a:chExt cx="2147" cy="580"/>
          </a:xfrm>
        </p:grpSpPr>
        <p:cxnSp>
          <p:nvCxnSpPr>
            <p:cNvPr id="6" name="直接箭头连接符 5"/>
            <p:cNvCxnSpPr/>
            <p:nvPr/>
          </p:nvCxnSpPr>
          <p:spPr>
            <a:xfrm flipV="1">
              <a:off x="14030" y="10218"/>
              <a:ext cx="2147" cy="31"/>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4476" y="10217"/>
              <a:ext cx="1370" cy="580"/>
            </a:xfrm>
            <a:prstGeom prst="rect">
              <a:avLst/>
            </a:prstGeom>
            <a:noFill/>
          </p:spPr>
          <p:txBody>
            <a:bodyPr wrap="square" rtlCol="0">
              <a:spAutoFit/>
            </a:bodyPr>
            <a:lstStyle/>
            <a:p>
              <a:r>
                <a:rPr lang="en-US" altLang="zh-CN"/>
                <a:t>8 bits</a:t>
              </a:r>
              <a:endParaRPr lang="en-US" altLang="zh-CN"/>
            </a:p>
          </p:txBody>
        </p:sp>
      </p:grpSp>
      <p:sp>
        <p:nvSpPr>
          <p:cNvPr id="9" name="文本框 8"/>
          <p:cNvSpPr txBox="1"/>
          <p:nvPr/>
        </p:nvSpPr>
        <p:spPr>
          <a:xfrm>
            <a:off x="9191625" y="1339215"/>
            <a:ext cx="1031875" cy="368300"/>
          </a:xfrm>
          <a:prstGeom prst="rect">
            <a:avLst/>
          </a:prstGeom>
          <a:noFill/>
        </p:spPr>
        <p:txBody>
          <a:bodyPr wrap="square" rtlCol="0">
            <a:spAutoFit/>
          </a:bodyPr>
          <a:lstStyle/>
          <a:p>
            <a:r>
              <a:rPr lang="en-US" altLang="zh-CN" b="1"/>
              <a:t>Memory</a:t>
            </a:r>
            <a:endParaRPr lang="en-US" altLang="zh-CN" b="1"/>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Organization</a:t>
            </a:r>
            <a:endParaRPr lang="en-US" dirty="0"/>
          </a:p>
        </p:txBody>
      </p:sp>
      <p:sp>
        <p:nvSpPr>
          <p:cNvPr id="3" name="Content Placeholder 2"/>
          <p:cNvSpPr>
            <a:spLocks noGrp="1"/>
          </p:cNvSpPr>
          <p:nvPr>
            <p:ph idx="1"/>
          </p:nvPr>
        </p:nvSpPr>
        <p:spPr/>
        <p:txBody>
          <a:bodyPr/>
          <a:lstStyle/>
          <a:p>
            <a:r>
              <a:rPr lang="en-US" sz="2400"/>
              <a:t>Memory is a large 1-dimension array</a:t>
            </a:r>
            <a:endParaRPr lang="en-US" sz="2400"/>
          </a:p>
          <a:p>
            <a:r>
              <a:rPr lang="en-US" sz="2400"/>
              <a:t>Each location is one byte (8 bits)</a:t>
            </a:r>
            <a:endParaRPr lang="en-US" sz="2400"/>
          </a:p>
          <a:p>
            <a:r>
              <a:rPr lang="en-US" sz="2400"/>
              <a:t>A memory address indexes into the array</a:t>
            </a:r>
            <a:endParaRPr lang="en-US" sz="240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graphicFrame>
        <p:nvGraphicFramePr>
          <p:cNvPr id="5" name="表格 4"/>
          <p:cNvGraphicFramePr/>
          <p:nvPr>
            <p:custDataLst>
              <p:tags r:id="rId1"/>
            </p:custDataLst>
          </p:nvPr>
        </p:nvGraphicFramePr>
        <p:xfrm>
          <a:off x="9120505" y="1677035"/>
          <a:ext cx="1254760" cy="4704080"/>
        </p:xfrm>
        <a:graphic>
          <a:graphicData uri="http://schemas.openxmlformats.org/drawingml/2006/table">
            <a:tbl>
              <a:tblPr firstRow="1" bandRow="1">
                <a:tableStyleId>{5C22544A-7EE6-4342-B048-85BDC9FD1C3A}</a:tableStyleId>
              </a:tblPr>
              <a:tblGrid>
                <a:gridCol w="1254760"/>
              </a:tblGrid>
              <a:tr h="294005">
                <a:tc>
                  <a:txBody>
                    <a:bodyPr/>
                    <a:lstStyle/>
                    <a:p>
                      <a:pPr>
                        <a:lnSpc>
                          <a:spcPct val="70000"/>
                        </a:lnSpc>
                        <a:buNone/>
                      </a:pPr>
                      <a:r>
                        <a:rPr lang="en-US" altLang="zh-CN" sz="1400" b="0">
                          <a:solidFill>
                            <a:schemeClr val="tx1"/>
                          </a:solidFill>
                          <a:cs typeface="+mn-lt"/>
                        </a:rPr>
                        <a:t>8 bits of data</a:t>
                      </a:r>
                      <a:endParaRPr lang="en-US" altLang="zh-CN" sz="1400"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zh-CN" altLang="en-US" sz="140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8" name="组合 7"/>
          <p:cNvGrpSpPr/>
          <p:nvPr/>
        </p:nvGrpSpPr>
        <p:grpSpPr>
          <a:xfrm>
            <a:off x="9053195" y="6483350"/>
            <a:ext cx="1363345" cy="368300"/>
            <a:chOff x="14030" y="10217"/>
            <a:chExt cx="2147" cy="580"/>
          </a:xfrm>
        </p:grpSpPr>
        <p:cxnSp>
          <p:nvCxnSpPr>
            <p:cNvPr id="6" name="直接箭头连接符 5"/>
            <p:cNvCxnSpPr/>
            <p:nvPr/>
          </p:nvCxnSpPr>
          <p:spPr>
            <a:xfrm flipV="1">
              <a:off x="14030" y="10218"/>
              <a:ext cx="2147" cy="31"/>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4476" y="10217"/>
              <a:ext cx="1370" cy="580"/>
            </a:xfrm>
            <a:prstGeom prst="rect">
              <a:avLst/>
            </a:prstGeom>
            <a:noFill/>
          </p:spPr>
          <p:txBody>
            <a:bodyPr wrap="square" rtlCol="0">
              <a:spAutoFit/>
            </a:bodyPr>
            <a:lstStyle/>
            <a:p>
              <a:r>
                <a:rPr lang="en-US" altLang="zh-CN"/>
                <a:t>8 bits</a:t>
              </a:r>
              <a:endParaRPr lang="en-US" altLang="zh-CN"/>
            </a:p>
          </p:txBody>
        </p:sp>
      </p:grpSp>
      <p:sp>
        <p:nvSpPr>
          <p:cNvPr id="9" name="文本框 8"/>
          <p:cNvSpPr txBox="1"/>
          <p:nvPr/>
        </p:nvSpPr>
        <p:spPr>
          <a:xfrm>
            <a:off x="9191625" y="1339215"/>
            <a:ext cx="1031875" cy="368300"/>
          </a:xfrm>
          <a:prstGeom prst="rect">
            <a:avLst/>
          </a:prstGeom>
          <a:noFill/>
        </p:spPr>
        <p:txBody>
          <a:bodyPr wrap="square" rtlCol="0">
            <a:spAutoFit/>
          </a:bodyPr>
          <a:lstStyle/>
          <a:p>
            <a:r>
              <a:rPr lang="en-US" altLang="zh-CN" b="1"/>
              <a:t>Memory</a:t>
            </a:r>
            <a:endParaRPr lang="en-US" altLang="zh-CN" b="1"/>
          </a:p>
        </p:txBody>
      </p:sp>
      <p:sp>
        <p:nvSpPr>
          <p:cNvPr id="11" name="文本框 10"/>
          <p:cNvSpPr txBox="1"/>
          <p:nvPr/>
        </p:nvSpPr>
        <p:spPr>
          <a:xfrm>
            <a:off x="7752080" y="1341120"/>
            <a:ext cx="1031875" cy="368300"/>
          </a:xfrm>
          <a:prstGeom prst="rect">
            <a:avLst/>
          </a:prstGeom>
          <a:noFill/>
        </p:spPr>
        <p:txBody>
          <a:bodyPr wrap="square" rtlCol="0">
            <a:spAutoFit/>
          </a:bodyPr>
          <a:lstStyle/>
          <a:p>
            <a:r>
              <a:rPr lang="en-US" altLang="zh-CN" b="1"/>
              <a:t>Address</a:t>
            </a:r>
            <a:endParaRPr lang="en-US" altLang="zh-CN" b="1"/>
          </a:p>
        </p:txBody>
      </p:sp>
      <p:sp>
        <p:nvSpPr>
          <p:cNvPr id="12" name="文本框 11"/>
          <p:cNvSpPr txBox="1"/>
          <p:nvPr/>
        </p:nvSpPr>
        <p:spPr>
          <a:xfrm>
            <a:off x="7247890" y="1677035"/>
            <a:ext cx="1602740" cy="645160"/>
          </a:xfrm>
          <a:prstGeom prst="rect">
            <a:avLst/>
          </a:prstGeom>
          <a:noFill/>
        </p:spPr>
        <p:txBody>
          <a:bodyPr wrap="square" rtlCol="0">
            <a:spAutoFit/>
          </a:bodyPr>
          <a:lstStyle/>
          <a:p>
            <a:r>
              <a:rPr lang="en-US" altLang="zh-CN"/>
              <a:t>4,294,967,295</a:t>
            </a:r>
            <a:endParaRPr lang="en-US" altLang="zh-CN"/>
          </a:p>
          <a:p>
            <a:r>
              <a:rPr lang="en-US" altLang="zh-CN"/>
              <a:t>          (=2</a:t>
            </a:r>
            <a:r>
              <a:rPr lang="en-US" altLang="zh-CN" baseline="30000"/>
              <a:t>32</a:t>
            </a:r>
            <a:r>
              <a:rPr lang="en-US" altLang="zh-CN"/>
              <a:t> - 1)</a:t>
            </a:r>
            <a:endParaRPr lang="en-US" altLang="zh-CN"/>
          </a:p>
        </p:txBody>
      </p:sp>
      <p:cxnSp>
        <p:nvCxnSpPr>
          <p:cNvPr id="13" name="直接箭头连接符 12"/>
          <p:cNvCxnSpPr/>
          <p:nvPr/>
        </p:nvCxnSpPr>
        <p:spPr>
          <a:xfrm>
            <a:off x="8760460" y="1844675"/>
            <a:ext cx="360045"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8760460" y="5661025"/>
            <a:ext cx="360045"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8760460" y="5949315"/>
            <a:ext cx="360045"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8760460" y="6216650"/>
            <a:ext cx="360045"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8441055" y="6012815"/>
            <a:ext cx="288290" cy="368300"/>
          </a:xfrm>
          <a:prstGeom prst="rect">
            <a:avLst/>
          </a:prstGeom>
          <a:noFill/>
        </p:spPr>
        <p:txBody>
          <a:bodyPr wrap="square" rtlCol="0">
            <a:spAutoFit/>
          </a:bodyPr>
          <a:lstStyle/>
          <a:p>
            <a:r>
              <a:rPr lang="en-US" altLang="zh-CN"/>
              <a:t>0</a:t>
            </a:r>
            <a:endParaRPr lang="en-US" altLang="zh-CN"/>
          </a:p>
        </p:txBody>
      </p:sp>
      <p:sp>
        <p:nvSpPr>
          <p:cNvPr id="18" name="文本框 17"/>
          <p:cNvSpPr txBox="1"/>
          <p:nvPr/>
        </p:nvSpPr>
        <p:spPr>
          <a:xfrm>
            <a:off x="8458200" y="5755005"/>
            <a:ext cx="316230" cy="368300"/>
          </a:xfrm>
          <a:prstGeom prst="rect">
            <a:avLst/>
          </a:prstGeom>
          <a:noFill/>
        </p:spPr>
        <p:txBody>
          <a:bodyPr wrap="square" rtlCol="0">
            <a:spAutoFit/>
          </a:bodyPr>
          <a:lstStyle/>
          <a:p>
            <a:r>
              <a:rPr lang="en-US" altLang="zh-CN"/>
              <a:t>1</a:t>
            </a:r>
            <a:endParaRPr lang="en-US" altLang="zh-CN"/>
          </a:p>
        </p:txBody>
      </p:sp>
      <p:sp>
        <p:nvSpPr>
          <p:cNvPr id="19" name="文本框 18"/>
          <p:cNvSpPr txBox="1"/>
          <p:nvPr/>
        </p:nvSpPr>
        <p:spPr>
          <a:xfrm>
            <a:off x="8444230" y="5476875"/>
            <a:ext cx="316230" cy="368300"/>
          </a:xfrm>
          <a:prstGeom prst="rect">
            <a:avLst/>
          </a:prstGeom>
          <a:noFill/>
        </p:spPr>
        <p:txBody>
          <a:bodyPr wrap="square" rtlCol="0">
            <a:spAutoFit/>
          </a:bodyPr>
          <a:lstStyle/>
          <a:p>
            <a:r>
              <a:rPr lang="en-US" altLang="zh-CN"/>
              <a:t>2</a:t>
            </a:r>
            <a:endParaRPr lang="en-US" altLang="zh-CN"/>
          </a:p>
        </p:txBody>
      </p:sp>
      <p:sp>
        <p:nvSpPr>
          <p:cNvPr id="20" name="文本框 19"/>
          <p:cNvSpPr txBox="1"/>
          <p:nvPr/>
        </p:nvSpPr>
        <p:spPr>
          <a:xfrm>
            <a:off x="8467725" y="5131435"/>
            <a:ext cx="316230" cy="368300"/>
          </a:xfrm>
          <a:prstGeom prst="rect">
            <a:avLst/>
          </a:prstGeom>
          <a:noFill/>
        </p:spPr>
        <p:txBody>
          <a:bodyPr wrap="square" rtlCol="0">
            <a:spAutoFit/>
          </a:bodyPr>
          <a:lstStyle/>
          <a:p>
            <a:r>
              <a:rPr lang="en-US" altLang="zh-CN"/>
              <a:t>…</a:t>
            </a:r>
            <a:endParaRPr lang="en-US" altLang="zh-C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Organization</a:t>
            </a:r>
            <a:endParaRPr lang="en-US" dirty="0"/>
          </a:p>
        </p:txBody>
      </p:sp>
      <p:sp>
        <p:nvSpPr>
          <p:cNvPr id="3" name="Content Placeholder 2"/>
          <p:cNvSpPr>
            <a:spLocks noGrp="1"/>
          </p:cNvSpPr>
          <p:nvPr>
            <p:ph idx="1"/>
          </p:nvPr>
        </p:nvSpPr>
        <p:spPr/>
        <p:txBody>
          <a:bodyPr/>
          <a:lstStyle/>
          <a:p>
            <a:r>
              <a:rPr lang="en-US" sz="2400"/>
              <a:t>Memory is a large 1-dimension array</a:t>
            </a:r>
            <a:endParaRPr lang="en-US" sz="2400"/>
          </a:p>
          <a:p>
            <a:r>
              <a:rPr lang="en-US" sz="2400"/>
              <a:t>Each location is one byte (8 bits)</a:t>
            </a:r>
            <a:endParaRPr lang="en-US" sz="2400"/>
          </a:p>
          <a:p>
            <a:r>
              <a:rPr lang="en-US" sz="2400"/>
              <a:t>A memory address indexes into the array</a:t>
            </a:r>
            <a:endParaRPr lang="en-US" sz="2400"/>
          </a:p>
          <a:p>
            <a:r>
              <a:rPr lang="en-US" sz="2400"/>
              <a:t>For a 32-bit computer, there are 2</a:t>
            </a:r>
            <a:r>
              <a:rPr lang="en-US" sz="2400" baseline="30000"/>
              <a:t>32</a:t>
            </a:r>
            <a:r>
              <a:rPr lang="en-US" sz="2400"/>
              <a:t> memory locations (4GB)</a:t>
            </a:r>
            <a:endParaRPr lang="en-US" sz="240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graphicFrame>
        <p:nvGraphicFramePr>
          <p:cNvPr id="5" name="表格 4"/>
          <p:cNvGraphicFramePr/>
          <p:nvPr>
            <p:custDataLst>
              <p:tags r:id="rId1"/>
            </p:custDataLst>
          </p:nvPr>
        </p:nvGraphicFramePr>
        <p:xfrm>
          <a:off x="9120505" y="1677035"/>
          <a:ext cx="1254760" cy="4704080"/>
        </p:xfrm>
        <a:graphic>
          <a:graphicData uri="http://schemas.openxmlformats.org/drawingml/2006/table">
            <a:tbl>
              <a:tblPr firstRow="1" bandRow="1">
                <a:tableStyleId>{5C22544A-7EE6-4342-B048-85BDC9FD1C3A}</a:tableStyleId>
              </a:tblPr>
              <a:tblGrid>
                <a:gridCol w="1254760"/>
              </a:tblGrid>
              <a:tr h="294005">
                <a:tc>
                  <a:txBody>
                    <a:bodyPr/>
                    <a:lstStyle/>
                    <a:p>
                      <a:pPr>
                        <a:lnSpc>
                          <a:spcPct val="70000"/>
                        </a:lnSpc>
                        <a:buNone/>
                      </a:pPr>
                      <a:r>
                        <a:rPr lang="en-US" altLang="zh-CN" sz="1400" b="0">
                          <a:solidFill>
                            <a:schemeClr val="tx1"/>
                          </a:solidFill>
                          <a:cs typeface="+mn-lt"/>
                        </a:rPr>
                        <a:t>8 bits of data</a:t>
                      </a:r>
                      <a:endParaRPr lang="en-US" altLang="zh-CN" sz="1400"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zh-CN" altLang="en-US" sz="140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8" name="组合 7"/>
          <p:cNvGrpSpPr/>
          <p:nvPr/>
        </p:nvGrpSpPr>
        <p:grpSpPr>
          <a:xfrm>
            <a:off x="9053195" y="6483350"/>
            <a:ext cx="1363345" cy="368300"/>
            <a:chOff x="14030" y="10217"/>
            <a:chExt cx="2147" cy="580"/>
          </a:xfrm>
        </p:grpSpPr>
        <p:cxnSp>
          <p:nvCxnSpPr>
            <p:cNvPr id="6" name="直接箭头连接符 5"/>
            <p:cNvCxnSpPr/>
            <p:nvPr/>
          </p:nvCxnSpPr>
          <p:spPr>
            <a:xfrm flipV="1">
              <a:off x="14030" y="10218"/>
              <a:ext cx="2147" cy="31"/>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4476" y="10217"/>
              <a:ext cx="1370" cy="580"/>
            </a:xfrm>
            <a:prstGeom prst="rect">
              <a:avLst/>
            </a:prstGeom>
            <a:noFill/>
          </p:spPr>
          <p:txBody>
            <a:bodyPr wrap="square" rtlCol="0">
              <a:spAutoFit/>
            </a:bodyPr>
            <a:lstStyle/>
            <a:p>
              <a:r>
                <a:rPr lang="en-US" altLang="zh-CN"/>
                <a:t>8 bits</a:t>
              </a:r>
              <a:endParaRPr lang="en-US" altLang="zh-CN"/>
            </a:p>
          </p:txBody>
        </p:sp>
      </p:grpSp>
      <p:sp>
        <p:nvSpPr>
          <p:cNvPr id="9" name="文本框 8"/>
          <p:cNvSpPr txBox="1"/>
          <p:nvPr/>
        </p:nvSpPr>
        <p:spPr>
          <a:xfrm>
            <a:off x="9191625" y="1339215"/>
            <a:ext cx="1031875" cy="368300"/>
          </a:xfrm>
          <a:prstGeom prst="rect">
            <a:avLst/>
          </a:prstGeom>
          <a:noFill/>
        </p:spPr>
        <p:txBody>
          <a:bodyPr wrap="square" rtlCol="0">
            <a:spAutoFit/>
          </a:bodyPr>
          <a:lstStyle/>
          <a:p>
            <a:r>
              <a:rPr lang="en-US" altLang="zh-CN" b="1"/>
              <a:t>Memory</a:t>
            </a:r>
            <a:endParaRPr lang="en-US" altLang="zh-CN" b="1"/>
          </a:p>
        </p:txBody>
      </p:sp>
      <p:sp>
        <p:nvSpPr>
          <p:cNvPr id="11" name="文本框 10"/>
          <p:cNvSpPr txBox="1"/>
          <p:nvPr/>
        </p:nvSpPr>
        <p:spPr>
          <a:xfrm>
            <a:off x="7752080" y="1341120"/>
            <a:ext cx="1031875" cy="368300"/>
          </a:xfrm>
          <a:prstGeom prst="rect">
            <a:avLst/>
          </a:prstGeom>
          <a:noFill/>
        </p:spPr>
        <p:txBody>
          <a:bodyPr wrap="square" rtlCol="0">
            <a:spAutoFit/>
          </a:bodyPr>
          <a:lstStyle/>
          <a:p>
            <a:r>
              <a:rPr lang="en-US" altLang="zh-CN" b="1"/>
              <a:t>Address</a:t>
            </a:r>
            <a:endParaRPr lang="en-US" altLang="zh-CN" b="1"/>
          </a:p>
        </p:txBody>
      </p:sp>
      <p:sp>
        <p:nvSpPr>
          <p:cNvPr id="12" name="文本框 11"/>
          <p:cNvSpPr txBox="1"/>
          <p:nvPr/>
        </p:nvSpPr>
        <p:spPr>
          <a:xfrm>
            <a:off x="7247890" y="1677035"/>
            <a:ext cx="1602740" cy="645160"/>
          </a:xfrm>
          <a:prstGeom prst="rect">
            <a:avLst/>
          </a:prstGeom>
          <a:noFill/>
        </p:spPr>
        <p:txBody>
          <a:bodyPr wrap="square" rtlCol="0">
            <a:spAutoFit/>
          </a:bodyPr>
          <a:lstStyle/>
          <a:p>
            <a:r>
              <a:rPr lang="en-US" altLang="zh-CN"/>
              <a:t>4,294,967,295</a:t>
            </a:r>
            <a:endParaRPr lang="en-US" altLang="zh-CN"/>
          </a:p>
          <a:p>
            <a:r>
              <a:rPr lang="en-US" altLang="zh-CN"/>
              <a:t>          (=2</a:t>
            </a:r>
            <a:r>
              <a:rPr lang="en-US" altLang="zh-CN" baseline="30000"/>
              <a:t>32</a:t>
            </a:r>
            <a:r>
              <a:rPr lang="en-US" altLang="zh-CN"/>
              <a:t> - 1)</a:t>
            </a:r>
            <a:endParaRPr lang="en-US" altLang="zh-CN"/>
          </a:p>
        </p:txBody>
      </p:sp>
      <p:cxnSp>
        <p:nvCxnSpPr>
          <p:cNvPr id="13" name="直接箭头连接符 12"/>
          <p:cNvCxnSpPr/>
          <p:nvPr/>
        </p:nvCxnSpPr>
        <p:spPr>
          <a:xfrm>
            <a:off x="8760460" y="1844675"/>
            <a:ext cx="360045"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8760460" y="5661025"/>
            <a:ext cx="360045"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8760460" y="5949315"/>
            <a:ext cx="360045"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8760460" y="6216650"/>
            <a:ext cx="360045"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8441055" y="6012815"/>
            <a:ext cx="288290" cy="368300"/>
          </a:xfrm>
          <a:prstGeom prst="rect">
            <a:avLst/>
          </a:prstGeom>
          <a:noFill/>
        </p:spPr>
        <p:txBody>
          <a:bodyPr wrap="square" rtlCol="0">
            <a:spAutoFit/>
          </a:bodyPr>
          <a:lstStyle/>
          <a:p>
            <a:r>
              <a:rPr lang="en-US" altLang="zh-CN"/>
              <a:t>0</a:t>
            </a:r>
            <a:endParaRPr lang="en-US" altLang="zh-CN"/>
          </a:p>
        </p:txBody>
      </p:sp>
      <p:sp>
        <p:nvSpPr>
          <p:cNvPr id="18" name="文本框 17"/>
          <p:cNvSpPr txBox="1"/>
          <p:nvPr/>
        </p:nvSpPr>
        <p:spPr>
          <a:xfrm>
            <a:off x="8458200" y="5755005"/>
            <a:ext cx="316230" cy="368300"/>
          </a:xfrm>
          <a:prstGeom prst="rect">
            <a:avLst/>
          </a:prstGeom>
          <a:noFill/>
        </p:spPr>
        <p:txBody>
          <a:bodyPr wrap="square" rtlCol="0">
            <a:spAutoFit/>
          </a:bodyPr>
          <a:lstStyle/>
          <a:p>
            <a:r>
              <a:rPr lang="en-US" altLang="zh-CN"/>
              <a:t>1</a:t>
            </a:r>
            <a:endParaRPr lang="en-US" altLang="zh-CN"/>
          </a:p>
        </p:txBody>
      </p:sp>
      <p:sp>
        <p:nvSpPr>
          <p:cNvPr id="19" name="文本框 18"/>
          <p:cNvSpPr txBox="1"/>
          <p:nvPr/>
        </p:nvSpPr>
        <p:spPr>
          <a:xfrm>
            <a:off x="8444230" y="5476875"/>
            <a:ext cx="316230" cy="368300"/>
          </a:xfrm>
          <a:prstGeom prst="rect">
            <a:avLst/>
          </a:prstGeom>
          <a:noFill/>
        </p:spPr>
        <p:txBody>
          <a:bodyPr wrap="square" rtlCol="0">
            <a:spAutoFit/>
          </a:bodyPr>
          <a:lstStyle/>
          <a:p>
            <a:r>
              <a:rPr lang="en-US" altLang="zh-CN"/>
              <a:t>2</a:t>
            </a:r>
            <a:endParaRPr lang="en-US" altLang="zh-CN"/>
          </a:p>
        </p:txBody>
      </p:sp>
      <p:sp>
        <p:nvSpPr>
          <p:cNvPr id="20" name="文本框 19"/>
          <p:cNvSpPr txBox="1"/>
          <p:nvPr/>
        </p:nvSpPr>
        <p:spPr>
          <a:xfrm>
            <a:off x="8467725" y="5131435"/>
            <a:ext cx="316230" cy="368300"/>
          </a:xfrm>
          <a:prstGeom prst="rect">
            <a:avLst/>
          </a:prstGeom>
          <a:noFill/>
        </p:spPr>
        <p:txBody>
          <a:bodyPr wrap="square" rtlCol="0">
            <a:spAutoFit/>
          </a:bodyPr>
          <a:lstStyle/>
          <a:p>
            <a:r>
              <a:rPr lang="en-US" altLang="zh-CN"/>
              <a:t>…</a:t>
            </a:r>
            <a:endParaRPr lang="en-US" altLang="zh-C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Memory Organization</a:t>
            </a:r>
            <a:endParaRPr lang="en-US" dirty="0"/>
          </a:p>
        </p:txBody>
      </p:sp>
      <p:sp>
        <p:nvSpPr>
          <p:cNvPr id="3" name="Content Placeholder 2"/>
          <p:cNvSpPr>
            <a:spLocks noGrp="1"/>
          </p:cNvSpPr>
          <p:nvPr>
            <p:ph idx="1"/>
          </p:nvPr>
        </p:nvSpPr>
        <p:spPr/>
        <p:txBody>
          <a:bodyPr/>
          <a:lstStyle/>
          <a:p>
            <a:r>
              <a:rPr lang="en-US" sz="2400" dirty="0"/>
              <a:t>Memory is a large 1-dimension array</a:t>
            </a:r>
            <a:endParaRPr lang="en-US" sz="2400" dirty="0"/>
          </a:p>
          <a:p>
            <a:r>
              <a:rPr lang="en-US" sz="2400" dirty="0"/>
              <a:t>Each location is one byte (8 bits)</a:t>
            </a:r>
            <a:endParaRPr lang="en-US" sz="2400" dirty="0"/>
          </a:p>
          <a:p>
            <a:r>
              <a:rPr lang="en-US" sz="2400" dirty="0"/>
              <a:t>A memory address indexes into the array</a:t>
            </a:r>
            <a:endParaRPr lang="en-US" sz="2400" dirty="0"/>
          </a:p>
          <a:p>
            <a:r>
              <a:rPr lang="en-US" sz="2400" dirty="0"/>
              <a:t>For a 32-bit computer, there are 2</a:t>
            </a:r>
            <a:r>
              <a:rPr lang="en-US" sz="2400" baseline="30000" dirty="0"/>
              <a:t>32</a:t>
            </a:r>
            <a:r>
              <a:rPr lang="en-US" sz="2400" dirty="0"/>
              <a:t> memory locations (4GB)</a:t>
            </a:r>
            <a:endParaRPr lang="en-US" sz="2400" dirty="0"/>
          </a:p>
          <a:p>
            <a:r>
              <a:rPr lang="en-US" sz="2400" dirty="0"/>
              <a:t>For </a:t>
            </a:r>
            <a:r>
              <a:rPr lang="en-US" sz="2400" dirty="0">
                <a:sym typeface="+mn-ea"/>
              </a:rPr>
              <a:t>a 64-bit computer, there are 2</a:t>
            </a:r>
            <a:r>
              <a:rPr lang="en-US" sz="2400" baseline="30000" dirty="0">
                <a:sym typeface="+mn-ea"/>
              </a:rPr>
              <a:t>64</a:t>
            </a:r>
            <a:r>
              <a:rPr lang="en-US" sz="2400" dirty="0">
                <a:sym typeface="+mn-ea"/>
              </a:rPr>
              <a:t> memory locations (16EB)</a:t>
            </a:r>
            <a:endParaRPr lang="en-US" sz="2400" dirty="0">
              <a:sym typeface="+mn-ea"/>
            </a:endParaRPr>
          </a:p>
          <a:p>
            <a:pPr marL="800100" lvl="1" indent="-342900">
              <a:buFont typeface="Arial" panose="020B0604020202020204" pitchFamily="34" charset="0"/>
              <a:buChar char="•"/>
            </a:pPr>
            <a:r>
              <a:rPr lang="en-US" sz="2400" dirty="0">
                <a:solidFill>
                  <a:schemeClr val="tx1"/>
                </a:solidFill>
              </a:rPr>
              <a:t>64-bit x86 machines tend to be limited to ~48-bits of </a:t>
            </a:r>
            <a:endParaRPr lang="en-US" sz="2400" dirty="0">
              <a:solidFill>
                <a:schemeClr val="tx1"/>
              </a:solidFill>
            </a:endParaRPr>
          </a:p>
          <a:p>
            <a:pPr marL="457200" lvl="1" indent="0">
              <a:buFont typeface="Arial" panose="020B0604020202020204" pitchFamily="34" charset="0"/>
              <a:buNone/>
            </a:pPr>
            <a:r>
              <a:rPr lang="en-US" sz="2400" dirty="0">
                <a:solidFill>
                  <a:schemeClr val="tx1"/>
                </a:solidFill>
              </a:rPr>
              <a:t>     address space, or 4PB.</a:t>
            </a:r>
            <a:endParaRPr lang="en-US" sz="2400" dirty="0">
              <a:solidFill>
                <a:schemeClr val="tx1"/>
              </a:solidFill>
            </a:endParaRPr>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graphicFrame>
        <p:nvGraphicFramePr>
          <p:cNvPr id="5" name="表格 4"/>
          <p:cNvGraphicFramePr/>
          <p:nvPr>
            <p:custDataLst>
              <p:tags r:id="rId1"/>
            </p:custDataLst>
          </p:nvPr>
        </p:nvGraphicFramePr>
        <p:xfrm>
          <a:off x="9120505" y="1677035"/>
          <a:ext cx="1254760" cy="4704080"/>
        </p:xfrm>
        <a:graphic>
          <a:graphicData uri="http://schemas.openxmlformats.org/drawingml/2006/table">
            <a:tbl>
              <a:tblPr firstRow="1" bandRow="1">
                <a:tableStyleId>{5C22544A-7EE6-4342-B048-85BDC9FD1C3A}</a:tableStyleId>
              </a:tblPr>
              <a:tblGrid>
                <a:gridCol w="1254760"/>
              </a:tblGrid>
              <a:tr h="294005">
                <a:tc>
                  <a:txBody>
                    <a:bodyPr/>
                    <a:lstStyle/>
                    <a:p>
                      <a:pPr>
                        <a:lnSpc>
                          <a:spcPct val="70000"/>
                        </a:lnSpc>
                        <a:buNone/>
                      </a:pPr>
                      <a:r>
                        <a:rPr lang="en-US" altLang="zh-CN" sz="1400" b="0">
                          <a:solidFill>
                            <a:schemeClr val="tx1"/>
                          </a:solidFill>
                          <a:cs typeface="+mn-lt"/>
                        </a:rPr>
                        <a:t>8 bits of data</a:t>
                      </a:r>
                      <a:endParaRPr lang="en-US" altLang="zh-CN" sz="1400"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zh-CN" altLang="en-US" sz="140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8" name="组合 7"/>
          <p:cNvGrpSpPr/>
          <p:nvPr/>
        </p:nvGrpSpPr>
        <p:grpSpPr>
          <a:xfrm>
            <a:off x="9053195" y="6483350"/>
            <a:ext cx="1363345" cy="368300"/>
            <a:chOff x="14030" y="10217"/>
            <a:chExt cx="2147" cy="580"/>
          </a:xfrm>
        </p:grpSpPr>
        <p:cxnSp>
          <p:nvCxnSpPr>
            <p:cNvPr id="6" name="直接箭头连接符 5"/>
            <p:cNvCxnSpPr/>
            <p:nvPr/>
          </p:nvCxnSpPr>
          <p:spPr>
            <a:xfrm flipV="1">
              <a:off x="14030" y="10218"/>
              <a:ext cx="2147" cy="31"/>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14476" y="10217"/>
              <a:ext cx="1370" cy="580"/>
            </a:xfrm>
            <a:prstGeom prst="rect">
              <a:avLst/>
            </a:prstGeom>
            <a:noFill/>
          </p:spPr>
          <p:txBody>
            <a:bodyPr wrap="square" rtlCol="0">
              <a:spAutoFit/>
            </a:bodyPr>
            <a:lstStyle/>
            <a:p>
              <a:r>
                <a:rPr lang="en-US" altLang="zh-CN"/>
                <a:t>8 bits</a:t>
              </a:r>
              <a:endParaRPr lang="en-US" altLang="zh-CN"/>
            </a:p>
          </p:txBody>
        </p:sp>
      </p:grpSp>
      <p:sp>
        <p:nvSpPr>
          <p:cNvPr id="9" name="文本框 8"/>
          <p:cNvSpPr txBox="1"/>
          <p:nvPr/>
        </p:nvSpPr>
        <p:spPr>
          <a:xfrm>
            <a:off x="9191625" y="1339215"/>
            <a:ext cx="1031875" cy="368300"/>
          </a:xfrm>
          <a:prstGeom prst="rect">
            <a:avLst/>
          </a:prstGeom>
          <a:noFill/>
        </p:spPr>
        <p:txBody>
          <a:bodyPr wrap="square" rtlCol="0">
            <a:spAutoFit/>
          </a:bodyPr>
          <a:lstStyle/>
          <a:p>
            <a:r>
              <a:rPr lang="en-US" altLang="zh-CN" b="1"/>
              <a:t>Memory</a:t>
            </a:r>
            <a:endParaRPr lang="en-US" altLang="zh-CN" b="1"/>
          </a:p>
        </p:txBody>
      </p:sp>
      <p:sp>
        <p:nvSpPr>
          <p:cNvPr id="11" name="文本框 10"/>
          <p:cNvSpPr txBox="1"/>
          <p:nvPr/>
        </p:nvSpPr>
        <p:spPr>
          <a:xfrm>
            <a:off x="7752080" y="1341120"/>
            <a:ext cx="1031875" cy="368300"/>
          </a:xfrm>
          <a:prstGeom prst="rect">
            <a:avLst/>
          </a:prstGeom>
          <a:noFill/>
        </p:spPr>
        <p:txBody>
          <a:bodyPr wrap="square" rtlCol="0">
            <a:spAutoFit/>
          </a:bodyPr>
          <a:lstStyle/>
          <a:p>
            <a:r>
              <a:rPr lang="en-US" altLang="zh-CN" b="1"/>
              <a:t>Address</a:t>
            </a:r>
            <a:endParaRPr lang="en-US" altLang="zh-CN" b="1"/>
          </a:p>
        </p:txBody>
      </p:sp>
      <p:sp>
        <p:nvSpPr>
          <p:cNvPr id="12" name="文本框 11"/>
          <p:cNvSpPr txBox="1"/>
          <p:nvPr/>
        </p:nvSpPr>
        <p:spPr>
          <a:xfrm>
            <a:off x="7247890" y="1677035"/>
            <a:ext cx="1602740" cy="645160"/>
          </a:xfrm>
          <a:prstGeom prst="rect">
            <a:avLst/>
          </a:prstGeom>
          <a:noFill/>
        </p:spPr>
        <p:txBody>
          <a:bodyPr wrap="square" rtlCol="0">
            <a:spAutoFit/>
          </a:bodyPr>
          <a:lstStyle/>
          <a:p>
            <a:r>
              <a:rPr lang="en-US" altLang="zh-CN"/>
              <a:t>4,294,967,295</a:t>
            </a:r>
            <a:endParaRPr lang="en-US" altLang="zh-CN"/>
          </a:p>
          <a:p>
            <a:r>
              <a:rPr lang="en-US" altLang="zh-CN"/>
              <a:t>          (=2</a:t>
            </a:r>
            <a:r>
              <a:rPr lang="en-US" altLang="zh-CN" baseline="30000"/>
              <a:t>32</a:t>
            </a:r>
            <a:r>
              <a:rPr lang="en-US" altLang="zh-CN"/>
              <a:t> - 1)</a:t>
            </a:r>
            <a:endParaRPr lang="en-US" altLang="zh-CN"/>
          </a:p>
        </p:txBody>
      </p:sp>
      <p:cxnSp>
        <p:nvCxnSpPr>
          <p:cNvPr id="13" name="直接箭头连接符 12"/>
          <p:cNvCxnSpPr/>
          <p:nvPr/>
        </p:nvCxnSpPr>
        <p:spPr>
          <a:xfrm>
            <a:off x="8760460" y="1844675"/>
            <a:ext cx="360045"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8760460" y="5661025"/>
            <a:ext cx="360045"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8760460" y="5949315"/>
            <a:ext cx="360045"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8760460" y="6216650"/>
            <a:ext cx="360045"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8441055" y="6012815"/>
            <a:ext cx="288290" cy="368300"/>
          </a:xfrm>
          <a:prstGeom prst="rect">
            <a:avLst/>
          </a:prstGeom>
          <a:noFill/>
        </p:spPr>
        <p:txBody>
          <a:bodyPr wrap="square" rtlCol="0">
            <a:spAutoFit/>
          </a:bodyPr>
          <a:lstStyle/>
          <a:p>
            <a:r>
              <a:rPr lang="en-US" altLang="zh-CN"/>
              <a:t>0</a:t>
            </a:r>
            <a:endParaRPr lang="en-US" altLang="zh-CN"/>
          </a:p>
        </p:txBody>
      </p:sp>
      <p:sp>
        <p:nvSpPr>
          <p:cNvPr id="18" name="文本框 17"/>
          <p:cNvSpPr txBox="1"/>
          <p:nvPr/>
        </p:nvSpPr>
        <p:spPr>
          <a:xfrm>
            <a:off x="8458200" y="5755005"/>
            <a:ext cx="316230" cy="368300"/>
          </a:xfrm>
          <a:prstGeom prst="rect">
            <a:avLst/>
          </a:prstGeom>
          <a:noFill/>
        </p:spPr>
        <p:txBody>
          <a:bodyPr wrap="square" rtlCol="0">
            <a:spAutoFit/>
          </a:bodyPr>
          <a:lstStyle/>
          <a:p>
            <a:r>
              <a:rPr lang="en-US" altLang="zh-CN"/>
              <a:t>1</a:t>
            </a:r>
            <a:endParaRPr lang="en-US" altLang="zh-CN"/>
          </a:p>
        </p:txBody>
      </p:sp>
      <p:sp>
        <p:nvSpPr>
          <p:cNvPr id="19" name="文本框 18"/>
          <p:cNvSpPr txBox="1"/>
          <p:nvPr/>
        </p:nvSpPr>
        <p:spPr>
          <a:xfrm>
            <a:off x="8444230" y="5476875"/>
            <a:ext cx="316230" cy="368300"/>
          </a:xfrm>
          <a:prstGeom prst="rect">
            <a:avLst/>
          </a:prstGeom>
          <a:noFill/>
        </p:spPr>
        <p:txBody>
          <a:bodyPr wrap="square" rtlCol="0">
            <a:spAutoFit/>
          </a:bodyPr>
          <a:lstStyle/>
          <a:p>
            <a:r>
              <a:rPr lang="en-US" altLang="zh-CN"/>
              <a:t>2</a:t>
            </a:r>
            <a:endParaRPr lang="en-US" altLang="zh-CN"/>
          </a:p>
        </p:txBody>
      </p:sp>
      <p:sp>
        <p:nvSpPr>
          <p:cNvPr id="20" name="文本框 19"/>
          <p:cNvSpPr txBox="1"/>
          <p:nvPr/>
        </p:nvSpPr>
        <p:spPr>
          <a:xfrm>
            <a:off x="8467725" y="5131435"/>
            <a:ext cx="316230" cy="368300"/>
          </a:xfrm>
          <a:prstGeom prst="rect">
            <a:avLst/>
          </a:prstGeom>
          <a:noFill/>
        </p:spPr>
        <p:txBody>
          <a:bodyPr wrap="square" rtlCol="0">
            <a:spAutoFit/>
          </a:bodyPr>
          <a:lstStyle/>
          <a:p>
            <a:r>
              <a:rPr lang="en-US" altLang="zh-CN"/>
              <a:t>…</a:t>
            </a:r>
            <a:endParaRPr lang="en-US" altLang="zh-CN"/>
          </a:p>
        </p:txBody>
      </p:sp>
      <p:pic>
        <p:nvPicPr>
          <p:cNvPr id="10" name="Picture 9"/>
          <p:cNvPicPr>
            <a:picLocks noChangeAspect="1"/>
          </p:cNvPicPr>
          <p:nvPr/>
        </p:nvPicPr>
        <p:blipFill>
          <a:blip r:embed="rId2"/>
          <a:stretch>
            <a:fillRect/>
          </a:stretch>
        </p:blipFill>
        <p:spPr>
          <a:xfrm>
            <a:off x="5365941" y="4112939"/>
            <a:ext cx="1809678" cy="2268176"/>
          </a:xfrm>
          <a:prstGeom prst="rect">
            <a:avLst/>
          </a:prstGeom>
        </p:spPr>
      </p:pic>
      <p:sp>
        <p:nvSpPr>
          <p:cNvPr id="21" name="Rectangle 20"/>
          <p:cNvSpPr/>
          <p:nvPr/>
        </p:nvSpPr>
        <p:spPr>
          <a:xfrm>
            <a:off x="3143672" y="5522009"/>
            <a:ext cx="2222269" cy="923330"/>
          </a:xfrm>
          <a:prstGeom prst="rect">
            <a:avLst/>
          </a:prstGeom>
        </p:spPr>
        <p:txBody>
          <a:bodyPr wrap="square">
            <a:spAutoFit/>
          </a:bodyPr>
          <a:lstStyle/>
          <a:p>
            <a:pPr algn="ctr"/>
            <a:r>
              <a:rPr lang="en-US" dirty="0">
                <a:solidFill>
                  <a:srgbClr val="FF0000"/>
                </a:solidFill>
                <a:sym typeface="+mn-ea"/>
              </a:rPr>
              <a:t>Good to know, but don’t need </a:t>
            </a:r>
            <a:endParaRPr lang="en-US" dirty="0">
              <a:solidFill>
                <a:srgbClr val="FF0000"/>
              </a:solidFill>
              <a:sym typeface="+mn-ea"/>
            </a:endParaRPr>
          </a:p>
          <a:p>
            <a:pPr algn="ctr"/>
            <a:r>
              <a:rPr lang="en-US" dirty="0">
                <a:solidFill>
                  <a:srgbClr val="FF0000"/>
                </a:solidFill>
                <a:sym typeface="+mn-ea"/>
              </a:rPr>
              <a:t>to remember</a:t>
            </a:r>
            <a:endParaRPr lang="en-US" dirty="0">
              <a:solidFill>
                <a:srgbClr val="FF0000"/>
              </a:solidFill>
            </a:endParaRPr>
          </a:p>
        </p:txBody>
      </p:sp>
      <p:sp>
        <p:nvSpPr>
          <p:cNvPr id="22" name="Rectangle: Rounded Corners 21"/>
          <p:cNvSpPr/>
          <p:nvPr/>
        </p:nvSpPr>
        <p:spPr>
          <a:xfrm>
            <a:off x="5231904" y="5373215"/>
            <a:ext cx="1943715" cy="1007899"/>
          </a:xfrm>
          <a:prstGeom prst="roundRect">
            <a:avLst/>
          </a:prstGeom>
          <a:noFill/>
          <a:ln>
            <a:solidFill>
              <a:srgbClr val="DE321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Layers of a Computer</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sp>
        <p:nvSpPr>
          <p:cNvPr id="5" name="Rectangle 4"/>
          <p:cNvSpPr/>
          <p:nvPr/>
        </p:nvSpPr>
        <p:spPr>
          <a:xfrm>
            <a:off x="4184536" y="1511096"/>
            <a:ext cx="4104456" cy="163866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p:cNvSpPr/>
          <p:nvPr/>
        </p:nvSpPr>
        <p:spPr>
          <a:xfrm>
            <a:off x="5879974" y="2079282"/>
            <a:ext cx="3312369" cy="10704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Rectangle 5"/>
          <p:cNvSpPr/>
          <p:nvPr/>
        </p:nvSpPr>
        <p:spPr>
          <a:xfrm>
            <a:off x="7123145" y="2442941"/>
            <a:ext cx="1820755" cy="343158"/>
          </a:xfrm>
          <a:prstGeom prst="rect">
            <a:avLst/>
          </a:prstGeom>
        </p:spPr>
        <p:txBody>
          <a:bodyPr wrap="none">
            <a:spAutoFit/>
          </a:bodyPr>
          <a:lstStyle/>
          <a:p>
            <a:r>
              <a:rPr lang="en-US" dirty="0"/>
              <a:t>Operating system</a:t>
            </a:r>
            <a:endParaRPr lang="en-US" dirty="0"/>
          </a:p>
        </p:txBody>
      </p:sp>
      <p:sp>
        <p:nvSpPr>
          <p:cNvPr id="11" name="Rectangle 10"/>
          <p:cNvSpPr/>
          <p:nvPr/>
        </p:nvSpPr>
        <p:spPr>
          <a:xfrm>
            <a:off x="4224095" y="1511096"/>
            <a:ext cx="1334789" cy="343158"/>
          </a:xfrm>
          <a:prstGeom prst="rect">
            <a:avLst/>
          </a:prstGeom>
        </p:spPr>
        <p:txBody>
          <a:bodyPr wrap="none">
            <a:spAutoFit/>
          </a:bodyPr>
          <a:lstStyle/>
          <a:p>
            <a:r>
              <a:rPr lang="en-US" dirty="0"/>
              <a:t>Applications</a:t>
            </a:r>
            <a:endParaRPr lang="en-US" dirty="0"/>
          </a:p>
        </p:txBody>
      </p:sp>
      <p:sp>
        <p:nvSpPr>
          <p:cNvPr id="12" name="Rectangle 11"/>
          <p:cNvSpPr/>
          <p:nvPr/>
        </p:nvSpPr>
        <p:spPr>
          <a:xfrm rot="10800000" flipV="1">
            <a:off x="2639616" y="3150911"/>
            <a:ext cx="7560840" cy="206080"/>
          </a:xfrm>
          <a:prstGeom prst="rect">
            <a:avLst/>
          </a:prstGeom>
          <a:solidFill>
            <a:srgbClr val="A0F3F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dirty="0">
              <a:solidFill>
                <a:schemeClr val="tx1"/>
              </a:solidFill>
            </a:endParaRPr>
          </a:p>
        </p:txBody>
      </p:sp>
      <p:sp>
        <p:nvSpPr>
          <p:cNvPr id="13" name="Rectangle 12"/>
          <p:cNvSpPr/>
          <p:nvPr/>
        </p:nvSpPr>
        <p:spPr>
          <a:xfrm rot="10800000" flipV="1">
            <a:off x="4184536" y="3358244"/>
            <a:ext cx="1695440" cy="460064"/>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Processor</a:t>
            </a:r>
            <a:endParaRPr lang="en-US" dirty="0">
              <a:solidFill>
                <a:schemeClr val="tx1"/>
              </a:solidFill>
            </a:endParaRPr>
          </a:p>
        </p:txBody>
      </p:sp>
      <p:sp>
        <p:nvSpPr>
          <p:cNvPr id="14" name="Rectangle 13"/>
          <p:cNvSpPr/>
          <p:nvPr/>
        </p:nvSpPr>
        <p:spPr>
          <a:xfrm rot="10800000" flipV="1">
            <a:off x="5879976" y="3361371"/>
            <a:ext cx="1695440" cy="4553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Memory</a:t>
            </a:r>
            <a:endParaRPr lang="en-US" dirty="0">
              <a:solidFill>
                <a:schemeClr val="tx1"/>
              </a:solidFill>
            </a:endParaRPr>
          </a:p>
        </p:txBody>
      </p:sp>
      <p:sp>
        <p:nvSpPr>
          <p:cNvPr id="15" name="Rectangle 14"/>
          <p:cNvSpPr/>
          <p:nvPr/>
        </p:nvSpPr>
        <p:spPr>
          <a:xfrm rot="10800000" flipV="1">
            <a:off x="7575416" y="3361371"/>
            <a:ext cx="1616928" cy="4553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I/O system</a:t>
            </a:r>
            <a:endParaRPr lang="en-US" dirty="0">
              <a:solidFill>
                <a:schemeClr val="tx1"/>
              </a:solidFill>
            </a:endParaRPr>
          </a:p>
        </p:txBody>
      </p:sp>
      <p:sp>
        <p:nvSpPr>
          <p:cNvPr id="20" name="Rectangle 19"/>
          <p:cNvSpPr/>
          <p:nvPr/>
        </p:nvSpPr>
        <p:spPr>
          <a:xfrm rot="10800000" flipV="1">
            <a:off x="4727848" y="3807044"/>
            <a:ext cx="3672408" cy="4553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Datapath &amp; control</a:t>
            </a:r>
            <a:endParaRPr lang="en-US" dirty="0">
              <a:solidFill>
                <a:schemeClr val="tx1"/>
              </a:solidFill>
            </a:endParaRPr>
          </a:p>
        </p:txBody>
      </p:sp>
      <p:sp>
        <p:nvSpPr>
          <p:cNvPr id="21" name="Rectangle 20"/>
          <p:cNvSpPr/>
          <p:nvPr/>
        </p:nvSpPr>
        <p:spPr>
          <a:xfrm rot="10800000" flipV="1">
            <a:off x="4727845" y="4248400"/>
            <a:ext cx="3672408" cy="4553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Digital Design</a:t>
            </a:r>
            <a:endParaRPr lang="en-US" dirty="0">
              <a:solidFill>
                <a:schemeClr val="tx1"/>
              </a:solidFill>
            </a:endParaRPr>
          </a:p>
        </p:txBody>
      </p:sp>
      <p:sp>
        <p:nvSpPr>
          <p:cNvPr id="22" name="Rectangle 21"/>
          <p:cNvSpPr/>
          <p:nvPr/>
        </p:nvSpPr>
        <p:spPr>
          <a:xfrm rot="10800000" flipV="1">
            <a:off x="4727840" y="4685440"/>
            <a:ext cx="3672409" cy="4553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Circuit Design</a:t>
            </a:r>
            <a:endParaRPr lang="en-US" dirty="0">
              <a:solidFill>
                <a:schemeClr val="tx1"/>
              </a:solidFill>
            </a:endParaRPr>
          </a:p>
        </p:txBody>
      </p:sp>
      <p:sp>
        <p:nvSpPr>
          <p:cNvPr id="23" name="Rectangle 22"/>
          <p:cNvSpPr/>
          <p:nvPr/>
        </p:nvSpPr>
        <p:spPr>
          <a:xfrm rot="10800000" flipV="1">
            <a:off x="4727834" y="5126795"/>
            <a:ext cx="3672408" cy="4553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Transistors</a:t>
            </a:r>
            <a:endParaRPr lang="en-US" dirty="0">
              <a:solidFill>
                <a:schemeClr val="tx1"/>
              </a:solidFill>
            </a:endParaRPr>
          </a:p>
        </p:txBody>
      </p:sp>
      <p:sp>
        <p:nvSpPr>
          <p:cNvPr id="10" name="Arrow: Right 9"/>
          <p:cNvSpPr/>
          <p:nvPr/>
        </p:nvSpPr>
        <p:spPr>
          <a:xfrm rot="16200000">
            <a:off x="2828569" y="2424866"/>
            <a:ext cx="1264878" cy="1372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p:cNvSpPr/>
          <p:nvPr/>
        </p:nvSpPr>
        <p:spPr>
          <a:xfrm rot="5400000">
            <a:off x="2828568" y="3922063"/>
            <a:ext cx="1264878" cy="1372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a:off x="2119130" y="3552651"/>
            <a:ext cx="1232260" cy="371754"/>
          </a:xfrm>
          <a:prstGeom prst="rect">
            <a:avLst/>
          </a:prstGeom>
        </p:spPr>
        <p:txBody>
          <a:bodyPr wrap="none">
            <a:spAutoFit/>
          </a:bodyPr>
          <a:lstStyle/>
          <a:p>
            <a:r>
              <a:rPr lang="en-US" sz="2000" b="1" dirty="0"/>
              <a:t>Hardware</a:t>
            </a:r>
            <a:endParaRPr lang="en-US" sz="2000" b="1" dirty="0"/>
          </a:p>
        </p:txBody>
      </p:sp>
      <p:sp>
        <p:nvSpPr>
          <p:cNvPr id="27" name="Rectangle 26"/>
          <p:cNvSpPr/>
          <p:nvPr/>
        </p:nvSpPr>
        <p:spPr>
          <a:xfrm>
            <a:off x="2152168" y="2247417"/>
            <a:ext cx="1147237" cy="371754"/>
          </a:xfrm>
          <a:prstGeom prst="rect">
            <a:avLst/>
          </a:prstGeom>
        </p:spPr>
        <p:txBody>
          <a:bodyPr wrap="none">
            <a:spAutoFit/>
          </a:bodyPr>
          <a:lstStyle/>
          <a:p>
            <a:r>
              <a:rPr lang="en-US" sz="2000" b="1" dirty="0"/>
              <a:t>Software</a:t>
            </a:r>
            <a:endParaRPr lang="en-US" sz="2000" b="1" dirty="0"/>
          </a:p>
        </p:txBody>
      </p:sp>
      <p:sp>
        <p:nvSpPr>
          <p:cNvPr id="28" name="Rectangle 27"/>
          <p:cNvSpPr/>
          <p:nvPr/>
        </p:nvSpPr>
        <p:spPr>
          <a:xfrm rot="10800000" flipV="1">
            <a:off x="4727813" y="6028431"/>
            <a:ext cx="3672406" cy="4553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Atoms, electrons</a:t>
            </a:r>
            <a:endParaRPr lang="en-US" dirty="0">
              <a:solidFill>
                <a:schemeClr val="tx1"/>
              </a:solidFill>
            </a:endParaRPr>
          </a:p>
        </p:txBody>
      </p:sp>
      <p:sp>
        <p:nvSpPr>
          <p:cNvPr id="29" name="Rectangle 28"/>
          <p:cNvSpPr/>
          <p:nvPr/>
        </p:nvSpPr>
        <p:spPr>
          <a:xfrm>
            <a:off x="5307908" y="1885647"/>
            <a:ext cx="2592288" cy="45743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Middleware</a:t>
            </a:r>
            <a:endParaRPr lang="en-US" dirty="0">
              <a:solidFill>
                <a:schemeClr val="tx1"/>
              </a:solidFill>
            </a:endParaRPr>
          </a:p>
        </p:txBody>
      </p:sp>
      <p:sp>
        <p:nvSpPr>
          <p:cNvPr id="30" name="Rectangle 29"/>
          <p:cNvSpPr/>
          <p:nvPr/>
        </p:nvSpPr>
        <p:spPr>
          <a:xfrm rot="10800000" flipV="1">
            <a:off x="4727825" y="5576566"/>
            <a:ext cx="3672407" cy="45538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Semiconductor, silicon</a:t>
            </a:r>
            <a:endParaRPr lang="en-US" dirty="0">
              <a:solidFill>
                <a:schemeClr val="tx1"/>
              </a:solidFill>
            </a:endParaRPr>
          </a:p>
        </p:txBody>
      </p:sp>
      <p:grpSp>
        <p:nvGrpSpPr>
          <p:cNvPr id="9" name="Group 8"/>
          <p:cNvGrpSpPr/>
          <p:nvPr/>
        </p:nvGrpSpPr>
        <p:grpSpPr>
          <a:xfrm>
            <a:off x="3655852" y="3293774"/>
            <a:ext cx="7206468" cy="927314"/>
            <a:chOff x="3655852" y="3293774"/>
            <a:chExt cx="7206468" cy="927314"/>
          </a:xfrm>
        </p:grpSpPr>
        <p:sp>
          <p:nvSpPr>
            <p:cNvPr id="31" name="Oval 30"/>
            <p:cNvSpPr/>
            <p:nvPr/>
          </p:nvSpPr>
          <p:spPr>
            <a:xfrm>
              <a:off x="3655852" y="3293774"/>
              <a:ext cx="7206468" cy="927314"/>
            </a:xfrm>
            <a:prstGeom prst="ellipse">
              <a:avLst/>
            </a:prstGeom>
            <a:solidFill>
              <a:srgbClr val="FFFF00">
                <a:alpha val="20000"/>
              </a:srgbClr>
            </a:solid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581645" y="3555073"/>
              <a:ext cx="491225" cy="369332"/>
            </a:xfrm>
            <a:prstGeom prst="rect">
              <a:avLst/>
            </a:prstGeom>
          </p:spPr>
          <p:txBody>
            <a:bodyPr wrap="none">
              <a:spAutoFit/>
            </a:bodyPr>
            <a:lstStyle/>
            <a:p>
              <a:r>
                <a:rPr lang="en-US" b="1" dirty="0">
                  <a:solidFill>
                    <a:srgbClr val="FF0000"/>
                  </a:solidFill>
                </a:rPr>
                <a:t>ISA</a:t>
              </a:r>
              <a:endParaRPr lang="en-US" b="1" dirty="0">
                <a:solidFill>
                  <a:srgbClr val="FF0000"/>
                </a:solidFill>
              </a:endParaRPr>
            </a:p>
          </p:txBody>
        </p:sp>
      </p:grpSp>
      <p:sp>
        <p:nvSpPr>
          <p:cNvPr id="32" name="Rectangle 31"/>
          <p:cNvSpPr/>
          <p:nvPr/>
        </p:nvSpPr>
        <p:spPr>
          <a:xfrm>
            <a:off x="4772799" y="2603622"/>
            <a:ext cx="2115289" cy="53523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Compiler/Assembler</a:t>
            </a:r>
            <a:endParaRPr lang="en-US" dirty="0">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Viewing Memory as Bytes or Words</a:t>
            </a:r>
            <a:endParaRPr lang="en-US" altLang="zh-CN" dirty="0"/>
          </a:p>
        </p:txBody>
      </p:sp>
      <p:sp>
        <p:nvSpPr>
          <p:cNvPr id="4" name="灯片编号占位符 3"/>
          <p:cNvSpPr>
            <a:spLocks noGrp="1"/>
          </p:cNvSpPr>
          <p:nvPr>
            <p:ph type="sldNum" sz="quarter" idx="12"/>
          </p:nvPr>
        </p:nvSpPr>
        <p:spPr/>
        <p:txBody>
          <a:bodyPr/>
          <a:lstStyle/>
          <a:p>
            <a:fld id="{C22DC6D3-9347-42BE-948A-F7EB414DF657}" type="slidenum">
              <a:rPr lang="en-US" altLang="en-US"/>
            </a:fld>
            <a:endParaRPr lang="en-US" altLang="en-US" dirty="0"/>
          </a:p>
        </p:txBody>
      </p:sp>
      <p:sp>
        <p:nvSpPr>
          <p:cNvPr id="5" name="文本框 4"/>
          <p:cNvSpPr txBox="1"/>
          <p:nvPr/>
        </p:nvSpPr>
        <p:spPr>
          <a:xfrm>
            <a:off x="2207260" y="1340485"/>
            <a:ext cx="2680335" cy="706755"/>
          </a:xfrm>
          <a:prstGeom prst="rect">
            <a:avLst/>
          </a:prstGeom>
          <a:noFill/>
        </p:spPr>
        <p:txBody>
          <a:bodyPr wrap="square" rtlCol="0">
            <a:spAutoFit/>
          </a:bodyPr>
          <a:lstStyle/>
          <a:p>
            <a:r>
              <a:rPr lang="en-US" altLang="zh-CN" sz="2000" b="1"/>
              <a:t>Byte-addressable</a:t>
            </a:r>
            <a:endParaRPr lang="en-US" altLang="zh-CN" sz="2000" b="1"/>
          </a:p>
          <a:p>
            <a:r>
              <a:rPr lang="en-US" altLang="zh-CN" sz="2000" b="1"/>
              <a:t>view of memory</a:t>
            </a:r>
            <a:endParaRPr lang="en-US" altLang="zh-CN" sz="2000" b="1"/>
          </a:p>
        </p:txBody>
      </p:sp>
      <p:graphicFrame>
        <p:nvGraphicFramePr>
          <p:cNvPr id="7" name="内容占位符 6"/>
          <p:cNvGraphicFramePr>
            <a:graphicFrameLocks noGrp="1"/>
          </p:cNvGraphicFramePr>
          <p:nvPr>
            <p:ph idx="1"/>
            <p:custDataLst>
              <p:tags r:id="rId1"/>
            </p:custDataLst>
          </p:nvPr>
        </p:nvGraphicFramePr>
        <p:xfrm>
          <a:off x="2711450" y="2103755"/>
          <a:ext cx="1315720" cy="2058035"/>
        </p:xfrm>
        <a:graphic>
          <a:graphicData uri="http://schemas.openxmlformats.org/drawingml/2006/table">
            <a:tbl>
              <a:tblPr firstRow="1" bandRow="1">
                <a:tableStyleId>{5C22544A-7EE6-4342-B048-85BDC9FD1C3A}</a:tableStyleId>
              </a:tblPr>
              <a:tblGrid>
                <a:gridCol w="1315720"/>
              </a:tblGrid>
              <a:tr h="294005">
                <a:tc>
                  <a:txBody>
                    <a:bodyPr/>
                    <a:lstStyle/>
                    <a:p>
                      <a:pPr>
                        <a:lnSpc>
                          <a:spcPct val="70000"/>
                        </a:lnSpc>
                        <a:buNone/>
                      </a:pPr>
                      <a:r>
                        <a:rPr lang="en-US" altLang="zh-CN" sz="1400" b="0">
                          <a:solidFill>
                            <a:schemeClr val="tx1"/>
                          </a:solidFill>
                          <a:cs typeface="+mn-lt"/>
                        </a:rPr>
                        <a:t>8 bits of data</a:t>
                      </a:r>
                      <a:endParaRPr lang="en-US" altLang="zh-CN" sz="1400"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9F9F"/>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A0F3FE"/>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9F9F"/>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A0F3FE"/>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9F9F"/>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A0F3FE"/>
                    </a:solidFill>
                  </a:tcPr>
                </a:tc>
              </a:tr>
            </a:tbl>
          </a:graphicData>
        </a:graphic>
      </p:graphicFrame>
      <p:grpSp>
        <p:nvGrpSpPr>
          <p:cNvPr id="10" name="组合 9"/>
          <p:cNvGrpSpPr/>
          <p:nvPr/>
        </p:nvGrpSpPr>
        <p:grpSpPr>
          <a:xfrm>
            <a:off x="2639695" y="4217670"/>
            <a:ext cx="1633855" cy="368300"/>
            <a:chOff x="13917" y="10217"/>
            <a:chExt cx="2573" cy="580"/>
          </a:xfrm>
        </p:grpSpPr>
        <p:cxnSp>
          <p:nvCxnSpPr>
            <p:cNvPr id="11" name="直接箭头连接符 10"/>
            <p:cNvCxnSpPr/>
            <p:nvPr/>
          </p:nvCxnSpPr>
          <p:spPr>
            <a:xfrm flipV="1">
              <a:off x="14030" y="10218"/>
              <a:ext cx="2147" cy="31"/>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3917" y="10217"/>
              <a:ext cx="2573" cy="580"/>
            </a:xfrm>
            <a:prstGeom prst="rect">
              <a:avLst/>
            </a:prstGeom>
            <a:noFill/>
          </p:spPr>
          <p:txBody>
            <a:bodyPr wrap="square" rtlCol="0">
              <a:spAutoFit/>
            </a:bodyPr>
            <a:lstStyle/>
            <a:p>
              <a:r>
                <a:rPr lang="en-US" altLang="zh-CN"/>
                <a:t>1 byte = 8 bits</a:t>
              </a:r>
              <a:endParaRPr lang="en-US" altLang="zh-CN"/>
            </a:p>
          </p:txBody>
        </p:sp>
      </p:grpSp>
      <p:sp>
        <p:nvSpPr>
          <p:cNvPr id="8" name="文本框 7"/>
          <p:cNvSpPr txBox="1"/>
          <p:nvPr/>
        </p:nvSpPr>
        <p:spPr>
          <a:xfrm rot="10800000">
            <a:off x="1703070" y="2354580"/>
            <a:ext cx="551815" cy="1858645"/>
          </a:xfrm>
          <a:prstGeom prst="rect">
            <a:avLst/>
          </a:prstGeom>
          <a:noFill/>
        </p:spPr>
        <p:txBody>
          <a:bodyPr vert="eaVert" wrap="square" rtlCol="0">
            <a:spAutoFit/>
          </a:bodyPr>
          <a:lstStyle/>
          <a:p>
            <a:r>
              <a:rPr lang="en-US" altLang="zh-CN" sz="2400" b="1"/>
              <a:t>Byte Address</a:t>
            </a:r>
            <a:endParaRPr lang="en-US" altLang="zh-CN" sz="2400" b="1"/>
          </a:p>
        </p:txBody>
      </p:sp>
      <p:sp>
        <p:nvSpPr>
          <p:cNvPr id="9" name="文本框 8"/>
          <p:cNvSpPr txBox="1"/>
          <p:nvPr/>
        </p:nvSpPr>
        <p:spPr>
          <a:xfrm>
            <a:off x="2283460" y="1854835"/>
            <a:ext cx="399415" cy="2306955"/>
          </a:xfrm>
          <a:prstGeom prst="rect">
            <a:avLst/>
          </a:prstGeom>
          <a:noFill/>
        </p:spPr>
        <p:txBody>
          <a:bodyPr wrap="square" rtlCol="0">
            <a:spAutoFit/>
          </a:bodyPr>
          <a:lstStyle/>
          <a:p>
            <a:r>
              <a:rPr lang="en-US" altLang="zh-CN"/>
              <a:t>…</a:t>
            </a:r>
            <a:endParaRPr lang="en-US" altLang="zh-CN"/>
          </a:p>
          <a:p>
            <a:r>
              <a:rPr lang="en-US" altLang="zh-CN"/>
              <a:t>6</a:t>
            </a:r>
            <a:endParaRPr lang="en-US" altLang="zh-CN"/>
          </a:p>
          <a:p>
            <a:r>
              <a:rPr lang="en-US" altLang="zh-CN"/>
              <a:t>5</a:t>
            </a:r>
            <a:endParaRPr lang="en-US" altLang="zh-CN"/>
          </a:p>
          <a:p>
            <a:r>
              <a:rPr lang="en-US" altLang="zh-CN"/>
              <a:t>4</a:t>
            </a:r>
            <a:endParaRPr lang="en-US" altLang="zh-CN"/>
          </a:p>
          <a:p>
            <a:r>
              <a:rPr lang="en-US" altLang="zh-CN"/>
              <a:t>3</a:t>
            </a:r>
            <a:endParaRPr lang="en-US" altLang="zh-CN"/>
          </a:p>
          <a:p>
            <a:r>
              <a:rPr lang="en-US" altLang="zh-CN"/>
              <a:t>2</a:t>
            </a:r>
            <a:endParaRPr lang="en-US" altLang="zh-CN"/>
          </a:p>
          <a:p>
            <a:r>
              <a:rPr lang="en-US" altLang="zh-CN"/>
              <a:t>1</a:t>
            </a:r>
            <a:endParaRPr lang="en-US" altLang="zh-CN"/>
          </a:p>
          <a:p>
            <a:r>
              <a:rPr lang="en-US" altLang="zh-CN"/>
              <a:t>0</a:t>
            </a:r>
            <a:endParaRPr lang="en-US" altLang="zh-C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内容占位符 2"/>
          <p:cNvSpPr>
            <a:spLocks noGrp="1"/>
          </p:cNvSpPr>
          <p:nvPr/>
        </p:nvSpPr>
        <p:spPr>
          <a:xfrm>
            <a:off x="609600" y="1340769"/>
            <a:ext cx="10972800" cy="5040560"/>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zh-CN" altLang="en-US" sz="2000">
              <a:cs typeface="+mn-lt"/>
            </a:endParaRPr>
          </a:p>
          <a:p>
            <a:endParaRPr lang="zh-CN" altLang="en-US" sz="2000">
              <a:cs typeface="+mn-lt"/>
            </a:endParaRPr>
          </a:p>
          <a:p>
            <a:endParaRPr lang="zh-CN" altLang="en-US" sz="2000">
              <a:cs typeface="+mn-lt"/>
            </a:endParaRPr>
          </a:p>
          <a:p>
            <a:endParaRPr lang="zh-CN" altLang="en-US" sz="2000">
              <a:cs typeface="+mn-lt"/>
            </a:endParaRPr>
          </a:p>
          <a:p>
            <a:endParaRPr lang="zh-CN" altLang="en-US" sz="2000">
              <a:cs typeface="+mn-lt"/>
            </a:endParaRPr>
          </a:p>
          <a:p>
            <a:endParaRPr lang="en-US" altLang="zh-CN" sz="2000">
              <a:cs typeface="+mn-lt"/>
            </a:endParaRPr>
          </a:p>
          <a:p>
            <a:endParaRPr lang="en-US" altLang="zh-CN" sz="2000">
              <a:cs typeface="+mn-lt"/>
            </a:endParaRPr>
          </a:p>
          <a:p>
            <a:endParaRPr lang="en-US" altLang="zh-CN" sz="2000">
              <a:cs typeface="+mn-lt"/>
            </a:endParaRPr>
          </a:p>
          <a:p>
            <a:endParaRPr lang="en-US" altLang="zh-CN" sz="2000">
              <a:cs typeface="+mn-lt"/>
            </a:endParaRPr>
          </a:p>
          <a:p>
            <a:r>
              <a:rPr lang="en-US" altLang="zh-CN" sz="1800">
                <a:cs typeface="+mn-lt"/>
              </a:rPr>
              <a:t>Most data in MIPS is handled in words not bytes</a:t>
            </a:r>
            <a:endParaRPr lang="en-US" altLang="zh-CN" sz="1800">
              <a:cs typeface="+mn-lt"/>
            </a:endParaRPr>
          </a:p>
          <a:p>
            <a:pPr marL="800100" lvl="1" indent="-342900">
              <a:buFont typeface="Arial" panose="020B0604020202020204" pitchFamily="34" charset="0"/>
              <a:buChar char="•"/>
            </a:pPr>
            <a:r>
              <a:rPr lang="en-US" altLang="zh-CN" sz="1800">
                <a:solidFill>
                  <a:schemeClr val="tx1"/>
                </a:solidFill>
                <a:cs typeface="+mn-lt"/>
              </a:rPr>
              <a:t>A word is 32 bits or 4 bytes</a:t>
            </a:r>
            <a:endParaRPr lang="en-US" altLang="zh-CN" sz="1800">
              <a:solidFill>
                <a:schemeClr val="tx1"/>
              </a:solidFill>
              <a:cs typeface="+mn-lt"/>
            </a:endParaRPr>
          </a:p>
          <a:p>
            <a:pPr marL="800100" lvl="1" indent="-342900">
              <a:buFont typeface="Arial" panose="020B0604020202020204" pitchFamily="34" charset="0"/>
              <a:buChar char="•"/>
            </a:pPr>
            <a:r>
              <a:rPr lang="en-US" altLang="zh-CN" sz="1800">
                <a:solidFill>
                  <a:schemeClr val="tx1"/>
                </a:solidFill>
                <a:cs typeface="+mn-lt"/>
              </a:rPr>
              <a:t>A word is the size of a register</a:t>
            </a:r>
            <a:endParaRPr lang="en-US" altLang="zh-CN" sz="1800">
              <a:solidFill>
                <a:schemeClr val="tx1"/>
              </a:solidFill>
              <a:cs typeface="+mn-lt"/>
            </a:endParaRPr>
          </a:p>
          <a:p>
            <a:endParaRPr lang="en-US" altLang="zh-CN" sz="1800">
              <a:solidFill>
                <a:schemeClr val="tx1"/>
              </a:solidFill>
              <a:cs typeface="+mn-lt"/>
            </a:endParaRPr>
          </a:p>
        </p:txBody>
      </p:sp>
      <p:sp>
        <p:nvSpPr>
          <p:cNvPr id="2" name="标题 1"/>
          <p:cNvSpPr>
            <a:spLocks noGrp="1"/>
          </p:cNvSpPr>
          <p:nvPr>
            <p:ph type="title"/>
          </p:nvPr>
        </p:nvSpPr>
        <p:spPr/>
        <p:txBody>
          <a:bodyPr/>
          <a:lstStyle/>
          <a:p>
            <a:r>
              <a:rPr lang="en-US" altLang="zh-CN" dirty="0"/>
              <a:t>Viewing Memory as Bytes or Words</a:t>
            </a:r>
            <a:endParaRPr lang="en-US" altLang="zh-CN" dirty="0"/>
          </a:p>
        </p:txBody>
      </p:sp>
      <p:sp>
        <p:nvSpPr>
          <p:cNvPr id="4" name="灯片编号占位符 3"/>
          <p:cNvSpPr>
            <a:spLocks noGrp="1"/>
          </p:cNvSpPr>
          <p:nvPr>
            <p:ph type="sldNum" sz="quarter" idx="12"/>
          </p:nvPr>
        </p:nvSpPr>
        <p:spPr/>
        <p:txBody>
          <a:bodyPr/>
          <a:lstStyle/>
          <a:p>
            <a:fld id="{C22DC6D3-9347-42BE-948A-F7EB414DF657}" type="slidenum">
              <a:rPr lang="en-US" altLang="en-US"/>
            </a:fld>
            <a:endParaRPr lang="en-US" altLang="en-US" dirty="0"/>
          </a:p>
        </p:txBody>
      </p:sp>
      <p:sp>
        <p:nvSpPr>
          <p:cNvPr id="22" name="文本框 21"/>
          <p:cNvSpPr txBox="1"/>
          <p:nvPr/>
        </p:nvSpPr>
        <p:spPr>
          <a:xfrm>
            <a:off x="2207260" y="1340485"/>
            <a:ext cx="2680335" cy="706755"/>
          </a:xfrm>
          <a:prstGeom prst="rect">
            <a:avLst/>
          </a:prstGeom>
          <a:noFill/>
        </p:spPr>
        <p:txBody>
          <a:bodyPr wrap="square" rtlCol="0">
            <a:spAutoFit/>
          </a:bodyPr>
          <a:lstStyle/>
          <a:p>
            <a:r>
              <a:rPr lang="en-US" altLang="zh-CN" sz="2000" b="1"/>
              <a:t>Byte-addressable</a:t>
            </a:r>
            <a:endParaRPr lang="en-US" altLang="zh-CN" sz="2000" b="1"/>
          </a:p>
          <a:p>
            <a:r>
              <a:rPr lang="en-US" altLang="zh-CN" sz="2000" b="1"/>
              <a:t>view of memory</a:t>
            </a:r>
            <a:endParaRPr lang="en-US" altLang="zh-CN" sz="2000" b="1"/>
          </a:p>
        </p:txBody>
      </p:sp>
      <p:graphicFrame>
        <p:nvGraphicFramePr>
          <p:cNvPr id="23" name="内容占位符 22"/>
          <p:cNvGraphicFramePr>
            <a:graphicFrameLocks noGrp="1"/>
          </p:cNvGraphicFramePr>
          <p:nvPr>
            <p:ph idx="1"/>
            <p:custDataLst>
              <p:tags r:id="rId1"/>
            </p:custDataLst>
          </p:nvPr>
        </p:nvGraphicFramePr>
        <p:xfrm>
          <a:off x="2711450" y="2103755"/>
          <a:ext cx="1315720" cy="2058035"/>
        </p:xfrm>
        <a:graphic>
          <a:graphicData uri="http://schemas.openxmlformats.org/drawingml/2006/table">
            <a:tbl>
              <a:tblPr firstRow="1" bandRow="1">
                <a:tableStyleId>{5C22544A-7EE6-4342-B048-85BDC9FD1C3A}</a:tableStyleId>
              </a:tblPr>
              <a:tblGrid>
                <a:gridCol w="1315720"/>
              </a:tblGrid>
              <a:tr h="294005">
                <a:tc>
                  <a:txBody>
                    <a:bodyPr/>
                    <a:lstStyle/>
                    <a:p>
                      <a:pPr>
                        <a:lnSpc>
                          <a:spcPct val="70000"/>
                        </a:lnSpc>
                        <a:buNone/>
                      </a:pPr>
                      <a:r>
                        <a:rPr lang="en-US" altLang="zh-CN" sz="1400" b="0">
                          <a:solidFill>
                            <a:schemeClr val="tx1"/>
                          </a:solidFill>
                          <a:cs typeface="+mn-lt"/>
                        </a:rPr>
                        <a:t>8 bits of data</a:t>
                      </a:r>
                      <a:endParaRPr lang="en-US" altLang="zh-CN" sz="1400"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9F9F"/>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A0F3FE"/>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9F9F"/>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A0F3FE"/>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9F9F"/>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A0F3FE"/>
                    </a:solidFill>
                  </a:tcPr>
                </a:tc>
              </a:tr>
            </a:tbl>
          </a:graphicData>
        </a:graphic>
      </p:graphicFrame>
      <p:grpSp>
        <p:nvGrpSpPr>
          <p:cNvPr id="24" name="组合 23"/>
          <p:cNvGrpSpPr/>
          <p:nvPr/>
        </p:nvGrpSpPr>
        <p:grpSpPr>
          <a:xfrm>
            <a:off x="2639695" y="4217670"/>
            <a:ext cx="1633855" cy="368300"/>
            <a:chOff x="13917" y="10217"/>
            <a:chExt cx="2573" cy="580"/>
          </a:xfrm>
        </p:grpSpPr>
        <p:cxnSp>
          <p:nvCxnSpPr>
            <p:cNvPr id="25" name="直接箭头连接符 24"/>
            <p:cNvCxnSpPr/>
            <p:nvPr/>
          </p:nvCxnSpPr>
          <p:spPr>
            <a:xfrm flipV="1">
              <a:off x="14030" y="10218"/>
              <a:ext cx="2147" cy="31"/>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13917" y="10217"/>
              <a:ext cx="2573" cy="580"/>
            </a:xfrm>
            <a:prstGeom prst="rect">
              <a:avLst/>
            </a:prstGeom>
            <a:noFill/>
          </p:spPr>
          <p:txBody>
            <a:bodyPr wrap="square" rtlCol="0">
              <a:spAutoFit/>
            </a:bodyPr>
            <a:lstStyle/>
            <a:p>
              <a:r>
                <a:rPr lang="en-US" altLang="zh-CN"/>
                <a:t>1 byte = 8 bits</a:t>
              </a:r>
              <a:endParaRPr lang="en-US" altLang="zh-CN"/>
            </a:p>
          </p:txBody>
        </p:sp>
      </p:grpSp>
      <p:sp>
        <p:nvSpPr>
          <p:cNvPr id="27" name="文本框 26"/>
          <p:cNvSpPr txBox="1"/>
          <p:nvPr/>
        </p:nvSpPr>
        <p:spPr>
          <a:xfrm rot="10800000">
            <a:off x="1703070" y="2354580"/>
            <a:ext cx="551815" cy="1858645"/>
          </a:xfrm>
          <a:prstGeom prst="rect">
            <a:avLst/>
          </a:prstGeom>
          <a:noFill/>
        </p:spPr>
        <p:txBody>
          <a:bodyPr vert="eaVert" wrap="square" rtlCol="0">
            <a:spAutoFit/>
          </a:bodyPr>
          <a:lstStyle/>
          <a:p>
            <a:r>
              <a:rPr lang="en-US" altLang="zh-CN" sz="2400" b="1"/>
              <a:t>Byte Address</a:t>
            </a:r>
            <a:endParaRPr lang="en-US" altLang="zh-CN" sz="2400" b="1"/>
          </a:p>
        </p:txBody>
      </p:sp>
      <p:sp>
        <p:nvSpPr>
          <p:cNvPr id="28" name="文本框 27"/>
          <p:cNvSpPr txBox="1"/>
          <p:nvPr/>
        </p:nvSpPr>
        <p:spPr>
          <a:xfrm>
            <a:off x="2283460" y="1854835"/>
            <a:ext cx="399415" cy="2306955"/>
          </a:xfrm>
          <a:prstGeom prst="rect">
            <a:avLst/>
          </a:prstGeom>
          <a:noFill/>
        </p:spPr>
        <p:txBody>
          <a:bodyPr wrap="square" rtlCol="0">
            <a:spAutoFit/>
          </a:bodyPr>
          <a:lstStyle/>
          <a:p>
            <a:r>
              <a:rPr lang="en-US" altLang="zh-CN"/>
              <a:t>…</a:t>
            </a:r>
            <a:endParaRPr lang="en-US" altLang="zh-CN"/>
          </a:p>
          <a:p>
            <a:r>
              <a:rPr lang="en-US" altLang="zh-CN"/>
              <a:t>6</a:t>
            </a:r>
            <a:endParaRPr lang="en-US" altLang="zh-CN"/>
          </a:p>
          <a:p>
            <a:r>
              <a:rPr lang="en-US" altLang="zh-CN"/>
              <a:t>5</a:t>
            </a:r>
            <a:endParaRPr lang="en-US" altLang="zh-CN"/>
          </a:p>
          <a:p>
            <a:r>
              <a:rPr lang="en-US" altLang="zh-CN"/>
              <a:t>4</a:t>
            </a:r>
            <a:endParaRPr lang="en-US" altLang="zh-CN"/>
          </a:p>
          <a:p>
            <a:r>
              <a:rPr lang="en-US" altLang="zh-CN"/>
              <a:t>3</a:t>
            </a:r>
            <a:endParaRPr lang="en-US" altLang="zh-CN"/>
          </a:p>
          <a:p>
            <a:r>
              <a:rPr lang="en-US" altLang="zh-CN"/>
              <a:t>2</a:t>
            </a:r>
            <a:endParaRPr lang="en-US" altLang="zh-CN"/>
          </a:p>
          <a:p>
            <a:r>
              <a:rPr lang="en-US" altLang="zh-CN"/>
              <a:t>1</a:t>
            </a:r>
            <a:endParaRPr lang="en-US" altLang="zh-CN"/>
          </a:p>
          <a:p>
            <a:r>
              <a:rPr lang="en-US" altLang="zh-CN"/>
              <a:t>0</a:t>
            </a:r>
            <a:endParaRPr lang="en-US" altLang="zh-CN"/>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内容占位符 2"/>
          <p:cNvSpPr>
            <a:spLocks noGrp="1"/>
          </p:cNvSpPr>
          <p:nvPr/>
        </p:nvSpPr>
        <p:spPr>
          <a:xfrm>
            <a:off x="609600" y="1340769"/>
            <a:ext cx="10972800" cy="5040560"/>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zh-CN" altLang="en-US" sz="2000">
              <a:cs typeface="+mn-lt"/>
            </a:endParaRPr>
          </a:p>
          <a:p>
            <a:endParaRPr lang="zh-CN" altLang="en-US" sz="2000">
              <a:cs typeface="+mn-lt"/>
            </a:endParaRPr>
          </a:p>
          <a:p>
            <a:endParaRPr lang="zh-CN" altLang="en-US" sz="2000">
              <a:cs typeface="+mn-lt"/>
            </a:endParaRPr>
          </a:p>
          <a:p>
            <a:endParaRPr lang="zh-CN" altLang="en-US" sz="2000">
              <a:cs typeface="+mn-lt"/>
            </a:endParaRPr>
          </a:p>
          <a:p>
            <a:endParaRPr lang="zh-CN" altLang="en-US" sz="2000">
              <a:cs typeface="+mn-lt"/>
            </a:endParaRPr>
          </a:p>
          <a:p>
            <a:endParaRPr lang="en-US" altLang="zh-CN" sz="2000">
              <a:cs typeface="+mn-lt"/>
            </a:endParaRPr>
          </a:p>
          <a:p>
            <a:endParaRPr lang="en-US" altLang="zh-CN" sz="2000">
              <a:cs typeface="+mn-lt"/>
            </a:endParaRPr>
          </a:p>
          <a:p>
            <a:endParaRPr lang="en-US" altLang="zh-CN" sz="2000">
              <a:cs typeface="+mn-lt"/>
            </a:endParaRPr>
          </a:p>
          <a:p>
            <a:endParaRPr lang="en-US" altLang="zh-CN" sz="2000">
              <a:cs typeface="+mn-lt"/>
            </a:endParaRPr>
          </a:p>
          <a:p>
            <a:r>
              <a:rPr lang="en-US" altLang="zh-CN" sz="1800">
                <a:cs typeface="+mn-lt"/>
              </a:rPr>
              <a:t>Most data in MIPS is handled in words not bytes</a:t>
            </a:r>
            <a:endParaRPr lang="en-US" altLang="zh-CN" sz="1800">
              <a:cs typeface="+mn-lt"/>
            </a:endParaRPr>
          </a:p>
          <a:p>
            <a:pPr marL="800100" lvl="1" indent="-342900">
              <a:buFont typeface="Arial" panose="020B0604020202020204" pitchFamily="34" charset="0"/>
              <a:buChar char="•"/>
            </a:pPr>
            <a:r>
              <a:rPr lang="en-US" altLang="zh-CN" sz="1800">
                <a:solidFill>
                  <a:schemeClr val="tx1"/>
                </a:solidFill>
                <a:cs typeface="+mn-lt"/>
              </a:rPr>
              <a:t>A word is 32 bits or 4 bytes</a:t>
            </a:r>
            <a:endParaRPr lang="en-US" altLang="zh-CN" sz="1800">
              <a:solidFill>
                <a:schemeClr val="tx1"/>
              </a:solidFill>
              <a:cs typeface="+mn-lt"/>
            </a:endParaRPr>
          </a:p>
          <a:p>
            <a:pPr marL="800100" lvl="1" indent="-342900">
              <a:buFont typeface="Arial" panose="020B0604020202020204" pitchFamily="34" charset="0"/>
              <a:buChar char="•"/>
            </a:pPr>
            <a:r>
              <a:rPr lang="en-US" altLang="zh-CN" sz="1800">
                <a:solidFill>
                  <a:schemeClr val="tx1"/>
                </a:solidFill>
                <a:cs typeface="+mn-lt"/>
              </a:rPr>
              <a:t>A word is the size of a register</a:t>
            </a:r>
            <a:endParaRPr lang="en-US" altLang="zh-CN" sz="1800">
              <a:solidFill>
                <a:schemeClr val="tx1"/>
              </a:solidFill>
              <a:cs typeface="+mn-lt"/>
            </a:endParaRPr>
          </a:p>
          <a:p>
            <a:endParaRPr lang="en-US" altLang="zh-CN" sz="1800">
              <a:solidFill>
                <a:schemeClr val="tx1"/>
              </a:solidFill>
              <a:cs typeface="+mn-lt"/>
            </a:endParaRPr>
          </a:p>
        </p:txBody>
      </p:sp>
      <p:sp>
        <p:nvSpPr>
          <p:cNvPr id="2" name="标题 1"/>
          <p:cNvSpPr>
            <a:spLocks noGrp="1"/>
          </p:cNvSpPr>
          <p:nvPr>
            <p:ph type="title"/>
          </p:nvPr>
        </p:nvSpPr>
        <p:spPr/>
        <p:txBody>
          <a:bodyPr/>
          <a:lstStyle/>
          <a:p>
            <a:r>
              <a:rPr lang="en-US" altLang="zh-CN" dirty="0"/>
              <a:t>Viewing Memory as Bytes or Words</a:t>
            </a:r>
            <a:endParaRPr lang="en-US" altLang="zh-CN" dirty="0"/>
          </a:p>
        </p:txBody>
      </p:sp>
      <p:sp>
        <p:nvSpPr>
          <p:cNvPr id="4" name="灯片编号占位符 3"/>
          <p:cNvSpPr>
            <a:spLocks noGrp="1"/>
          </p:cNvSpPr>
          <p:nvPr>
            <p:ph type="sldNum" sz="quarter" idx="12"/>
          </p:nvPr>
        </p:nvSpPr>
        <p:spPr/>
        <p:txBody>
          <a:bodyPr/>
          <a:lstStyle/>
          <a:p>
            <a:fld id="{C22DC6D3-9347-42BE-948A-F7EB414DF657}" type="slidenum">
              <a:rPr lang="en-US" altLang="en-US"/>
            </a:fld>
            <a:endParaRPr lang="en-US" altLang="en-US" dirty="0"/>
          </a:p>
        </p:txBody>
      </p:sp>
      <p:sp>
        <p:nvSpPr>
          <p:cNvPr id="6" name="文本框 5"/>
          <p:cNvSpPr txBox="1"/>
          <p:nvPr/>
        </p:nvSpPr>
        <p:spPr>
          <a:xfrm>
            <a:off x="7247890" y="1340485"/>
            <a:ext cx="2680335" cy="706755"/>
          </a:xfrm>
          <a:prstGeom prst="rect">
            <a:avLst/>
          </a:prstGeom>
          <a:noFill/>
        </p:spPr>
        <p:txBody>
          <a:bodyPr wrap="square" rtlCol="0">
            <a:spAutoFit/>
          </a:bodyPr>
          <a:lstStyle/>
          <a:p>
            <a:r>
              <a:rPr lang="en-US" altLang="zh-CN" sz="2000" b="1"/>
              <a:t>Word-aligned</a:t>
            </a:r>
            <a:endParaRPr lang="en-US" altLang="zh-CN" sz="2000" b="1"/>
          </a:p>
          <a:p>
            <a:r>
              <a:rPr lang="en-US" altLang="zh-CN" sz="2000" b="1"/>
              <a:t>view of memory</a:t>
            </a:r>
            <a:endParaRPr lang="en-US" altLang="zh-CN" sz="2000" b="1"/>
          </a:p>
        </p:txBody>
      </p:sp>
      <p:sp>
        <p:nvSpPr>
          <p:cNvPr id="22" name="文本框 21"/>
          <p:cNvSpPr txBox="1"/>
          <p:nvPr/>
        </p:nvSpPr>
        <p:spPr>
          <a:xfrm>
            <a:off x="2207260" y="1340485"/>
            <a:ext cx="2680335" cy="706755"/>
          </a:xfrm>
          <a:prstGeom prst="rect">
            <a:avLst/>
          </a:prstGeom>
          <a:noFill/>
        </p:spPr>
        <p:txBody>
          <a:bodyPr wrap="square" rtlCol="0">
            <a:spAutoFit/>
          </a:bodyPr>
          <a:lstStyle/>
          <a:p>
            <a:r>
              <a:rPr lang="en-US" altLang="zh-CN" sz="2000" b="1"/>
              <a:t>Byte-addressable</a:t>
            </a:r>
            <a:endParaRPr lang="en-US" altLang="zh-CN" sz="2000" b="1"/>
          </a:p>
          <a:p>
            <a:r>
              <a:rPr lang="en-US" altLang="zh-CN" sz="2000" b="1"/>
              <a:t>view of memory</a:t>
            </a:r>
            <a:endParaRPr lang="en-US" altLang="zh-CN" sz="2000" b="1"/>
          </a:p>
        </p:txBody>
      </p:sp>
      <p:graphicFrame>
        <p:nvGraphicFramePr>
          <p:cNvPr id="23" name="内容占位符 22"/>
          <p:cNvGraphicFramePr>
            <a:graphicFrameLocks noGrp="1"/>
          </p:cNvGraphicFramePr>
          <p:nvPr>
            <p:ph idx="1"/>
            <p:custDataLst>
              <p:tags r:id="rId1"/>
            </p:custDataLst>
          </p:nvPr>
        </p:nvGraphicFramePr>
        <p:xfrm>
          <a:off x="2711450" y="2103755"/>
          <a:ext cx="1315720" cy="2058035"/>
        </p:xfrm>
        <a:graphic>
          <a:graphicData uri="http://schemas.openxmlformats.org/drawingml/2006/table">
            <a:tbl>
              <a:tblPr firstRow="1" bandRow="1">
                <a:tableStyleId>{5C22544A-7EE6-4342-B048-85BDC9FD1C3A}</a:tableStyleId>
              </a:tblPr>
              <a:tblGrid>
                <a:gridCol w="1315720"/>
              </a:tblGrid>
              <a:tr h="294005">
                <a:tc>
                  <a:txBody>
                    <a:bodyPr/>
                    <a:lstStyle/>
                    <a:p>
                      <a:pPr>
                        <a:lnSpc>
                          <a:spcPct val="70000"/>
                        </a:lnSpc>
                        <a:buNone/>
                      </a:pPr>
                      <a:r>
                        <a:rPr lang="en-US" altLang="zh-CN" sz="1400" b="0">
                          <a:solidFill>
                            <a:schemeClr val="tx1"/>
                          </a:solidFill>
                          <a:cs typeface="+mn-lt"/>
                        </a:rPr>
                        <a:t>8 bits of data</a:t>
                      </a:r>
                      <a:endParaRPr lang="en-US" altLang="zh-CN" sz="1400"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9F9F"/>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A0F3FE"/>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9F9F"/>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A0F3FE"/>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9F9F"/>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A0F3FE"/>
                    </a:solidFill>
                  </a:tcPr>
                </a:tc>
              </a:tr>
            </a:tbl>
          </a:graphicData>
        </a:graphic>
      </p:graphicFrame>
      <p:grpSp>
        <p:nvGrpSpPr>
          <p:cNvPr id="24" name="组合 23"/>
          <p:cNvGrpSpPr/>
          <p:nvPr/>
        </p:nvGrpSpPr>
        <p:grpSpPr>
          <a:xfrm>
            <a:off x="2639695" y="4217670"/>
            <a:ext cx="1633855" cy="368300"/>
            <a:chOff x="13917" y="10217"/>
            <a:chExt cx="2573" cy="580"/>
          </a:xfrm>
        </p:grpSpPr>
        <p:cxnSp>
          <p:nvCxnSpPr>
            <p:cNvPr id="25" name="直接箭头连接符 24"/>
            <p:cNvCxnSpPr/>
            <p:nvPr/>
          </p:nvCxnSpPr>
          <p:spPr>
            <a:xfrm flipV="1">
              <a:off x="14030" y="10218"/>
              <a:ext cx="2147" cy="31"/>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13917" y="10217"/>
              <a:ext cx="2573" cy="580"/>
            </a:xfrm>
            <a:prstGeom prst="rect">
              <a:avLst/>
            </a:prstGeom>
            <a:noFill/>
          </p:spPr>
          <p:txBody>
            <a:bodyPr wrap="square" rtlCol="0">
              <a:spAutoFit/>
            </a:bodyPr>
            <a:lstStyle/>
            <a:p>
              <a:r>
                <a:rPr lang="en-US" altLang="zh-CN"/>
                <a:t>1 byte = 8 bits</a:t>
              </a:r>
              <a:endParaRPr lang="en-US" altLang="zh-CN"/>
            </a:p>
          </p:txBody>
        </p:sp>
      </p:grpSp>
      <p:sp>
        <p:nvSpPr>
          <p:cNvPr id="27" name="文本框 26"/>
          <p:cNvSpPr txBox="1"/>
          <p:nvPr/>
        </p:nvSpPr>
        <p:spPr>
          <a:xfrm rot="10800000">
            <a:off x="1703070" y="2354580"/>
            <a:ext cx="551815" cy="1858645"/>
          </a:xfrm>
          <a:prstGeom prst="rect">
            <a:avLst/>
          </a:prstGeom>
          <a:noFill/>
        </p:spPr>
        <p:txBody>
          <a:bodyPr vert="eaVert" wrap="square" rtlCol="0">
            <a:spAutoFit/>
          </a:bodyPr>
          <a:lstStyle/>
          <a:p>
            <a:r>
              <a:rPr lang="en-US" altLang="zh-CN" sz="2400" b="1"/>
              <a:t>Byte Address</a:t>
            </a:r>
            <a:endParaRPr lang="en-US" altLang="zh-CN" sz="2400" b="1"/>
          </a:p>
        </p:txBody>
      </p:sp>
      <p:sp>
        <p:nvSpPr>
          <p:cNvPr id="28" name="文本框 27"/>
          <p:cNvSpPr txBox="1"/>
          <p:nvPr/>
        </p:nvSpPr>
        <p:spPr>
          <a:xfrm>
            <a:off x="2283460" y="1854835"/>
            <a:ext cx="399415" cy="2306955"/>
          </a:xfrm>
          <a:prstGeom prst="rect">
            <a:avLst/>
          </a:prstGeom>
          <a:noFill/>
        </p:spPr>
        <p:txBody>
          <a:bodyPr wrap="square" rtlCol="0">
            <a:spAutoFit/>
          </a:bodyPr>
          <a:lstStyle/>
          <a:p>
            <a:r>
              <a:rPr lang="en-US" altLang="zh-CN"/>
              <a:t>…</a:t>
            </a:r>
            <a:endParaRPr lang="en-US" altLang="zh-CN"/>
          </a:p>
          <a:p>
            <a:r>
              <a:rPr lang="en-US" altLang="zh-CN"/>
              <a:t>6</a:t>
            </a:r>
            <a:endParaRPr lang="en-US" altLang="zh-CN"/>
          </a:p>
          <a:p>
            <a:r>
              <a:rPr lang="en-US" altLang="zh-CN"/>
              <a:t>5</a:t>
            </a:r>
            <a:endParaRPr lang="en-US" altLang="zh-CN"/>
          </a:p>
          <a:p>
            <a:r>
              <a:rPr lang="en-US" altLang="zh-CN"/>
              <a:t>4</a:t>
            </a:r>
            <a:endParaRPr lang="en-US" altLang="zh-CN"/>
          </a:p>
          <a:p>
            <a:r>
              <a:rPr lang="en-US" altLang="zh-CN"/>
              <a:t>3</a:t>
            </a:r>
            <a:endParaRPr lang="en-US" altLang="zh-CN"/>
          </a:p>
          <a:p>
            <a:r>
              <a:rPr lang="en-US" altLang="zh-CN"/>
              <a:t>2</a:t>
            </a:r>
            <a:endParaRPr lang="en-US" altLang="zh-CN"/>
          </a:p>
          <a:p>
            <a:r>
              <a:rPr lang="en-US" altLang="zh-CN"/>
              <a:t>1</a:t>
            </a:r>
            <a:endParaRPr lang="en-US" altLang="zh-CN"/>
          </a:p>
          <a:p>
            <a:r>
              <a:rPr lang="en-US" altLang="zh-CN"/>
              <a:t>0</a:t>
            </a:r>
            <a:endParaRPr lang="en-US" altLang="zh-CN"/>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内容占位符 2"/>
          <p:cNvSpPr>
            <a:spLocks noGrp="1"/>
          </p:cNvSpPr>
          <p:nvPr/>
        </p:nvSpPr>
        <p:spPr>
          <a:xfrm>
            <a:off x="609600" y="1340769"/>
            <a:ext cx="10972800" cy="5040560"/>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zh-CN" altLang="en-US" sz="2000" dirty="0">
              <a:cs typeface="+mn-lt"/>
            </a:endParaRPr>
          </a:p>
          <a:p>
            <a:endParaRPr lang="zh-CN" altLang="en-US" sz="2000" dirty="0">
              <a:cs typeface="+mn-lt"/>
            </a:endParaRPr>
          </a:p>
          <a:p>
            <a:endParaRPr lang="zh-CN" altLang="en-US" sz="2000" dirty="0">
              <a:cs typeface="+mn-lt"/>
            </a:endParaRPr>
          </a:p>
          <a:p>
            <a:endParaRPr lang="zh-CN" altLang="en-US" sz="2000" dirty="0">
              <a:cs typeface="+mn-lt"/>
            </a:endParaRPr>
          </a:p>
          <a:p>
            <a:endParaRPr lang="zh-CN" altLang="en-US" sz="2000" dirty="0">
              <a:cs typeface="+mn-lt"/>
            </a:endParaRPr>
          </a:p>
          <a:p>
            <a:endParaRPr lang="en-US" altLang="zh-CN" sz="2000" dirty="0">
              <a:cs typeface="+mn-lt"/>
            </a:endParaRPr>
          </a:p>
          <a:p>
            <a:endParaRPr lang="en-US" altLang="zh-CN" sz="2000" dirty="0">
              <a:cs typeface="+mn-lt"/>
            </a:endParaRPr>
          </a:p>
          <a:p>
            <a:endParaRPr lang="en-US" altLang="zh-CN" sz="2000" dirty="0">
              <a:cs typeface="+mn-lt"/>
            </a:endParaRPr>
          </a:p>
          <a:p>
            <a:endParaRPr lang="en-US" altLang="zh-CN" sz="2000" dirty="0">
              <a:cs typeface="+mn-lt"/>
            </a:endParaRPr>
          </a:p>
          <a:p>
            <a:r>
              <a:rPr lang="en-US" altLang="zh-CN" sz="1800" dirty="0">
                <a:cs typeface="+mn-lt"/>
              </a:rPr>
              <a:t>Most data in MIPS is handled in words not bytes</a:t>
            </a:r>
            <a:endParaRPr lang="en-US" altLang="zh-CN" sz="1800" dirty="0">
              <a:cs typeface="+mn-lt"/>
            </a:endParaRPr>
          </a:p>
          <a:p>
            <a:pPr marL="800100" lvl="1" indent="-342900">
              <a:buFont typeface="Arial" panose="020B0604020202020204" pitchFamily="34" charset="0"/>
              <a:buChar char="•"/>
            </a:pPr>
            <a:r>
              <a:rPr lang="en-US" altLang="zh-CN" sz="1800" dirty="0">
                <a:solidFill>
                  <a:schemeClr val="tx1"/>
                </a:solidFill>
                <a:cs typeface="+mn-lt"/>
              </a:rPr>
              <a:t>A word is 32 bits or 4 bytes</a:t>
            </a:r>
            <a:endParaRPr lang="en-US" altLang="zh-CN" sz="1800" dirty="0">
              <a:solidFill>
                <a:schemeClr val="tx1"/>
              </a:solidFill>
              <a:cs typeface="+mn-lt"/>
            </a:endParaRPr>
          </a:p>
          <a:p>
            <a:pPr marL="800100" lvl="1" indent="-342900">
              <a:buFont typeface="Arial" panose="020B0604020202020204" pitchFamily="34" charset="0"/>
              <a:buChar char="•"/>
            </a:pPr>
            <a:r>
              <a:rPr lang="en-US" altLang="zh-CN" sz="1800" dirty="0">
                <a:solidFill>
                  <a:schemeClr val="tx1"/>
                </a:solidFill>
                <a:cs typeface="+mn-lt"/>
              </a:rPr>
              <a:t>A word is the size of a register</a:t>
            </a:r>
            <a:endParaRPr lang="en-US" altLang="zh-CN" sz="1800" dirty="0">
              <a:solidFill>
                <a:schemeClr val="tx1"/>
              </a:solidFill>
              <a:cs typeface="+mn-lt"/>
            </a:endParaRPr>
          </a:p>
          <a:p>
            <a:endParaRPr lang="en-US" altLang="zh-CN" sz="1800" dirty="0">
              <a:solidFill>
                <a:schemeClr val="tx1"/>
              </a:solidFill>
              <a:cs typeface="+mn-lt"/>
            </a:endParaRPr>
          </a:p>
        </p:txBody>
      </p:sp>
      <p:sp>
        <p:nvSpPr>
          <p:cNvPr id="2" name="标题 1"/>
          <p:cNvSpPr>
            <a:spLocks noGrp="1"/>
          </p:cNvSpPr>
          <p:nvPr>
            <p:ph type="title"/>
          </p:nvPr>
        </p:nvSpPr>
        <p:spPr/>
        <p:txBody>
          <a:bodyPr/>
          <a:lstStyle/>
          <a:p>
            <a:r>
              <a:rPr lang="en-US" altLang="zh-CN" dirty="0"/>
              <a:t>Viewing Memory as Bytes or Words</a:t>
            </a:r>
            <a:endParaRPr lang="en-US" altLang="zh-CN" dirty="0"/>
          </a:p>
        </p:txBody>
      </p:sp>
      <p:sp>
        <p:nvSpPr>
          <p:cNvPr id="4" name="灯片编号占位符 3"/>
          <p:cNvSpPr>
            <a:spLocks noGrp="1"/>
          </p:cNvSpPr>
          <p:nvPr>
            <p:ph type="sldNum" sz="quarter" idx="12"/>
          </p:nvPr>
        </p:nvSpPr>
        <p:spPr/>
        <p:txBody>
          <a:bodyPr/>
          <a:lstStyle/>
          <a:p>
            <a:fld id="{C22DC6D3-9347-42BE-948A-F7EB414DF657}" type="slidenum">
              <a:rPr lang="en-US" altLang="en-US"/>
            </a:fld>
            <a:endParaRPr lang="en-US" altLang="en-US" dirty="0"/>
          </a:p>
        </p:txBody>
      </p:sp>
      <p:sp>
        <p:nvSpPr>
          <p:cNvPr id="6" name="文本框 5"/>
          <p:cNvSpPr txBox="1"/>
          <p:nvPr/>
        </p:nvSpPr>
        <p:spPr>
          <a:xfrm>
            <a:off x="7247890" y="1340485"/>
            <a:ext cx="2680335" cy="706755"/>
          </a:xfrm>
          <a:prstGeom prst="rect">
            <a:avLst/>
          </a:prstGeom>
          <a:noFill/>
        </p:spPr>
        <p:txBody>
          <a:bodyPr wrap="square" rtlCol="0">
            <a:spAutoFit/>
          </a:bodyPr>
          <a:lstStyle/>
          <a:p>
            <a:r>
              <a:rPr lang="en-US" altLang="zh-CN" sz="2000" b="1"/>
              <a:t>Word-aligned</a:t>
            </a:r>
            <a:endParaRPr lang="en-US" altLang="zh-CN" sz="2000" b="1"/>
          </a:p>
          <a:p>
            <a:r>
              <a:rPr lang="en-US" altLang="zh-CN" sz="2000" b="1"/>
              <a:t>view of memory</a:t>
            </a:r>
            <a:endParaRPr lang="en-US" altLang="zh-CN" sz="2000" b="1"/>
          </a:p>
        </p:txBody>
      </p:sp>
      <p:sp>
        <p:nvSpPr>
          <p:cNvPr id="22" name="文本框 21"/>
          <p:cNvSpPr txBox="1"/>
          <p:nvPr/>
        </p:nvSpPr>
        <p:spPr>
          <a:xfrm>
            <a:off x="2207260" y="1340485"/>
            <a:ext cx="2680335" cy="706755"/>
          </a:xfrm>
          <a:prstGeom prst="rect">
            <a:avLst/>
          </a:prstGeom>
          <a:noFill/>
        </p:spPr>
        <p:txBody>
          <a:bodyPr wrap="square" rtlCol="0">
            <a:spAutoFit/>
          </a:bodyPr>
          <a:lstStyle/>
          <a:p>
            <a:r>
              <a:rPr lang="en-US" altLang="zh-CN" sz="2000" b="1"/>
              <a:t>Byte-addressable</a:t>
            </a:r>
            <a:endParaRPr lang="en-US" altLang="zh-CN" sz="2000" b="1"/>
          </a:p>
          <a:p>
            <a:r>
              <a:rPr lang="en-US" altLang="zh-CN" sz="2000" b="1"/>
              <a:t>view of memory</a:t>
            </a:r>
            <a:endParaRPr lang="en-US" altLang="zh-CN" sz="2000" b="1"/>
          </a:p>
        </p:txBody>
      </p:sp>
      <p:graphicFrame>
        <p:nvGraphicFramePr>
          <p:cNvPr id="23" name="内容占位符 22"/>
          <p:cNvGraphicFramePr>
            <a:graphicFrameLocks noGrp="1"/>
          </p:cNvGraphicFramePr>
          <p:nvPr>
            <p:ph idx="1"/>
            <p:custDataLst>
              <p:tags r:id="rId1"/>
            </p:custDataLst>
          </p:nvPr>
        </p:nvGraphicFramePr>
        <p:xfrm>
          <a:off x="2711450" y="2103755"/>
          <a:ext cx="1315720" cy="2058035"/>
        </p:xfrm>
        <a:graphic>
          <a:graphicData uri="http://schemas.openxmlformats.org/drawingml/2006/table">
            <a:tbl>
              <a:tblPr firstRow="1" bandRow="1">
                <a:tableStyleId>{5C22544A-7EE6-4342-B048-85BDC9FD1C3A}</a:tableStyleId>
              </a:tblPr>
              <a:tblGrid>
                <a:gridCol w="1315720"/>
              </a:tblGrid>
              <a:tr h="294005">
                <a:tc>
                  <a:txBody>
                    <a:bodyPr/>
                    <a:lstStyle/>
                    <a:p>
                      <a:pPr>
                        <a:lnSpc>
                          <a:spcPct val="70000"/>
                        </a:lnSpc>
                        <a:buNone/>
                      </a:pPr>
                      <a:r>
                        <a:rPr lang="en-US" altLang="zh-CN" sz="1400" b="0">
                          <a:solidFill>
                            <a:schemeClr val="tx1"/>
                          </a:solidFill>
                          <a:cs typeface="+mn-lt"/>
                        </a:rPr>
                        <a:t>8 bits of data</a:t>
                      </a:r>
                      <a:endParaRPr lang="en-US" altLang="zh-CN" sz="1400"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9F9F"/>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A0F3FE"/>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9F9F"/>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A0F3FE"/>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9F9F"/>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A0F3FE"/>
                    </a:solidFill>
                  </a:tcPr>
                </a:tc>
              </a:tr>
            </a:tbl>
          </a:graphicData>
        </a:graphic>
      </p:graphicFrame>
      <p:grpSp>
        <p:nvGrpSpPr>
          <p:cNvPr id="24" name="组合 23"/>
          <p:cNvGrpSpPr/>
          <p:nvPr/>
        </p:nvGrpSpPr>
        <p:grpSpPr>
          <a:xfrm>
            <a:off x="2639695" y="4217670"/>
            <a:ext cx="1633855" cy="368300"/>
            <a:chOff x="13917" y="10217"/>
            <a:chExt cx="2573" cy="580"/>
          </a:xfrm>
        </p:grpSpPr>
        <p:cxnSp>
          <p:nvCxnSpPr>
            <p:cNvPr id="25" name="直接箭头连接符 24"/>
            <p:cNvCxnSpPr/>
            <p:nvPr/>
          </p:nvCxnSpPr>
          <p:spPr>
            <a:xfrm flipV="1">
              <a:off x="14030" y="10218"/>
              <a:ext cx="2147" cy="31"/>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13917" y="10217"/>
              <a:ext cx="2573" cy="580"/>
            </a:xfrm>
            <a:prstGeom prst="rect">
              <a:avLst/>
            </a:prstGeom>
            <a:noFill/>
          </p:spPr>
          <p:txBody>
            <a:bodyPr wrap="square" rtlCol="0">
              <a:spAutoFit/>
            </a:bodyPr>
            <a:lstStyle/>
            <a:p>
              <a:r>
                <a:rPr lang="en-US" altLang="zh-CN"/>
                <a:t>1 byte = 8 bits</a:t>
              </a:r>
              <a:endParaRPr lang="en-US" altLang="zh-CN"/>
            </a:p>
          </p:txBody>
        </p:sp>
      </p:grpSp>
      <p:sp>
        <p:nvSpPr>
          <p:cNvPr id="27" name="文本框 26"/>
          <p:cNvSpPr txBox="1"/>
          <p:nvPr/>
        </p:nvSpPr>
        <p:spPr>
          <a:xfrm rot="10800000">
            <a:off x="1703070" y="2354580"/>
            <a:ext cx="551815" cy="1858645"/>
          </a:xfrm>
          <a:prstGeom prst="rect">
            <a:avLst/>
          </a:prstGeom>
          <a:noFill/>
        </p:spPr>
        <p:txBody>
          <a:bodyPr vert="eaVert" wrap="square" rtlCol="0">
            <a:spAutoFit/>
          </a:bodyPr>
          <a:lstStyle/>
          <a:p>
            <a:r>
              <a:rPr lang="en-US" altLang="zh-CN" sz="2400" b="1"/>
              <a:t>Byte Address</a:t>
            </a:r>
            <a:endParaRPr lang="en-US" altLang="zh-CN" sz="2400" b="1"/>
          </a:p>
        </p:txBody>
      </p:sp>
      <p:sp>
        <p:nvSpPr>
          <p:cNvPr id="28" name="文本框 27"/>
          <p:cNvSpPr txBox="1"/>
          <p:nvPr/>
        </p:nvSpPr>
        <p:spPr>
          <a:xfrm>
            <a:off x="2283460" y="1854835"/>
            <a:ext cx="399415" cy="2306955"/>
          </a:xfrm>
          <a:prstGeom prst="rect">
            <a:avLst/>
          </a:prstGeom>
          <a:noFill/>
        </p:spPr>
        <p:txBody>
          <a:bodyPr wrap="square" rtlCol="0">
            <a:spAutoFit/>
          </a:bodyPr>
          <a:lstStyle/>
          <a:p>
            <a:r>
              <a:rPr lang="en-US" altLang="zh-CN"/>
              <a:t>…</a:t>
            </a:r>
            <a:endParaRPr lang="en-US" altLang="zh-CN"/>
          </a:p>
          <a:p>
            <a:r>
              <a:rPr lang="en-US" altLang="zh-CN"/>
              <a:t>6</a:t>
            </a:r>
            <a:endParaRPr lang="en-US" altLang="zh-CN"/>
          </a:p>
          <a:p>
            <a:r>
              <a:rPr lang="en-US" altLang="zh-CN"/>
              <a:t>5</a:t>
            </a:r>
            <a:endParaRPr lang="en-US" altLang="zh-CN"/>
          </a:p>
          <a:p>
            <a:r>
              <a:rPr lang="en-US" altLang="zh-CN"/>
              <a:t>4</a:t>
            </a:r>
            <a:endParaRPr lang="en-US" altLang="zh-CN"/>
          </a:p>
          <a:p>
            <a:r>
              <a:rPr lang="en-US" altLang="zh-CN"/>
              <a:t>3</a:t>
            </a:r>
            <a:endParaRPr lang="en-US" altLang="zh-CN"/>
          </a:p>
          <a:p>
            <a:r>
              <a:rPr lang="en-US" altLang="zh-CN"/>
              <a:t>2</a:t>
            </a:r>
            <a:endParaRPr lang="en-US" altLang="zh-CN"/>
          </a:p>
          <a:p>
            <a:r>
              <a:rPr lang="en-US" altLang="zh-CN"/>
              <a:t>1</a:t>
            </a:r>
            <a:endParaRPr lang="en-US" altLang="zh-CN"/>
          </a:p>
          <a:p>
            <a:r>
              <a:rPr lang="en-US" altLang="zh-CN"/>
              <a:t>0</a:t>
            </a:r>
            <a:endParaRPr lang="en-US" altLang="zh-CN"/>
          </a:p>
        </p:txBody>
      </p:sp>
      <p:sp>
        <p:nvSpPr>
          <p:cNvPr id="29" name="文本框 28"/>
          <p:cNvSpPr txBox="1"/>
          <p:nvPr/>
        </p:nvSpPr>
        <p:spPr>
          <a:xfrm>
            <a:off x="6311900" y="4020185"/>
            <a:ext cx="4191635" cy="706755"/>
          </a:xfrm>
          <a:prstGeom prst="rect">
            <a:avLst/>
          </a:prstGeom>
          <a:noFill/>
        </p:spPr>
        <p:txBody>
          <a:bodyPr wrap="square" rtlCol="0">
            <a:spAutoFit/>
          </a:bodyPr>
          <a:lstStyle/>
          <a:p>
            <a:r>
              <a:rPr lang="en-US" altLang="zh-CN" sz="2000" b="1"/>
              <a:t>Register hold 32 bits of data (1 word)</a:t>
            </a:r>
            <a:endParaRPr lang="en-US" altLang="zh-CN" sz="2000" b="1"/>
          </a:p>
          <a:p>
            <a:r>
              <a:rPr lang="en-US" altLang="zh-CN" sz="2000" b="1"/>
              <a:t>Addresses are </a:t>
            </a:r>
            <a:r>
              <a:rPr lang="en-US" altLang="zh-CN" sz="2000" b="1">
                <a:sym typeface="+mn-ea"/>
              </a:rPr>
              <a:t>32 bits of data (1 word)</a:t>
            </a:r>
            <a:endParaRPr lang="en-US" altLang="zh-CN" sz="2000" b="1"/>
          </a:p>
        </p:txBody>
      </p:sp>
      <p:cxnSp>
        <p:nvCxnSpPr>
          <p:cNvPr id="3" name="直接箭头连接符 2"/>
          <p:cNvCxnSpPr/>
          <p:nvPr/>
        </p:nvCxnSpPr>
        <p:spPr>
          <a:xfrm>
            <a:off x="5375910" y="3660140"/>
            <a:ext cx="5688330" cy="0"/>
          </a:xfrm>
          <a:prstGeom prst="straightConnector1">
            <a:avLst/>
          </a:prstGeom>
          <a:ln>
            <a:solidFill>
              <a:schemeClr val="bg1">
                <a:lumMod val="6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 name="文本框 4"/>
          <p:cNvSpPr txBox="1"/>
          <p:nvPr/>
        </p:nvSpPr>
        <p:spPr>
          <a:xfrm>
            <a:off x="6754495" y="3620135"/>
            <a:ext cx="3667760" cy="368300"/>
          </a:xfrm>
          <a:prstGeom prst="rect">
            <a:avLst/>
          </a:prstGeom>
          <a:noFill/>
        </p:spPr>
        <p:txBody>
          <a:bodyPr wrap="square" rtlCol="0">
            <a:spAutoFit/>
          </a:bodyPr>
          <a:lstStyle/>
          <a:p>
            <a:r>
              <a:rPr lang="en-US" altLang="zh-CN"/>
              <a:t>1 word = 4 bytes = 32 bits of data</a:t>
            </a:r>
            <a:endParaRPr lang="en-US" altLang="zh-CN"/>
          </a:p>
        </p:txBody>
      </p:sp>
      <p:grpSp>
        <p:nvGrpSpPr>
          <p:cNvPr id="11" name="组合 10"/>
          <p:cNvGrpSpPr/>
          <p:nvPr/>
        </p:nvGrpSpPr>
        <p:grpSpPr>
          <a:xfrm>
            <a:off x="5304155" y="3140710"/>
            <a:ext cx="5759450" cy="381635"/>
            <a:chOff x="9827" y="4245"/>
            <a:chExt cx="9070" cy="601"/>
          </a:xfrm>
        </p:grpSpPr>
        <p:sp>
          <p:nvSpPr>
            <p:cNvPr id="7" name="文本框 6"/>
            <p:cNvSpPr txBox="1"/>
            <p:nvPr/>
          </p:nvSpPr>
          <p:spPr>
            <a:xfrm>
              <a:off x="9827" y="4266"/>
              <a:ext cx="2264" cy="580"/>
            </a:xfrm>
            <a:prstGeom prst="rect">
              <a:avLst/>
            </a:prstGeom>
            <a:solidFill>
              <a:srgbClr val="A0F3FE"/>
            </a:solidFill>
            <a:ln>
              <a:solidFill>
                <a:schemeClr val="tx1"/>
              </a:solidFill>
            </a:ln>
          </p:spPr>
          <p:txBody>
            <a:bodyPr wrap="square" rtlCol="0">
              <a:spAutoFit/>
            </a:bodyPr>
            <a:lstStyle/>
            <a:p>
              <a:r>
                <a:rPr lang="en-US" altLang="zh-CN"/>
                <a:t>8 bits of data</a:t>
              </a:r>
              <a:endParaRPr lang="en-US" altLang="zh-CN"/>
            </a:p>
          </p:txBody>
        </p:sp>
        <p:sp>
          <p:nvSpPr>
            <p:cNvPr id="8" name="文本框 7"/>
            <p:cNvSpPr txBox="1"/>
            <p:nvPr/>
          </p:nvSpPr>
          <p:spPr>
            <a:xfrm>
              <a:off x="12091" y="4266"/>
              <a:ext cx="2264" cy="580"/>
            </a:xfrm>
            <a:prstGeom prst="rect">
              <a:avLst/>
            </a:prstGeom>
            <a:solidFill>
              <a:srgbClr val="FF9F9F"/>
            </a:solidFill>
            <a:ln>
              <a:solidFill>
                <a:schemeClr val="tx1"/>
              </a:solidFill>
            </a:ln>
          </p:spPr>
          <p:txBody>
            <a:bodyPr wrap="square" rtlCol="0">
              <a:spAutoFit/>
            </a:bodyPr>
            <a:lstStyle/>
            <a:p>
              <a:r>
                <a:rPr lang="en-US" altLang="zh-CN"/>
                <a:t>8 bits of data</a:t>
              </a:r>
              <a:endParaRPr lang="en-US" altLang="zh-CN"/>
            </a:p>
          </p:txBody>
        </p:sp>
        <p:sp>
          <p:nvSpPr>
            <p:cNvPr id="9" name="文本框 8"/>
            <p:cNvSpPr txBox="1"/>
            <p:nvPr/>
          </p:nvSpPr>
          <p:spPr>
            <a:xfrm>
              <a:off x="14362" y="4266"/>
              <a:ext cx="2264" cy="580"/>
            </a:xfrm>
            <a:prstGeom prst="rect">
              <a:avLst/>
            </a:prstGeom>
            <a:solidFill>
              <a:srgbClr val="A0F3FE"/>
            </a:solidFill>
            <a:ln>
              <a:solidFill>
                <a:schemeClr val="tx1"/>
              </a:solidFill>
            </a:ln>
          </p:spPr>
          <p:txBody>
            <a:bodyPr wrap="square" rtlCol="0">
              <a:spAutoFit/>
            </a:bodyPr>
            <a:lstStyle/>
            <a:p>
              <a:r>
                <a:rPr lang="en-US" altLang="zh-CN"/>
                <a:t>8 bits of data</a:t>
              </a:r>
              <a:endParaRPr lang="en-US" altLang="zh-CN"/>
            </a:p>
          </p:txBody>
        </p:sp>
        <p:sp>
          <p:nvSpPr>
            <p:cNvPr id="10" name="文本框 9"/>
            <p:cNvSpPr txBox="1"/>
            <p:nvPr/>
          </p:nvSpPr>
          <p:spPr>
            <a:xfrm>
              <a:off x="16633" y="4245"/>
              <a:ext cx="2264" cy="580"/>
            </a:xfrm>
            <a:prstGeom prst="rect">
              <a:avLst/>
            </a:prstGeom>
            <a:solidFill>
              <a:srgbClr val="FF9F9F"/>
            </a:solidFill>
            <a:ln>
              <a:solidFill>
                <a:schemeClr val="tx1"/>
              </a:solidFill>
            </a:ln>
          </p:spPr>
          <p:txBody>
            <a:bodyPr wrap="square" rtlCol="0">
              <a:spAutoFit/>
            </a:bodyPr>
            <a:lstStyle/>
            <a:p>
              <a:r>
                <a:rPr lang="en-US" altLang="zh-CN"/>
                <a:t>8 bits of data</a:t>
              </a:r>
              <a:endParaRPr lang="en-US" altLang="zh-CN"/>
            </a:p>
          </p:txBody>
        </p:sp>
      </p:grpSp>
      <p:sp>
        <p:nvSpPr>
          <p:cNvPr id="12" name="文本框 11"/>
          <p:cNvSpPr txBox="1"/>
          <p:nvPr/>
        </p:nvSpPr>
        <p:spPr>
          <a:xfrm>
            <a:off x="4876800" y="3155950"/>
            <a:ext cx="388620" cy="368300"/>
          </a:xfrm>
          <a:prstGeom prst="rect">
            <a:avLst/>
          </a:prstGeom>
          <a:noFill/>
        </p:spPr>
        <p:txBody>
          <a:bodyPr wrap="square" rtlCol="0">
            <a:spAutoFit/>
          </a:bodyPr>
          <a:lstStyle/>
          <a:p>
            <a:r>
              <a:rPr lang="en-US" altLang="zh-CN"/>
              <a:t>0</a:t>
            </a:r>
            <a:endParaRPr lang="en-US" altLang="zh-CN"/>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内容占位符 2"/>
          <p:cNvSpPr>
            <a:spLocks noGrp="1"/>
          </p:cNvSpPr>
          <p:nvPr/>
        </p:nvSpPr>
        <p:spPr>
          <a:xfrm>
            <a:off x="609600" y="1340769"/>
            <a:ext cx="10972800" cy="5040560"/>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zh-CN" altLang="en-US" sz="2000" dirty="0">
              <a:cs typeface="+mn-lt"/>
            </a:endParaRPr>
          </a:p>
          <a:p>
            <a:endParaRPr lang="zh-CN" altLang="en-US" sz="2000" dirty="0">
              <a:cs typeface="+mn-lt"/>
            </a:endParaRPr>
          </a:p>
          <a:p>
            <a:endParaRPr lang="zh-CN" altLang="en-US" sz="2000" dirty="0">
              <a:cs typeface="+mn-lt"/>
            </a:endParaRPr>
          </a:p>
          <a:p>
            <a:endParaRPr lang="zh-CN" altLang="en-US" sz="2000" dirty="0">
              <a:cs typeface="+mn-lt"/>
            </a:endParaRPr>
          </a:p>
          <a:p>
            <a:endParaRPr lang="zh-CN" altLang="en-US" sz="2000" dirty="0">
              <a:cs typeface="+mn-lt"/>
            </a:endParaRPr>
          </a:p>
          <a:p>
            <a:endParaRPr lang="en-US" altLang="zh-CN" sz="2000" dirty="0">
              <a:cs typeface="+mn-lt"/>
            </a:endParaRPr>
          </a:p>
          <a:p>
            <a:endParaRPr lang="en-US" altLang="zh-CN" sz="2000" dirty="0">
              <a:cs typeface="+mn-lt"/>
            </a:endParaRPr>
          </a:p>
          <a:p>
            <a:endParaRPr lang="en-US" altLang="zh-CN" sz="2000" dirty="0">
              <a:cs typeface="+mn-lt"/>
            </a:endParaRPr>
          </a:p>
          <a:p>
            <a:endParaRPr lang="en-US" altLang="zh-CN" sz="2000" dirty="0">
              <a:cs typeface="+mn-lt"/>
            </a:endParaRPr>
          </a:p>
          <a:p>
            <a:r>
              <a:rPr lang="en-US" altLang="zh-CN" sz="1800" dirty="0">
                <a:cs typeface="+mn-lt"/>
              </a:rPr>
              <a:t>Most data in MIPS is handled in words not bytes</a:t>
            </a:r>
            <a:endParaRPr lang="en-US" altLang="zh-CN" sz="1800" dirty="0">
              <a:cs typeface="+mn-lt"/>
            </a:endParaRPr>
          </a:p>
          <a:p>
            <a:pPr marL="800100" lvl="1" indent="-342900">
              <a:buFont typeface="Arial" panose="020B0604020202020204" pitchFamily="34" charset="0"/>
              <a:buChar char="•"/>
            </a:pPr>
            <a:r>
              <a:rPr lang="en-US" altLang="zh-CN" sz="1800" dirty="0">
                <a:solidFill>
                  <a:schemeClr val="tx1"/>
                </a:solidFill>
                <a:cs typeface="+mn-lt"/>
              </a:rPr>
              <a:t>A word is 32 bits or 4 bytes</a:t>
            </a:r>
            <a:endParaRPr lang="en-US" altLang="zh-CN" sz="1800" dirty="0">
              <a:solidFill>
                <a:schemeClr val="tx1"/>
              </a:solidFill>
              <a:cs typeface="+mn-lt"/>
            </a:endParaRPr>
          </a:p>
          <a:p>
            <a:pPr marL="800100" lvl="1" indent="-342900">
              <a:buFont typeface="Arial" panose="020B0604020202020204" pitchFamily="34" charset="0"/>
              <a:buChar char="•"/>
            </a:pPr>
            <a:r>
              <a:rPr lang="en-US" altLang="zh-CN" sz="1800" dirty="0">
                <a:solidFill>
                  <a:schemeClr val="tx1"/>
                </a:solidFill>
                <a:cs typeface="+mn-lt"/>
              </a:rPr>
              <a:t>A word is the size of a register</a:t>
            </a:r>
            <a:endParaRPr lang="en-US" altLang="zh-CN" sz="1800" dirty="0">
              <a:solidFill>
                <a:schemeClr val="tx1"/>
              </a:solidFill>
              <a:cs typeface="+mn-lt"/>
            </a:endParaRPr>
          </a:p>
          <a:p>
            <a:endParaRPr lang="en-US" altLang="zh-CN" sz="1800" dirty="0">
              <a:solidFill>
                <a:schemeClr val="tx1"/>
              </a:solidFill>
              <a:cs typeface="+mn-lt"/>
            </a:endParaRPr>
          </a:p>
        </p:txBody>
      </p:sp>
      <p:sp>
        <p:nvSpPr>
          <p:cNvPr id="2" name="标题 1"/>
          <p:cNvSpPr>
            <a:spLocks noGrp="1"/>
          </p:cNvSpPr>
          <p:nvPr>
            <p:ph type="title"/>
          </p:nvPr>
        </p:nvSpPr>
        <p:spPr/>
        <p:txBody>
          <a:bodyPr/>
          <a:lstStyle/>
          <a:p>
            <a:r>
              <a:rPr lang="en-US" altLang="zh-CN" dirty="0"/>
              <a:t>Viewing Memory as Bytes or Words</a:t>
            </a:r>
            <a:endParaRPr lang="en-US" altLang="zh-CN" dirty="0"/>
          </a:p>
        </p:txBody>
      </p:sp>
      <p:sp>
        <p:nvSpPr>
          <p:cNvPr id="4" name="灯片编号占位符 3"/>
          <p:cNvSpPr>
            <a:spLocks noGrp="1"/>
          </p:cNvSpPr>
          <p:nvPr>
            <p:ph type="sldNum" sz="quarter" idx="12"/>
          </p:nvPr>
        </p:nvSpPr>
        <p:spPr/>
        <p:txBody>
          <a:bodyPr/>
          <a:lstStyle/>
          <a:p>
            <a:fld id="{C22DC6D3-9347-42BE-948A-F7EB414DF657}" type="slidenum">
              <a:rPr lang="en-US" altLang="en-US"/>
            </a:fld>
            <a:endParaRPr lang="en-US" altLang="en-US" dirty="0"/>
          </a:p>
        </p:txBody>
      </p:sp>
      <p:sp>
        <p:nvSpPr>
          <p:cNvPr id="6" name="文本框 5"/>
          <p:cNvSpPr txBox="1"/>
          <p:nvPr/>
        </p:nvSpPr>
        <p:spPr>
          <a:xfrm>
            <a:off x="7247890" y="1340485"/>
            <a:ext cx="2680335" cy="706755"/>
          </a:xfrm>
          <a:prstGeom prst="rect">
            <a:avLst/>
          </a:prstGeom>
          <a:noFill/>
        </p:spPr>
        <p:txBody>
          <a:bodyPr wrap="square" rtlCol="0">
            <a:spAutoFit/>
          </a:bodyPr>
          <a:lstStyle/>
          <a:p>
            <a:r>
              <a:rPr lang="en-US" altLang="zh-CN" sz="2000" b="1"/>
              <a:t>Word-aligned</a:t>
            </a:r>
            <a:endParaRPr lang="en-US" altLang="zh-CN" sz="2000" b="1"/>
          </a:p>
          <a:p>
            <a:r>
              <a:rPr lang="en-US" altLang="zh-CN" sz="2000" b="1"/>
              <a:t>view of memory</a:t>
            </a:r>
            <a:endParaRPr lang="en-US" altLang="zh-CN" sz="2000" b="1"/>
          </a:p>
        </p:txBody>
      </p:sp>
      <p:sp>
        <p:nvSpPr>
          <p:cNvPr id="22" name="文本框 21"/>
          <p:cNvSpPr txBox="1"/>
          <p:nvPr/>
        </p:nvSpPr>
        <p:spPr>
          <a:xfrm>
            <a:off x="2207260" y="1340485"/>
            <a:ext cx="2680335" cy="706755"/>
          </a:xfrm>
          <a:prstGeom prst="rect">
            <a:avLst/>
          </a:prstGeom>
          <a:noFill/>
        </p:spPr>
        <p:txBody>
          <a:bodyPr wrap="square" rtlCol="0">
            <a:spAutoFit/>
          </a:bodyPr>
          <a:lstStyle/>
          <a:p>
            <a:r>
              <a:rPr lang="en-US" altLang="zh-CN" sz="2000" b="1"/>
              <a:t>Byte-addressable</a:t>
            </a:r>
            <a:endParaRPr lang="en-US" altLang="zh-CN" sz="2000" b="1"/>
          </a:p>
          <a:p>
            <a:r>
              <a:rPr lang="en-US" altLang="zh-CN" sz="2000" b="1"/>
              <a:t>view of memory</a:t>
            </a:r>
            <a:endParaRPr lang="en-US" altLang="zh-CN" sz="2000" b="1"/>
          </a:p>
        </p:txBody>
      </p:sp>
      <p:graphicFrame>
        <p:nvGraphicFramePr>
          <p:cNvPr id="23" name="内容占位符 22"/>
          <p:cNvGraphicFramePr>
            <a:graphicFrameLocks noGrp="1"/>
          </p:cNvGraphicFramePr>
          <p:nvPr>
            <p:ph idx="1"/>
            <p:custDataLst>
              <p:tags r:id="rId1"/>
            </p:custDataLst>
          </p:nvPr>
        </p:nvGraphicFramePr>
        <p:xfrm>
          <a:off x="2711450" y="2103755"/>
          <a:ext cx="1315720" cy="2058035"/>
        </p:xfrm>
        <a:graphic>
          <a:graphicData uri="http://schemas.openxmlformats.org/drawingml/2006/table">
            <a:tbl>
              <a:tblPr firstRow="1" bandRow="1">
                <a:tableStyleId>{5C22544A-7EE6-4342-B048-85BDC9FD1C3A}</a:tableStyleId>
              </a:tblPr>
              <a:tblGrid>
                <a:gridCol w="1315720"/>
              </a:tblGrid>
              <a:tr h="294005">
                <a:tc>
                  <a:txBody>
                    <a:bodyPr/>
                    <a:lstStyle/>
                    <a:p>
                      <a:pPr>
                        <a:lnSpc>
                          <a:spcPct val="70000"/>
                        </a:lnSpc>
                        <a:buNone/>
                      </a:pPr>
                      <a:r>
                        <a:rPr lang="en-US" altLang="zh-CN" sz="1400" b="0">
                          <a:solidFill>
                            <a:schemeClr val="tx1"/>
                          </a:solidFill>
                          <a:cs typeface="+mn-lt"/>
                        </a:rPr>
                        <a:t>8 bits of data</a:t>
                      </a:r>
                      <a:endParaRPr lang="en-US" altLang="zh-CN" sz="1400"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9F9F"/>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A0F3FE"/>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9F9F"/>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A0F3FE"/>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9F9F"/>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A0F3FE"/>
                    </a:solidFill>
                  </a:tcPr>
                </a:tc>
              </a:tr>
            </a:tbl>
          </a:graphicData>
        </a:graphic>
      </p:graphicFrame>
      <p:grpSp>
        <p:nvGrpSpPr>
          <p:cNvPr id="24" name="组合 23"/>
          <p:cNvGrpSpPr/>
          <p:nvPr/>
        </p:nvGrpSpPr>
        <p:grpSpPr>
          <a:xfrm>
            <a:off x="2639695" y="4217670"/>
            <a:ext cx="1633855" cy="368300"/>
            <a:chOff x="13917" y="10217"/>
            <a:chExt cx="2573" cy="580"/>
          </a:xfrm>
        </p:grpSpPr>
        <p:cxnSp>
          <p:nvCxnSpPr>
            <p:cNvPr id="25" name="直接箭头连接符 24"/>
            <p:cNvCxnSpPr/>
            <p:nvPr/>
          </p:nvCxnSpPr>
          <p:spPr>
            <a:xfrm flipV="1">
              <a:off x="14030" y="10218"/>
              <a:ext cx="2147" cy="31"/>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13917" y="10217"/>
              <a:ext cx="2573" cy="580"/>
            </a:xfrm>
            <a:prstGeom prst="rect">
              <a:avLst/>
            </a:prstGeom>
            <a:noFill/>
          </p:spPr>
          <p:txBody>
            <a:bodyPr wrap="square" rtlCol="0">
              <a:spAutoFit/>
            </a:bodyPr>
            <a:lstStyle/>
            <a:p>
              <a:r>
                <a:rPr lang="en-US" altLang="zh-CN"/>
                <a:t>1 byte = 8 bits</a:t>
              </a:r>
              <a:endParaRPr lang="en-US" altLang="zh-CN"/>
            </a:p>
          </p:txBody>
        </p:sp>
      </p:grpSp>
      <p:sp>
        <p:nvSpPr>
          <p:cNvPr id="27" name="文本框 26"/>
          <p:cNvSpPr txBox="1"/>
          <p:nvPr/>
        </p:nvSpPr>
        <p:spPr>
          <a:xfrm rot="10800000">
            <a:off x="1703070" y="2354580"/>
            <a:ext cx="551815" cy="1858645"/>
          </a:xfrm>
          <a:prstGeom prst="rect">
            <a:avLst/>
          </a:prstGeom>
          <a:noFill/>
        </p:spPr>
        <p:txBody>
          <a:bodyPr vert="eaVert" wrap="square" rtlCol="0">
            <a:spAutoFit/>
          </a:bodyPr>
          <a:lstStyle/>
          <a:p>
            <a:r>
              <a:rPr lang="en-US" altLang="zh-CN" sz="2400" b="1"/>
              <a:t>Byte Address</a:t>
            </a:r>
            <a:endParaRPr lang="en-US" altLang="zh-CN" sz="2400" b="1"/>
          </a:p>
        </p:txBody>
      </p:sp>
      <p:sp>
        <p:nvSpPr>
          <p:cNvPr id="28" name="文本框 27"/>
          <p:cNvSpPr txBox="1"/>
          <p:nvPr/>
        </p:nvSpPr>
        <p:spPr>
          <a:xfrm>
            <a:off x="2283460" y="1854835"/>
            <a:ext cx="399415" cy="2306955"/>
          </a:xfrm>
          <a:prstGeom prst="rect">
            <a:avLst/>
          </a:prstGeom>
          <a:noFill/>
        </p:spPr>
        <p:txBody>
          <a:bodyPr wrap="square" rtlCol="0">
            <a:spAutoFit/>
          </a:bodyPr>
          <a:lstStyle/>
          <a:p>
            <a:r>
              <a:rPr lang="en-US" altLang="zh-CN"/>
              <a:t>…</a:t>
            </a:r>
            <a:endParaRPr lang="en-US" altLang="zh-CN"/>
          </a:p>
          <a:p>
            <a:r>
              <a:rPr lang="en-US" altLang="zh-CN"/>
              <a:t>6</a:t>
            </a:r>
            <a:endParaRPr lang="en-US" altLang="zh-CN"/>
          </a:p>
          <a:p>
            <a:r>
              <a:rPr lang="en-US" altLang="zh-CN"/>
              <a:t>5</a:t>
            </a:r>
            <a:endParaRPr lang="en-US" altLang="zh-CN"/>
          </a:p>
          <a:p>
            <a:r>
              <a:rPr lang="en-US" altLang="zh-CN"/>
              <a:t>4</a:t>
            </a:r>
            <a:endParaRPr lang="en-US" altLang="zh-CN"/>
          </a:p>
          <a:p>
            <a:r>
              <a:rPr lang="en-US" altLang="zh-CN"/>
              <a:t>3</a:t>
            </a:r>
            <a:endParaRPr lang="en-US" altLang="zh-CN"/>
          </a:p>
          <a:p>
            <a:r>
              <a:rPr lang="en-US" altLang="zh-CN"/>
              <a:t>2</a:t>
            </a:r>
            <a:endParaRPr lang="en-US" altLang="zh-CN"/>
          </a:p>
          <a:p>
            <a:r>
              <a:rPr lang="en-US" altLang="zh-CN"/>
              <a:t>1</a:t>
            </a:r>
            <a:endParaRPr lang="en-US" altLang="zh-CN"/>
          </a:p>
          <a:p>
            <a:r>
              <a:rPr lang="en-US" altLang="zh-CN"/>
              <a:t>0</a:t>
            </a:r>
            <a:endParaRPr lang="en-US" altLang="zh-CN"/>
          </a:p>
        </p:txBody>
      </p:sp>
      <p:sp>
        <p:nvSpPr>
          <p:cNvPr id="37" name="文本框 36"/>
          <p:cNvSpPr txBox="1"/>
          <p:nvPr/>
        </p:nvSpPr>
        <p:spPr>
          <a:xfrm>
            <a:off x="6311900" y="4020185"/>
            <a:ext cx="4191635" cy="706755"/>
          </a:xfrm>
          <a:prstGeom prst="rect">
            <a:avLst/>
          </a:prstGeom>
          <a:noFill/>
        </p:spPr>
        <p:txBody>
          <a:bodyPr wrap="square" rtlCol="0">
            <a:spAutoFit/>
          </a:bodyPr>
          <a:lstStyle/>
          <a:p>
            <a:r>
              <a:rPr lang="en-US" altLang="zh-CN" sz="2000" b="1"/>
              <a:t>Register hold 32 bits of data (1 word)</a:t>
            </a:r>
            <a:endParaRPr lang="en-US" altLang="zh-CN" sz="2000" b="1"/>
          </a:p>
          <a:p>
            <a:r>
              <a:rPr lang="en-US" altLang="zh-CN" sz="2000" b="1"/>
              <a:t>Addresses are </a:t>
            </a:r>
            <a:r>
              <a:rPr lang="en-US" altLang="zh-CN" sz="2000" b="1">
                <a:sym typeface="+mn-ea"/>
              </a:rPr>
              <a:t>32 bits of data (1 word)</a:t>
            </a:r>
            <a:endParaRPr lang="en-US" altLang="zh-CN" sz="2000" b="1"/>
          </a:p>
        </p:txBody>
      </p:sp>
      <p:cxnSp>
        <p:nvCxnSpPr>
          <p:cNvPr id="38" name="直接箭头连接符 37"/>
          <p:cNvCxnSpPr/>
          <p:nvPr/>
        </p:nvCxnSpPr>
        <p:spPr>
          <a:xfrm>
            <a:off x="5375910" y="3660140"/>
            <a:ext cx="5688330" cy="0"/>
          </a:xfrm>
          <a:prstGeom prst="straightConnector1">
            <a:avLst/>
          </a:prstGeom>
          <a:ln>
            <a:solidFill>
              <a:schemeClr val="bg1">
                <a:lumMod val="6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6754495" y="3620135"/>
            <a:ext cx="3667760" cy="368300"/>
          </a:xfrm>
          <a:prstGeom prst="rect">
            <a:avLst/>
          </a:prstGeom>
          <a:noFill/>
        </p:spPr>
        <p:txBody>
          <a:bodyPr wrap="square" rtlCol="0">
            <a:spAutoFit/>
          </a:bodyPr>
          <a:lstStyle/>
          <a:p>
            <a:r>
              <a:rPr lang="en-US" altLang="zh-CN"/>
              <a:t>1 word = 4 bytes = 32 bits of data</a:t>
            </a:r>
            <a:endParaRPr lang="en-US" altLang="zh-CN"/>
          </a:p>
        </p:txBody>
      </p:sp>
      <p:grpSp>
        <p:nvGrpSpPr>
          <p:cNvPr id="40" name="组合 39"/>
          <p:cNvGrpSpPr/>
          <p:nvPr/>
        </p:nvGrpSpPr>
        <p:grpSpPr>
          <a:xfrm>
            <a:off x="5304155" y="3154045"/>
            <a:ext cx="5758180" cy="385445"/>
            <a:chOff x="9827" y="4266"/>
            <a:chExt cx="9068" cy="607"/>
          </a:xfrm>
        </p:grpSpPr>
        <p:sp>
          <p:nvSpPr>
            <p:cNvPr id="41" name="文本框 40"/>
            <p:cNvSpPr txBox="1"/>
            <p:nvPr/>
          </p:nvSpPr>
          <p:spPr>
            <a:xfrm>
              <a:off x="9827" y="4266"/>
              <a:ext cx="2264" cy="580"/>
            </a:xfrm>
            <a:prstGeom prst="rect">
              <a:avLst/>
            </a:prstGeom>
            <a:solidFill>
              <a:srgbClr val="A0F3FE"/>
            </a:solidFill>
            <a:ln>
              <a:solidFill>
                <a:schemeClr val="tx1"/>
              </a:solidFill>
            </a:ln>
          </p:spPr>
          <p:txBody>
            <a:bodyPr wrap="square" rtlCol="0">
              <a:spAutoFit/>
            </a:bodyPr>
            <a:lstStyle/>
            <a:p>
              <a:r>
                <a:rPr lang="en-US" altLang="zh-CN"/>
                <a:t>8 bits of data</a:t>
              </a:r>
              <a:endParaRPr lang="en-US" altLang="zh-CN"/>
            </a:p>
          </p:txBody>
        </p:sp>
        <p:sp>
          <p:nvSpPr>
            <p:cNvPr id="42" name="文本框 41"/>
            <p:cNvSpPr txBox="1"/>
            <p:nvPr/>
          </p:nvSpPr>
          <p:spPr>
            <a:xfrm>
              <a:off x="12094" y="4293"/>
              <a:ext cx="2264" cy="580"/>
            </a:xfrm>
            <a:prstGeom prst="rect">
              <a:avLst/>
            </a:prstGeom>
            <a:solidFill>
              <a:srgbClr val="FF9F9F"/>
            </a:solidFill>
            <a:ln>
              <a:solidFill>
                <a:schemeClr val="tx1"/>
              </a:solidFill>
            </a:ln>
          </p:spPr>
          <p:txBody>
            <a:bodyPr wrap="square" rtlCol="0">
              <a:spAutoFit/>
            </a:bodyPr>
            <a:lstStyle/>
            <a:p>
              <a:r>
                <a:rPr lang="en-US" altLang="zh-CN"/>
                <a:t>8 bits of data</a:t>
              </a:r>
              <a:endParaRPr lang="en-US" altLang="zh-CN"/>
            </a:p>
          </p:txBody>
        </p:sp>
        <p:sp>
          <p:nvSpPr>
            <p:cNvPr id="43" name="文本框 42"/>
            <p:cNvSpPr txBox="1"/>
            <p:nvPr/>
          </p:nvSpPr>
          <p:spPr>
            <a:xfrm>
              <a:off x="14362" y="4266"/>
              <a:ext cx="2264" cy="580"/>
            </a:xfrm>
            <a:prstGeom prst="rect">
              <a:avLst/>
            </a:prstGeom>
            <a:solidFill>
              <a:srgbClr val="A0F3FE"/>
            </a:solidFill>
            <a:ln>
              <a:solidFill>
                <a:schemeClr val="tx1"/>
              </a:solidFill>
            </a:ln>
          </p:spPr>
          <p:txBody>
            <a:bodyPr wrap="square" rtlCol="0">
              <a:spAutoFit/>
            </a:bodyPr>
            <a:lstStyle/>
            <a:p>
              <a:r>
                <a:rPr lang="en-US" altLang="zh-CN"/>
                <a:t>8 bits of data</a:t>
              </a:r>
              <a:endParaRPr lang="en-US" altLang="zh-CN"/>
            </a:p>
          </p:txBody>
        </p:sp>
        <p:sp>
          <p:nvSpPr>
            <p:cNvPr id="44" name="文本框 43"/>
            <p:cNvSpPr txBox="1"/>
            <p:nvPr/>
          </p:nvSpPr>
          <p:spPr>
            <a:xfrm>
              <a:off x="16631" y="4266"/>
              <a:ext cx="2264" cy="580"/>
            </a:xfrm>
            <a:prstGeom prst="rect">
              <a:avLst/>
            </a:prstGeom>
            <a:solidFill>
              <a:srgbClr val="FF9F9F"/>
            </a:solidFill>
            <a:ln>
              <a:solidFill>
                <a:schemeClr val="tx1"/>
              </a:solidFill>
            </a:ln>
          </p:spPr>
          <p:txBody>
            <a:bodyPr wrap="square" rtlCol="0">
              <a:spAutoFit/>
            </a:bodyPr>
            <a:lstStyle/>
            <a:p>
              <a:r>
                <a:rPr lang="en-US" altLang="zh-CN"/>
                <a:t>8 bits of data</a:t>
              </a:r>
              <a:endParaRPr lang="en-US" altLang="zh-CN"/>
            </a:p>
          </p:txBody>
        </p:sp>
      </p:grpSp>
      <p:sp>
        <p:nvSpPr>
          <p:cNvPr id="45" name="文本框 44"/>
          <p:cNvSpPr txBox="1"/>
          <p:nvPr/>
        </p:nvSpPr>
        <p:spPr>
          <a:xfrm>
            <a:off x="4876800" y="3155950"/>
            <a:ext cx="388620" cy="368300"/>
          </a:xfrm>
          <a:prstGeom prst="rect">
            <a:avLst/>
          </a:prstGeom>
          <a:noFill/>
        </p:spPr>
        <p:txBody>
          <a:bodyPr wrap="square" rtlCol="0">
            <a:spAutoFit/>
          </a:bodyPr>
          <a:lstStyle/>
          <a:p>
            <a:r>
              <a:rPr lang="en-US" altLang="zh-CN"/>
              <a:t>0</a:t>
            </a:r>
            <a:endParaRPr lang="en-US" altLang="zh-CN"/>
          </a:p>
        </p:txBody>
      </p:sp>
      <p:grpSp>
        <p:nvGrpSpPr>
          <p:cNvPr id="46" name="组合 45"/>
          <p:cNvGrpSpPr/>
          <p:nvPr/>
        </p:nvGrpSpPr>
        <p:grpSpPr>
          <a:xfrm>
            <a:off x="5300980" y="2780665"/>
            <a:ext cx="5758180" cy="385445"/>
            <a:chOff x="9827" y="4266"/>
            <a:chExt cx="9068" cy="607"/>
          </a:xfrm>
        </p:grpSpPr>
        <p:sp>
          <p:nvSpPr>
            <p:cNvPr id="47" name="文本框 46"/>
            <p:cNvSpPr txBox="1"/>
            <p:nvPr/>
          </p:nvSpPr>
          <p:spPr>
            <a:xfrm>
              <a:off x="9827" y="4266"/>
              <a:ext cx="2264" cy="580"/>
            </a:xfrm>
            <a:prstGeom prst="rect">
              <a:avLst/>
            </a:prstGeom>
            <a:solidFill>
              <a:schemeClr val="bg1"/>
            </a:solidFill>
            <a:ln>
              <a:solidFill>
                <a:schemeClr val="tx1"/>
              </a:solidFill>
            </a:ln>
          </p:spPr>
          <p:txBody>
            <a:bodyPr wrap="square" rtlCol="0">
              <a:spAutoFit/>
            </a:bodyPr>
            <a:lstStyle/>
            <a:p>
              <a:r>
                <a:rPr lang="en-US" altLang="zh-CN"/>
                <a:t>8 bits of data</a:t>
              </a:r>
              <a:endParaRPr lang="en-US" altLang="zh-CN"/>
            </a:p>
          </p:txBody>
        </p:sp>
        <p:sp>
          <p:nvSpPr>
            <p:cNvPr id="48" name="文本框 47"/>
            <p:cNvSpPr txBox="1"/>
            <p:nvPr/>
          </p:nvSpPr>
          <p:spPr>
            <a:xfrm>
              <a:off x="12094" y="4293"/>
              <a:ext cx="2264" cy="580"/>
            </a:xfrm>
            <a:prstGeom prst="rect">
              <a:avLst/>
            </a:prstGeom>
            <a:solidFill>
              <a:schemeClr val="bg1"/>
            </a:solidFill>
            <a:ln>
              <a:solidFill>
                <a:schemeClr val="tx1"/>
              </a:solidFill>
            </a:ln>
          </p:spPr>
          <p:txBody>
            <a:bodyPr wrap="square" rtlCol="0">
              <a:spAutoFit/>
            </a:bodyPr>
            <a:lstStyle/>
            <a:p>
              <a:r>
                <a:rPr lang="en-US" altLang="zh-CN" dirty="0"/>
                <a:t>8 bits of data</a:t>
              </a:r>
              <a:endParaRPr lang="en-US" altLang="zh-CN" dirty="0"/>
            </a:p>
          </p:txBody>
        </p:sp>
        <p:sp>
          <p:nvSpPr>
            <p:cNvPr id="49" name="文本框 48"/>
            <p:cNvSpPr txBox="1"/>
            <p:nvPr/>
          </p:nvSpPr>
          <p:spPr>
            <a:xfrm>
              <a:off x="14362" y="4266"/>
              <a:ext cx="2264" cy="580"/>
            </a:xfrm>
            <a:prstGeom prst="rect">
              <a:avLst/>
            </a:prstGeom>
            <a:noFill/>
            <a:ln>
              <a:solidFill>
                <a:schemeClr val="tx1"/>
              </a:solidFill>
            </a:ln>
            <a:extLst>
              <a:ext uri="{909E8E84-426E-40DD-AFC4-6F175D3DCCD1}">
                <a14:hiddenFill xmlns:a14="http://schemas.microsoft.com/office/drawing/2010/main">
                  <a:solidFill>
                    <a:srgbClr val="A0F3FE"/>
                  </a:solidFill>
                </a14:hiddenFill>
              </a:ext>
            </a:extLst>
          </p:spPr>
          <p:txBody>
            <a:bodyPr wrap="square" rtlCol="0">
              <a:spAutoFit/>
            </a:bodyPr>
            <a:lstStyle/>
            <a:p>
              <a:r>
                <a:rPr lang="en-US" altLang="zh-CN"/>
                <a:t>8 bits of data</a:t>
              </a:r>
              <a:endParaRPr lang="en-US" altLang="zh-CN"/>
            </a:p>
          </p:txBody>
        </p:sp>
        <p:sp>
          <p:nvSpPr>
            <p:cNvPr id="50" name="文本框 49"/>
            <p:cNvSpPr txBox="1"/>
            <p:nvPr/>
          </p:nvSpPr>
          <p:spPr>
            <a:xfrm>
              <a:off x="16631" y="4266"/>
              <a:ext cx="2264" cy="580"/>
            </a:xfrm>
            <a:prstGeom prst="rect">
              <a:avLst/>
            </a:prstGeom>
            <a:noFill/>
            <a:ln>
              <a:solidFill>
                <a:schemeClr val="tx1"/>
              </a:solidFill>
            </a:ln>
            <a:extLst>
              <a:ext uri="{909E8E84-426E-40DD-AFC4-6F175D3DCCD1}">
                <a14:hiddenFill xmlns:a14="http://schemas.microsoft.com/office/drawing/2010/main">
                  <a:solidFill>
                    <a:srgbClr val="FF9F9F"/>
                  </a:solidFill>
                </a14:hiddenFill>
              </a:ext>
            </a:extLst>
          </p:spPr>
          <p:txBody>
            <a:bodyPr wrap="square" rtlCol="0">
              <a:spAutoFit/>
            </a:bodyPr>
            <a:lstStyle/>
            <a:p>
              <a:r>
                <a:rPr lang="en-US" altLang="zh-CN"/>
                <a:t>8 bits of data</a:t>
              </a:r>
              <a:endParaRPr lang="en-US" altLang="zh-CN"/>
            </a:p>
          </p:txBody>
        </p:sp>
      </p:grpSp>
      <p:grpSp>
        <p:nvGrpSpPr>
          <p:cNvPr id="66" name="组合 65"/>
          <p:cNvGrpSpPr/>
          <p:nvPr/>
        </p:nvGrpSpPr>
        <p:grpSpPr>
          <a:xfrm>
            <a:off x="5300980" y="2051685"/>
            <a:ext cx="5745480" cy="368300"/>
            <a:chOff x="8373" y="3272"/>
            <a:chExt cx="9048" cy="580"/>
          </a:xfrm>
        </p:grpSpPr>
        <p:grpSp>
          <p:nvGrpSpPr>
            <p:cNvPr id="65" name="组合 64"/>
            <p:cNvGrpSpPr/>
            <p:nvPr/>
          </p:nvGrpSpPr>
          <p:grpSpPr>
            <a:xfrm>
              <a:off x="10637" y="3272"/>
              <a:ext cx="6784" cy="580"/>
              <a:chOff x="10637" y="3272"/>
              <a:chExt cx="6784" cy="580"/>
            </a:xfrm>
          </p:grpSpPr>
          <p:sp>
            <p:nvSpPr>
              <p:cNvPr id="61" name="文本框 60"/>
              <p:cNvSpPr txBox="1"/>
              <p:nvPr/>
            </p:nvSpPr>
            <p:spPr>
              <a:xfrm>
                <a:off x="12884" y="3272"/>
                <a:ext cx="2264" cy="580"/>
              </a:xfrm>
              <a:prstGeom prst="rect">
                <a:avLst/>
              </a:prstGeom>
              <a:noFill/>
              <a:ln>
                <a:solidFill>
                  <a:schemeClr val="tx1"/>
                </a:solidFill>
              </a:ln>
              <a:extLst>
                <a:ext uri="{909E8E84-426E-40DD-AFC4-6F175D3DCCD1}">
                  <a14:hiddenFill xmlns:a14="http://schemas.microsoft.com/office/drawing/2010/main">
                    <a:solidFill>
                      <a:srgbClr val="FF9F9F"/>
                    </a:solidFill>
                  </a14:hiddenFill>
                </a:ext>
              </a:extLst>
            </p:spPr>
            <p:txBody>
              <a:bodyPr wrap="square" rtlCol="0">
                <a:spAutoFit/>
              </a:bodyPr>
              <a:lstStyle/>
              <a:p>
                <a:r>
                  <a:rPr lang="en-US" altLang="zh-CN"/>
                  <a:t>8 bits of data</a:t>
                </a:r>
                <a:endParaRPr lang="en-US" altLang="zh-CN"/>
              </a:p>
            </p:txBody>
          </p:sp>
          <p:sp>
            <p:nvSpPr>
              <p:cNvPr id="62" name="文本框 61"/>
              <p:cNvSpPr txBox="1"/>
              <p:nvPr/>
            </p:nvSpPr>
            <p:spPr>
              <a:xfrm>
                <a:off x="15157" y="3272"/>
                <a:ext cx="2264" cy="580"/>
              </a:xfrm>
              <a:prstGeom prst="rect">
                <a:avLst/>
              </a:prstGeom>
              <a:noFill/>
              <a:ln>
                <a:solidFill>
                  <a:schemeClr val="tx1"/>
                </a:solidFill>
              </a:ln>
              <a:extLst>
                <a:ext uri="{909E8E84-426E-40DD-AFC4-6F175D3DCCD1}">
                  <a14:hiddenFill xmlns:a14="http://schemas.microsoft.com/office/drawing/2010/main">
                    <a:solidFill>
                      <a:srgbClr val="FF9F9F"/>
                    </a:solidFill>
                  </a14:hiddenFill>
                </a:ext>
              </a:extLst>
            </p:spPr>
            <p:txBody>
              <a:bodyPr wrap="square" rtlCol="0">
                <a:spAutoFit/>
              </a:bodyPr>
              <a:lstStyle/>
              <a:p>
                <a:r>
                  <a:rPr lang="en-US" altLang="zh-CN"/>
                  <a:t>8 bits of data</a:t>
                </a:r>
                <a:endParaRPr lang="en-US" altLang="zh-CN"/>
              </a:p>
            </p:txBody>
          </p:sp>
          <p:sp>
            <p:nvSpPr>
              <p:cNvPr id="63" name="文本框 62"/>
              <p:cNvSpPr txBox="1"/>
              <p:nvPr/>
            </p:nvSpPr>
            <p:spPr>
              <a:xfrm>
                <a:off x="10637" y="3272"/>
                <a:ext cx="2264" cy="580"/>
              </a:xfrm>
              <a:prstGeom prst="rect">
                <a:avLst/>
              </a:prstGeom>
              <a:noFill/>
              <a:ln>
                <a:solidFill>
                  <a:schemeClr val="tx1"/>
                </a:solidFill>
              </a:ln>
              <a:extLst>
                <a:ext uri="{909E8E84-426E-40DD-AFC4-6F175D3DCCD1}">
                  <a14:hiddenFill xmlns:a14="http://schemas.microsoft.com/office/drawing/2010/main">
                    <a:solidFill>
                      <a:srgbClr val="FF9F9F"/>
                    </a:solidFill>
                  </a14:hiddenFill>
                </a:ext>
              </a:extLst>
            </p:spPr>
            <p:txBody>
              <a:bodyPr wrap="square" rtlCol="0">
                <a:spAutoFit/>
              </a:bodyPr>
              <a:lstStyle/>
              <a:p>
                <a:r>
                  <a:rPr lang="en-US" altLang="zh-CN"/>
                  <a:t>8 bits of data</a:t>
                </a:r>
                <a:endParaRPr lang="en-US" altLang="zh-CN"/>
              </a:p>
            </p:txBody>
          </p:sp>
        </p:grpSp>
        <p:sp>
          <p:nvSpPr>
            <p:cNvPr id="64" name="文本框 63"/>
            <p:cNvSpPr txBox="1"/>
            <p:nvPr/>
          </p:nvSpPr>
          <p:spPr>
            <a:xfrm>
              <a:off x="8373" y="3272"/>
              <a:ext cx="2264" cy="580"/>
            </a:xfrm>
            <a:prstGeom prst="rect">
              <a:avLst/>
            </a:prstGeom>
            <a:noFill/>
            <a:ln>
              <a:solidFill>
                <a:schemeClr val="tx1"/>
              </a:solidFill>
            </a:ln>
            <a:extLst>
              <a:ext uri="{909E8E84-426E-40DD-AFC4-6F175D3DCCD1}">
                <a14:hiddenFill xmlns:a14="http://schemas.microsoft.com/office/drawing/2010/main">
                  <a:solidFill>
                    <a:srgbClr val="FF9F9F"/>
                  </a:solidFill>
                </a14:hiddenFill>
              </a:ext>
            </a:extLst>
          </p:spPr>
          <p:txBody>
            <a:bodyPr wrap="square" rtlCol="0">
              <a:spAutoFit/>
            </a:bodyPr>
            <a:lstStyle/>
            <a:p>
              <a:r>
                <a:rPr lang="en-US" altLang="zh-CN"/>
                <a:t>8 bits of data</a:t>
              </a:r>
              <a:endParaRPr lang="en-US" altLang="zh-CN"/>
            </a:p>
          </p:txBody>
        </p:sp>
      </p:grpSp>
      <p:grpSp>
        <p:nvGrpSpPr>
          <p:cNvPr id="67" name="组合 66"/>
          <p:cNvGrpSpPr/>
          <p:nvPr/>
        </p:nvGrpSpPr>
        <p:grpSpPr>
          <a:xfrm>
            <a:off x="5300980" y="2424430"/>
            <a:ext cx="5745480" cy="368300"/>
            <a:chOff x="8373" y="3272"/>
            <a:chExt cx="9048" cy="580"/>
          </a:xfrm>
        </p:grpSpPr>
        <p:grpSp>
          <p:nvGrpSpPr>
            <p:cNvPr id="68" name="组合 67"/>
            <p:cNvGrpSpPr/>
            <p:nvPr/>
          </p:nvGrpSpPr>
          <p:grpSpPr>
            <a:xfrm>
              <a:off x="10637" y="3272"/>
              <a:ext cx="6784" cy="580"/>
              <a:chOff x="10637" y="3272"/>
              <a:chExt cx="6784" cy="580"/>
            </a:xfrm>
          </p:grpSpPr>
          <p:sp>
            <p:nvSpPr>
              <p:cNvPr id="69" name="文本框 68"/>
              <p:cNvSpPr txBox="1"/>
              <p:nvPr/>
            </p:nvSpPr>
            <p:spPr>
              <a:xfrm>
                <a:off x="12884" y="3272"/>
                <a:ext cx="2264" cy="580"/>
              </a:xfrm>
              <a:prstGeom prst="rect">
                <a:avLst/>
              </a:prstGeom>
              <a:noFill/>
              <a:ln>
                <a:solidFill>
                  <a:schemeClr val="tx1"/>
                </a:solidFill>
              </a:ln>
              <a:extLst>
                <a:ext uri="{909E8E84-426E-40DD-AFC4-6F175D3DCCD1}">
                  <a14:hiddenFill xmlns:a14="http://schemas.microsoft.com/office/drawing/2010/main">
                    <a:solidFill>
                      <a:srgbClr val="FF9F9F"/>
                    </a:solidFill>
                  </a14:hiddenFill>
                </a:ext>
              </a:extLst>
            </p:spPr>
            <p:txBody>
              <a:bodyPr wrap="square" rtlCol="0">
                <a:spAutoFit/>
              </a:bodyPr>
              <a:lstStyle/>
              <a:p>
                <a:r>
                  <a:rPr lang="en-US" altLang="zh-CN"/>
                  <a:t>8 bits of data</a:t>
                </a:r>
                <a:endParaRPr lang="en-US" altLang="zh-CN"/>
              </a:p>
            </p:txBody>
          </p:sp>
          <p:sp>
            <p:nvSpPr>
              <p:cNvPr id="70" name="文本框 69"/>
              <p:cNvSpPr txBox="1"/>
              <p:nvPr/>
            </p:nvSpPr>
            <p:spPr>
              <a:xfrm>
                <a:off x="15157" y="3272"/>
                <a:ext cx="2264" cy="580"/>
              </a:xfrm>
              <a:prstGeom prst="rect">
                <a:avLst/>
              </a:prstGeom>
              <a:noFill/>
              <a:ln>
                <a:solidFill>
                  <a:schemeClr val="tx1"/>
                </a:solidFill>
              </a:ln>
              <a:extLst>
                <a:ext uri="{909E8E84-426E-40DD-AFC4-6F175D3DCCD1}">
                  <a14:hiddenFill xmlns:a14="http://schemas.microsoft.com/office/drawing/2010/main">
                    <a:solidFill>
                      <a:srgbClr val="FF9F9F"/>
                    </a:solidFill>
                  </a14:hiddenFill>
                </a:ext>
              </a:extLst>
            </p:spPr>
            <p:txBody>
              <a:bodyPr wrap="square" rtlCol="0">
                <a:spAutoFit/>
              </a:bodyPr>
              <a:lstStyle/>
              <a:p>
                <a:r>
                  <a:rPr lang="en-US" altLang="zh-CN"/>
                  <a:t>8 bits of data</a:t>
                </a:r>
                <a:endParaRPr lang="en-US" altLang="zh-CN"/>
              </a:p>
            </p:txBody>
          </p:sp>
          <p:sp>
            <p:nvSpPr>
              <p:cNvPr id="71" name="文本框 70"/>
              <p:cNvSpPr txBox="1"/>
              <p:nvPr/>
            </p:nvSpPr>
            <p:spPr>
              <a:xfrm>
                <a:off x="10637" y="3272"/>
                <a:ext cx="2264" cy="580"/>
              </a:xfrm>
              <a:prstGeom prst="rect">
                <a:avLst/>
              </a:prstGeom>
              <a:noFill/>
              <a:ln>
                <a:solidFill>
                  <a:schemeClr val="tx1"/>
                </a:solidFill>
              </a:ln>
              <a:extLst>
                <a:ext uri="{909E8E84-426E-40DD-AFC4-6F175D3DCCD1}">
                  <a14:hiddenFill xmlns:a14="http://schemas.microsoft.com/office/drawing/2010/main">
                    <a:solidFill>
                      <a:srgbClr val="FF9F9F"/>
                    </a:solidFill>
                  </a14:hiddenFill>
                </a:ext>
              </a:extLst>
            </p:spPr>
            <p:txBody>
              <a:bodyPr wrap="square" rtlCol="0">
                <a:spAutoFit/>
              </a:bodyPr>
              <a:lstStyle/>
              <a:p>
                <a:r>
                  <a:rPr lang="en-US" altLang="zh-CN"/>
                  <a:t>8 bits of data</a:t>
                </a:r>
                <a:endParaRPr lang="en-US" altLang="zh-CN"/>
              </a:p>
            </p:txBody>
          </p:sp>
        </p:grpSp>
        <p:sp>
          <p:nvSpPr>
            <p:cNvPr id="72" name="文本框 71"/>
            <p:cNvSpPr txBox="1"/>
            <p:nvPr/>
          </p:nvSpPr>
          <p:spPr>
            <a:xfrm>
              <a:off x="8373" y="3272"/>
              <a:ext cx="2264" cy="580"/>
            </a:xfrm>
            <a:prstGeom prst="rect">
              <a:avLst/>
            </a:prstGeom>
            <a:noFill/>
            <a:ln>
              <a:solidFill>
                <a:schemeClr val="tx1"/>
              </a:solidFill>
            </a:ln>
            <a:extLst>
              <a:ext uri="{909E8E84-426E-40DD-AFC4-6F175D3DCCD1}">
                <a14:hiddenFill xmlns:a14="http://schemas.microsoft.com/office/drawing/2010/main">
                  <a:solidFill>
                    <a:srgbClr val="FF9F9F"/>
                  </a:solidFill>
                </a14:hiddenFill>
              </a:ext>
            </a:extLst>
          </p:spPr>
          <p:txBody>
            <a:bodyPr wrap="square" rtlCol="0">
              <a:spAutoFit/>
            </a:bodyPr>
            <a:lstStyle/>
            <a:p>
              <a:r>
                <a:rPr lang="en-US" altLang="zh-CN"/>
                <a:t>8 bits of data</a:t>
              </a:r>
              <a:endParaRPr lang="en-US" altLang="zh-CN"/>
            </a:p>
          </p:txBody>
        </p:sp>
      </p:grpSp>
      <p:sp>
        <p:nvSpPr>
          <p:cNvPr id="79" name="文本框 78"/>
          <p:cNvSpPr txBox="1"/>
          <p:nvPr/>
        </p:nvSpPr>
        <p:spPr>
          <a:xfrm>
            <a:off x="4880610" y="2823845"/>
            <a:ext cx="388620" cy="368300"/>
          </a:xfrm>
          <a:prstGeom prst="rect">
            <a:avLst/>
          </a:prstGeom>
          <a:noFill/>
        </p:spPr>
        <p:txBody>
          <a:bodyPr wrap="square" rtlCol="0">
            <a:spAutoFit/>
          </a:bodyPr>
          <a:lstStyle/>
          <a:p>
            <a:r>
              <a:rPr lang="en-US" altLang="zh-CN"/>
              <a:t>4</a:t>
            </a:r>
            <a:endParaRPr lang="en-US" altLang="zh-CN"/>
          </a:p>
        </p:txBody>
      </p:sp>
      <p:sp>
        <p:nvSpPr>
          <p:cNvPr id="80" name="文本框 79"/>
          <p:cNvSpPr txBox="1"/>
          <p:nvPr/>
        </p:nvSpPr>
        <p:spPr>
          <a:xfrm>
            <a:off x="4884420" y="2472055"/>
            <a:ext cx="388620" cy="368300"/>
          </a:xfrm>
          <a:prstGeom prst="rect">
            <a:avLst/>
          </a:prstGeom>
          <a:noFill/>
        </p:spPr>
        <p:txBody>
          <a:bodyPr wrap="square" rtlCol="0">
            <a:spAutoFit/>
          </a:bodyPr>
          <a:lstStyle/>
          <a:p>
            <a:r>
              <a:rPr lang="en-US" altLang="zh-CN"/>
              <a:t>8</a:t>
            </a:r>
            <a:endParaRPr lang="en-US" altLang="zh-CN"/>
          </a:p>
        </p:txBody>
      </p:sp>
      <p:sp>
        <p:nvSpPr>
          <p:cNvPr id="81" name="文本框 80"/>
          <p:cNvSpPr txBox="1"/>
          <p:nvPr/>
        </p:nvSpPr>
        <p:spPr>
          <a:xfrm>
            <a:off x="4832985" y="2132965"/>
            <a:ext cx="443865" cy="368300"/>
          </a:xfrm>
          <a:prstGeom prst="rect">
            <a:avLst/>
          </a:prstGeom>
          <a:noFill/>
        </p:spPr>
        <p:txBody>
          <a:bodyPr wrap="square" rtlCol="0">
            <a:spAutoFit/>
          </a:bodyPr>
          <a:lstStyle/>
          <a:p>
            <a:r>
              <a:rPr lang="en-US" altLang="zh-CN"/>
              <a:t>12</a:t>
            </a:r>
            <a:endParaRPr lang="en-US" altLang="zh-CN"/>
          </a:p>
        </p:txBody>
      </p:sp>
      <p:sp>
        <p:nvSpPr>
          <p:cNvPr id="82" name="文本框 81"/>
          <p:cNvSpPr txBox="1"/>
          <p:nvPr/>
        </p:nvSpPr>
        <p:spPr>
          <a:xfrm>
            <a:off x="4871720" y="1700530"/>
            <a:ext cx="316230" cy="368300"/>
          </a:xfrm>
          <a:prstGeom prst="rect">
            <a:avLst/>
          </a:prstGeom>
          <a:noFill/>
        </p:spPr>
        <p:txBody>
          <a:bodyPr wrap="square" rtlCol="0">
            <a:spAutoFit/>
          </a:bodyPr>
          <a:lstStyle/>
          <a:p>
            <a:r>
              <a:rPr lang="en-US" altLang="zh-CN"/>
              <a:t>…</a:t>
            </a:r>
            <a:endParaRPr lang="en-US" altLang="zh-C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内容占位符 2"/>
          <p:cNvSpPr>
            <a:spLocks noGrp="1"/>
          </p:cNvSpPr>
          <p:nvPr/>
        </p:nvSpPr>
        <p:spPr>
          <a:xfrm>
            <a:off x="609600" y="1340769"/>
            <a:ext cx="10972800" cy="5040560"/>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endParaRPr lang="zh-CN" altLang="en-US" sz="2000">
              <a:cs typeface="+mn-lt"/>
            </a:endParaRPr>
          </a:p>
          <a:p>
            <a:endParaRPr lang="zh-CN" altLang="en-US" sz="2000">
              <a:cs typeface="+mn-lt"/>
            </a:endParaRPr>
          </a:p>
          <a:p>
            <a:endParaRPr lang="zh-CN" altLang="en-US" sz="2000">
              <a:cs typeface="+mn-lt"/>
            </a:endParaRPr>
          </a:p>
          <a:p>
            <a:endParaRPr lang="zh-CN" altLang="en-US" sz="2000">
              <a:cs typeface="+mn-lt"/>
            </a:endParaRPr>
          </a:p>
          <a:p>
            <a:endParaRPr lang="zh-CN" altLang="en-US" sz="2000">
              <a:cs typeface="+mn-lt"/>
            </a:endParaRPr>
          </a:p>
          <a:p>
            <a:endParaRPr lang="en-US" altLang="zh-CN" sz="2000">
              <a:cs typeface="+mn-lt"/>
            </a:endParaRPr>
          </a:p>
          <a:p>
            <a:endParaRPr lang="en-US" altLang="zh-CN" sz="2000">
              <a:cs typeface="+mn-lt"/>
            </a:endParaRPr>
          </a:p>
          <a:p>
            <a:endParaRPr lang="en-US" altLang="zh-CN" sz="2000">
              <a:cs typeface="+mn-lt"/>
            </a:endParaRPr>
          </a:p>
          <a:p>
            <a:endParaRPr lang="en-US" altLang="zh-CN" sz="2000">
              <a:cs typeface="+mn-lt"/>
            </a:endParaRPr>
          </a:p>
          <a:p>
            <a:r>
              <a:rPr lang="en-US" altLang="zh-CN" sz="1800">
                <a:cs typeface="+mn-lt"/>
              </a:rPr>
              <a:t>Most data in MIPS is handled in words not bytes</a:t>
            </a:r>
            <a:endParaRPr lang="en-US" altLang="zh-CN" sz="1800">
              <a:cs typeface="+mn-lt"/>
            </a:endParaRPr>
          </a:p>
          <a:p>
            <a:pPr marL="800100" lvl="1" indent="-342900">
              <a:buFont typeface="Arial" panose="020B0604020202020204" pitchFamily="34" charset="0"/>
              <a:buChar char="•"/>
            </a:pPr>
            <a:r>
              <a:rPr lang="en-US" altLang="zh-CN" sz="1800">
                <a:solidFill>
                  <a:schemeClr val="tx1"/>
                </a:solidFill>
                <a:cs typeface="+mn-lt"/>
              </a:rPr>
              <a:t>A word is 32 bits or 4 bytes</a:t>
            </a:r>
            <a:endParaRPr lang="en-US" altLang="zh-CN" sz="1800">
              <a:solidFill>
                <a:schemeClr val="tx1"/>
              </a:solidFill>
              <a:cs typeface="+mn-lt"/>
            </a:endParaRPr>
          </a:p>
          <a:p>
            <a:pPr marL="800100" lvl="1" indent="-342900">
              <a:buFont typeface="Arial" panose="020B0604020202020204" pitchFamily="34" charset="0"/>
              <a:buChar char="•"/>
            </a:pPr>
            <a:r>
              <a:rPr lang="en-US" altLang="zh-CN" sz="1800">
                <a:solidFill>
                  <a:schemeClr val="tx1"/>
                </a:solidFill>
                <a:cs typeface="+mn-lt"/>
              </a:rPr>
              <a:t>A word is the size of a register</a:t>
            </a:r>
            <a:endParaRPr lang="en-US" altLang="zh-CN" sz="1800">
              <a:solidFill>
                <a:schemeClr val="tx1"/>
              </a:solidFill>
              <a:cs typeface="+mn-lt"/>
            </a:endParaRPr>
          </a:p>
          <a:p>
            <a:endParaRPr lang="en-US" altLang="zh-CN" sz="1800">
              <a:solidFill>
                <a:schemeClr val="tx1"/>
              </a:solidFill>
              <a:cs typeface="+mn-lt"/>
            </a:endParaRPr>
          </a:p>
        </p:txBody>
      </p:sp>
      <p:sp>
        <p:nvSpPr>
          <p:cNvPr id="2" name="标题 1"/>
          <p:cNvSpPr>
            <a:spLocks noGrp="1"/>
          </p:cNvSpPr>
          <p:nvPr>
            <p:ph type="title"/>
          </p:nvPr>
        </p:nvSpPr>
        <p:spPr/>
        <p:txBody>
          <a:bodyPr/>
          <a:lstStyle/>
          <a:p>
            <a:r>
              <a:rPr lang="en-US" altLang="zh-CN" dirty="0"/>
              <a:t>Viewing Memory as Bytes or Words</a:t>
            </a:r>
            <a:endParaRPr lang="en-US" altLang="zh-CN" dirty="0"/>
          </a:p>
        </p:txBody>
      </p:sp>
      <p:sp>
        <p:nvSpPr>
          <p:cNvPr id="4" name="灯片编号占位符 3"/>
          <p:cNvSpPr>
            <a:spLocks noGrp="1"/>
          </p:cNvSpPr>
          <p:nvPr>
            <p:ph type="sldNum" sz="quarter" idx="12"/>
          </p:nvPr>
        </p:nvSpPr>
        <p:spPr/>
        <p:txBody>
          <a:bodyPr/>
          <a:lstStyle/>
          <a:p>
            <a:fld id="{C22DC6D3-9347-42BE-948A-F7EB414DF657}" type="slidenum">
              <a:rPr lang="en-US" altLang="en-US"/>
            </a:fld>
            <a:endParaRPr lang="en-US" altLang="en-US" dirty="0"/>
          </a:p>
        </p:txBody>
      </p:sp>
      <p:sp>
        <p:nvSpPr>
          <p:cNvPr id="6" name="文本框 5"/>
          <p:cNvSpPr txBox="1"/>
          <p:nvPr/>
        </p:nvSpPr>
        <p:spPr>
          <a:xfrm>
            <a:off x="7247890" y="1340485"/>
            <a:ext cx="2680335" cy="706755"/>
          </a:xfrm>
          <a:prstGeom prst="rect">
            <a:avLst/>
          </a:prstGeom>
          <a:noFill/>
        </p:spPr>
        <p:txBody>
          <a:bodyPr wrap="square" rtlCol="0">
            <a:spAutoFit/>
          </a:bodyPr>
          <a:lstStyle/>
          <a:p>
            <a:r>
              <a:rPr lang="en-US" altLang="zh-CN" sz="2000" b="1"/>
              <a:t>Word-aligned</a:t>
            </a:r>
            <a:endParaRPr lang="en-US" altLang="zh-CN" sz="2000" b="1"/>
          </a:p>
          <a:p>
            <a:r>
              <a:rPr lang="en-US" altLang="zh-CN" sz="2000" b="1"/>
              <a:t>view of memory</a:t>
            </a:r>
            <a:endParaRPr lang="en-US" altLang="zh-CN" sz="2000" b="1"/>
          </a:p>
        </p:txBody>
      </p:sp>
      <p:sp>
        <p:nvSpPr>
          <p:cNvPr id="22" name="文本框 21"/>
          <p:cNvSpPr txBox="1"/>
          <p:nvPr/>
        </p:nvSpPr>
        <p:spPr>
          <a:xfrm>
            <a:off x="2207260" y="1340485"/>
            <a:ext cx="2680335" cy="706755"/>
          </a:xfrm>
          <a:prstGeom prst="rect">
            <a:avLst/>
          </a:prstGeom>
          <a:noFill/>
        </p:spPr>
        <p:txBody>
          <a:bodyPr wrap="square" rtlCol="0">
            <a:spAutoFit/>
          </a:bodyPr>
          <a:lstStyle/>
          <a:p>
            <a:r>
              <a:rPr lang="en-US" altLang="zh-CN" sz="2000" b="1"/>
              <a:t>Byte-addressable</a:t>
            </a:r>
            <a:endParaRPr lang="en-US" altLang="zh-CN" sz="2000" b="1"/>
          </a:p>
          <a:p>
            <a:r>
              <a:rPr lang="en-US" altLang="zh-CN" sz="2000" b="1"/>
              <a:t>view of memory</a:t>
            </a:r>
            <a:endParaRPr lang="en-US" altLang="zh-CN" sz="2000" b="1"/>
          </a:p>
        </p:txBody>
      </p:sp>
      <p:graphicFrame>
        <p:nvGraphicFramePr>
          <p:cNvPr id="23" name="内容占位符 22"/>
          <p:cNvGraphicFramePr>
            <a:graphicFrameLocks noGrp="1"/>
          </p:cNvGraphicFramePr>
          <p:nvPr>
            <p:ph idx="1"/>
            <p:custDataLst>
              <p:tags r:id="rId1"/>
            </p:custDataLst>
          </p:nvPr>
        </p:nvGraphicFramePr>
        <p:xfrm>
          <a:off x="2711450" y="2103755"/>
          <a:ext cx="1315720" cy="2058035"/>
        </p:xfrm>
        <a:graphic>
          <a:graphicData uri="http://schemas.openxmlformats.org/drawingml/2006/table">
            <a:tbl>
              <a:tblPr firstRow="1" bandRow="1">
                <a:tableStyleId>{5C22544A-7EE6-4342-B048-85BDC9FD1C3A}</a:tableStyleId>
              </a:tblPr>
              <a:tblGrid>
                <a:gridCol w="1315720"/>
              </a:tblGrid>
              <a:tr h="294005">
                <a:tc>
                  <a:txBody>
                    <a:bodyPr/>
                    <a:lstStyle/>
                    <a:p>
                      <a:pPr>
                        <a:lnSpc>
                          <a:spcPct val="70000"/>
                        </a:lnSpc>
                        <a:buNone/>
                      </a:pPr>
                      <a:r>
                        <a:rPr lang="en-US" altLang="zh-CN" sz="1400" b="0">
                          <a:solidFill>
                            <a:schemeClr val="tx1"/>
                          </a:solidFill>
                          <a:cs typeface="+mn-lt"/>
                        </a:rPr>
                        <a:t>8 bits of data</a:t>
                      </a:r>
                      <a:endParaRPr lang="en-US" altLang="zh-CN" sz="1400"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9F9F"/>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A0F3FE"/>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9F9F"/>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A0F3FE"/>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9F9F"/>
                    </a:solidFill>
                  </a:tcPr>
                </a:tc>
              </a:tr>
              <a:tr h="294005">
                <a:tc>
                  <a:txBody>
                    <a:bodyPr/>
                    <a:lstStyle/>
                    <a:p>
                      <a:pPr>
                        <a:lnSpc>
                          <a:spcPct val="70000"/>
                        </a:lnSpc>
                        <a:buNone/>
                      </a:pPr>
                      <a:r>
                        <a:rPr lang="en-US" altLang="zh-CN" sz="1400">
                          <a:solidFill>
                            <a:schemeClr val="tx1"/>
                          </a:solidFill>
                          <a:cs typeface="+mn-lt"/>
                          <a:sym typeface="+mn-ea"/>
                        </a:rPr>
                        <a:t>8 bits of data</a:t>
                      </a:r>
                      <a:endParaRPr lang="en-US" altLang="zh-CN" sz="1400">
                        <a:solidFill>
                          <a:schemeClr val="tx1"/>
                        </a:solidFill>
                        <a:cs typeface="+mn-lt"/>
                        <a:sym typeface="+mn-ea"/>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A0F3FE"/>
                    </a:solidFill>
                  </a:tcPr>
                </a:tc>
              </a:tr>
            </a:tbl>
          </a:graphicData>
        </a:graphic>
      </p:graphicFrame>
      <p:grpSp>
        <p:nvGrpSpPr>
          <p:cNvPr id="24" name="组合 23"/>
          <p:cNvGrpSpPr/>
          <p:nvPr/>
        </p:nvGrpSpPr>
        <p:grpSpPr>
          <a:xfrm>
            <a:off x="2639695" y="4217670"/>
            <a:ext cx="1633855" cy="368300"/>
            <a:chOff x="13917" y="10217"/>
            <a:chExt cx="2573" cy="580"/>
          </a:xfrm>
        </p:grpSpPr>
        <p:cxnSp>
          <p:nvCxnSpPr>
            <p:cNvPr id="25" name="直接箭头连接符 24"/>
            <p:cNvCxnSpPr/>
            <p:nvPr/>
          </p:nvCxnSpPr>
          <p:spPr>
            <a:xfrm flipV="1">
              <a:off x="14030" y="10218"/>
              <a:ext cx="2147" cy="31"/>
            </a:xfrm>
            <a:prstGeom prst="straightConnector1">
              <a:avLst/>
            </a:prstGeom>
            <a:ln>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13917" y="10217"/>
              <a:ext cx="2573" cy="580"/>
            </a:xfrm>
            <a:prstGeom prst="rect">
              <a:avLst/>
            </a:prstGeom>
            <a:noFill/>
          </p:spPr>
          <p:txBody>
            <a:bodyPr wrap="square" rtlCol="0">
              <a:spAutoFit/>
            </a:bodyPr>
            <a:lstStyle/>
            <a:p>
              <a:r>
                <a:rPr lang="en-US" altLang="zh-CN"/>
                <a:t>1 byte = 8 bits</a:t>
              </a:r>
              <a:endParaRPr lang="en-US" altLang="zh-CN"/>
            </a:p>
          </p:txBody>
        </p:sp>
      </p:grpSp>
      <p:sp>
        <p:nvSpPr>
          <p:cNvPr id="27" name="文本框 26"/>
          <p:cNvSpPr txBox="1"/>
          <p:nvPr/>
        </p:nvSpPr>
        <p:spPr>
          <a:xfrm rot="10800000">
            <a:off x="1703070" y="2354580"/>
            <a:ext cx="551815" cy="1858645"/>
          </a:xfrm>
          <a:prstGeom prst="rect">
            <a:avLst/>
          </a:prstGeom>
          <a:noFill/>
        </p:spPr>
        <p:txBody>
          <a:bodyPr vert="eaVert" wrap="square" rtlCol="0">
            <a:spAutoFit/>
          </a:bodyPr>
          <a:lstStyle/>
          <a:p>
            <a:r>
              <a:rPr lang="en-US" altLang="zh-CN" sz="2400" b="1"/>
              <a:t>Byte Address</a:t>
            </a:r>
            <a:endParaRPr lang="en-US" altLang="zh-CN" sz="2400" b="1"/>
          </a:p>
        </p:txBody>
      </p:sp>
      <p:sp>
        <p:nvSpPr>
          <p:cNvPr id="28" name="文本框 27"/>
          <p:cNvSpPr txBox="1"/>
          <p:nvPr/>
        </p:nvSpPr>
        <p:spPr>
          <a:xfrm>
            <a:off x="2283460" y="1854835"/>
            <a:ext cx="399415" cy="2306955"/>
          </a:xfrm>
          <a:prstGeom prst="rect">
            <a:avLst/>
          </a:prstGeom>
          <a:noFill/>
        </p:spPr>
        <p:txBody>
          <a:bodyPr wrap="square" rtlCol="0">
            <a:spAutoFit/>
          </a:bodyPr>
          <a:lstStyle/>
          <a:p>
            <a:r>
              <a:rPr lang="en-US" altLang="zh-CN"/>
              <a:t>…</a:t>
            </a:r>
            <a:endParaRPr lang="en-US" altLang="zh-CN"/>
          </a:p>
          <a:p>
            <a:r>
              <a:rPr lang="en-US" altLang="zh-CN"/>
              <a:t>6</a:t>
            </a:r>
            <a:endParaRPr lang="en-US" altLang="zh-CN"/>
          </a:p>
          <a:p>
            <a:r>
              <a:rPr lang="en-US" altLang="zh-CN"/>
              <a:t>5</a:t>
            </a:r>
            <a:endParaRPr lang="en-US" altLang="zh-CN"/>
          </a:p>
          <a:p>
            <a:r>
              <a:rPr lang="en-US" altLang="zh-CN"/>
              <a:t>4</a:t>
            </a:r>
            <a:endParaRPr lang="en-US" altLang="zh-CN"/>
          </a:p>
          <a:p>
            <a:r>
              <a:rPr lang="en-US" altLang="zh-CN"/>
              <a:t>3</a:t>
            </a:r>
            <a:endParaRPr lang="en-US" altLang="zh-CN"/>
          </a:p>
          <a:p>
            <a:r>
              <a:rPr lang="en-US" altLang="zh-CN"/>
              <a:t>2</a:t>
            </a:r>
            <a:endParaRPr lang="en-US" altLang="zh-CN"/>
          </a:p>
          <a:p>
            <a:r>
              <a:rPr lang="en-US" altLang="zh-CN"/>
              <a:t>1</a:t>
            </a:r>
            <a:endParaRPr lang="en-US" altLang="zh-CN"/>
          </a:p>
          <a:p>
            <a:r>
              <a:rPr lang="en-US" altLang="zh-CN"/>
              <a:t>0</a:t>
            </a:r>
            <a:endParaRPr lang="en-US" altLang="zh-CN"/>
          </a:p>
        </p:txBody>
      </p:sp>
      <p:sp>
        <p:nvSpPr>
          <p:cNvPr id="37" name="文本框 36"/>
          <p:cNvSpPr txBox="1"/>
          <p:nvPr/>
        </p:nvSpPr>
        <p:spPr>
          <a:xfrm>
            <a:off x="6311900" y="4020185"/>
            <a:ext cx="4191635" cy="706755"/>
          </a:xfrm>
          <a:prstGeom prst="rect">
            <a:avLst/>
          </a:prstGeom>
          <a:noFill/>
        </p:spPr>
        <p:txBody>
          <a:bodyPr wrap="square" rtlCol="0">
            <a:spAutoFit/>
          </a:bodyPr>
          <a:lstStyle/>
          <a:p>
            <a:r>
              <a:rPr lang="en-US" altLang="zh-CN" sz="2000" b="1"/>
              <a:t>Register hold 32 bits of data (1 word)</a:t>
            </a:r>
            <a:endParaRPr lang="en-US" altLang="zh-CN" sz="2000" b="1"/>
          </a:p>
          <a:p>
            <a:r>
              <a:rPr lang="en-US" altLang="zh-CN" sz="2000" b="1"/>
              <a:t>Addresses are </a:t>
            </a:r>
            <a:r>
              <a:rPr lang="en-US" altLang="zh-CN" sz="2000" b="1">
                <a:sym typeface="+mn-ea"/>
              </a:rPr>
              <a:t>32 bits of data (1 word)</a:t>
            </a:r>
            <a:endParaRPr lang="en-US" altLang="zh-CN" sz="2000" b="1"/>
          </a:p>
        </p:txBody>
      </p:sp>
      <p:cxnSp>
        <p:nvCxnSpPr>
          <p:cNvPr id="38" name="直接箭头连接符 37"/>
          <p:cNvCxnSpPr/>
          <p:nvPr/>
        </p:nvCxnSpPr>
        <p:spPr>
          <a:xfrm>
            <a:off x="5375910" y="3660140"/>
            <a:ext cx="5688330" cy="0"/>
          </a:xfrm>
          <a:prstGeom prst="straightConnector1">
            <a:avLst/>
          </a:prstGeom>
          <a:ln>
            <a:solidFill>
              <a:schemeClr val="bg1">
                <a:lumMod val="65000"/>
              </a:schemeClr>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6754495" y="3620135"/>
            <a:ext cx="3667760" cy="368300"/>
          </a:xfrm>
          <a:prstGeom prst="rect">
            <a:avLst/>
          </a:prstGeom>
          <a:noFill/>
        </p:spPr>
        <p:txBody>
          <a:bodyPr wrap="square" rtlCol="0">
            <a:spAutoFit/>
          </a:bodyPr>
          <a:lstStyle/>
          <a:p>
            <a:r>
              <a:rPr lang="en-US" altLang="zh-CN"/>
              <a:t>1 word = 4 bytes = 32 bits of data</a:t>
            </a:r>
            <a:endParaRPr lang="en-US" altLang="zh-CN"/>
          </a:p>
        </p:txBody>
      </p:sp>
      <p:grpSp>
        <p:nvGrpSpPr>
          <p:cNvPr id="40" name="组合 39"/>
          <p:cNvGrpSpPr/>
          <p:nvPr/>
        </p:nvGrpSpPr>
        <p:grpSpPr>
          <a:xfrm>
            <a:off x="5304155" y="3154045"/>
            <a:ext cx="5758180" cy="385445"/>
            <a:chOff x="9827" y="4266"/>
            <a:chExt cx="9068" cy="607"/>
          </a:xfrm>
        </p:grpSpPr>
        <p:sp>
          <p:nvSpPr>
            <p:cNvPr id="41" name="文本框 40"/>
            <p:cNvSpPr txBox="1"/>
            <p:nvPr/>
          </p:nvSpPr>
          <p:spPr>
            <a:xfrm>
              <a:off x="9827" y="4266"/>
              <a:ext cx="2264" cy="580"/>
            </a:xfrm>
            <a:prstGeom prst="rect">
              <a:avLst/>
            </a:prstGeom>
            <a:solidFill>
              <a:srgbClr val="A0F3FE"/>
            </a:solidFill>
            <a:ln>
              <a:solidFill>
                <a:schemeClr val="tx1"/>
              </a:solidFill>
            </a:ln>
          </p:spPr>
          <p:txBody>
            <a:bodyPr wrap="square" rtlCol="0">
              <a:spAutoFit/>
            </a:bodyPr>
            <a:lstStyle/>
            <a:p>
              <a:r>
                <a:rPr lang="en-US" altLang="zh-CN" dirty="0"/>
                <a:t>8 bits of data</a:t>
              </a:r>
              <a:endParaRPr lang="en-US" altLang="zh-CN" dirty="0"/>
            </a:p>
          </p:txBody>
        </p:sp>
        <p:sp>
          <p:nvSpPr>
            <p:cNvPr id="42" name="文本框 41"/>
            <p:cNvSpPr txBox="1"/>
            <p:nvPr/>
          </p:nvSpPr>
          <p:spPr>
            <a:xfrm>
              <a:off x="12094" y="4293"/>
              <a:ext cx="2264" cy="580"/>
            </a:xfrm>
            <a:prstGeom prst="rect">
              <a:avLst/>
            </a:prstGeom>
            <a:solidFill>
              <a:srgbClr val="FF9F9F"/>
            </a:solidFill>
            <a:ln>
              <a:solidFill>
                <a:schemeClr val="tx1"/>
              </a:solidFill>
            </a:ln>
          </p:spPr>
          <p:txBody>
            <a:bodyPr wrap="square" rtlCol="0">
              <a:spAutoFit/>
            </a:bodyPr>
            <a:lstStyle/>
            <a:p>
              <a:r>
                <a:rPr lang="en-US" altLang="zh-CN" dirty="0"/>
                <a:t>8 bits of data</a:t>
              </a:r>
              <a:endParaRPr lang="en-US" altLang="zh-CN" dirty="0"/>
            </a:p>
          </p:txBody>
        </p:sp>
        <p:sp>
          <p:nvSpPr>
            <p:cNvPr id="43" name="文本框 42"/>
            <p:cNvSpPr txBox="1"/>
            <p:nvPr/>
          </p:nvSpPr>
          <p:spPr>
            <a:xfrm>
              <a:off x="14362" y="4266"/>
              <a:ext cx="2264" cy="580"/>
            </a:xfrm>
            <a:prstGeom prst="rect">
              <a:avLst/>
            </a:prstGeom>
            <a:solidFill>
              <a:srgbClr val="A0F3FE"/>
            </a:solidFill>
            <a:ln>
              <a:solidFill>
                <a:schemeClr val="tx1"/>
              </a:solidFill>
            </a:ln>
          </p:spPr>
          <p:txBody>
            <a:bodyPr wrap="square" rtlCol="0">
              <a:spAutoFit/>
            </a:bodyPr>
            <a:lstStyle/>
            <a:p>
              <a:r>
                <a:rPr lang="en-US" altLang="zh-CN" dirty="0"/>
                <a:t>8 bits of data</a:t>
              </a:r>
              <a:endParaRPr lang="en-US" altLang="zh-CN" dirty="0"/>
            </a:p>
          </p:txBody>
        </p:sp>
        <p:sp>
          <p:nvSpPr>
            <p:cNvPr id="44" name="文本框 43"/>
            <p:cNvSpPr txBox="1"/>
            <p:nvPr/>
          </p:nvSpPr>
          <p:spPr>
            <a:xfrm>
              <a:off x="16631" y="4266"/>
              <a:ext cx="2264" cy="580"/>
            </a:xfrm>
            <a:prstGeom prst="rect">
              <a:avLst/>
            </a:prstGeom>
            <a:solidFill>
              <a:srgbClr val="FF9F9F"/>
            </a:solidFill>
            <a:ln>
              <a:solidFill>
                <a:schemeClr val="tx1"/>
              </a:solidFill>
            </a:ln>
          </p:spPr>
          <p:txBody>
            <a:bodyPr wrap="square" rtlCol="0">
              <a:spAutoFit/>
            </a:bodyPr>
            <a:lstStyle/>
            <a:p>
              <a:r>
                <a:rPr lang="en-US" altLang="zh-CN" dirty="0"/>
                <a:t>8 bits of data</a:t>
              </a:r>
              <a:endParaRPr lang="en-US" altLang="zh-CN" dirty="0"/>
            </a:p>
          </p:txBody>
        </p:sp>
      </p:grpSp>
      <p:sp>
        <p:nvSpPr>
          <p:cNvPr id="45" name="文本框 44"/>
          <p:cNvSpPr txBox="1"/>
          <p:nvPr/>
        </p:nvSpPr>
        <p:spPr>
          <a:xfrm>
            <a:off x="4876800" y="3155950"/>
            <a:ext cx="388620" cy="368300"/>
          </a:xfrm>
          <a:prstGeom prst="rect">
            <a:avLst/>
          </a:prstGeom>
          <a:noFill/>
        </p:spPr>
        <p:txBody>
          <a:bodyPr wrap="square" rtlCol="0">
            <a:spAutoFit/>
          </a:bodyPr>
          <a:lstStyle/>
          <a:p>
            <a:r>
              <a:rPr lang="en-US" altLang="zh-CN"/>
              <a:t>0</a:t>
            </a:r>
            <a:endParaRPr lang="en-US" altLang="zh-CN"/>
          </a:p>
        </p:txBody>
      </p:sp>
      <p:grpSp>
        <p:nvGrpSpPr>
          <p:cNvPr id="46" name="组合 45"/>
          <p:cNvGrpSpPr/>
          <p:nvPr/>
        </p:nvGrpSpPr>
        <p:grpSpPr>
          <a:xfrm>
            <a:off x="5300980" y="2780665"/>
            <a:ext cx="5758180" cy="385445"/>
            <a:chOff x="9827" y="4266"/>
            <a:chExt cx="9068" cy="607"/>
          </a:xfrm>
        </p:grpSpPr>
        <p:sp>
          <p:nvSpPr>
            <p:cNvPr id="47" name="文本框 46"/>
            <p:cNvSpPr txBox="1"/>
            <p:nvPr/>
          </p:nvSpPr>
          <p:spPr>
            <a:xfrm>
              <a:off x="9827" y="4266"/>
              <a:ext cx="2264" cy="580"/>
            </a:xfrm>
            <a:prstGeom prst="rect">
              <a:avLst/>
            </a:prstGeom>
            <a:solidFill>
              <a:schemeClr val="bg1"/>
            </a:solidFill>
            <a:ln>
              <a:solidFill>
                <a:schemeClr val="tx1"/>
              </a:solidFill>
            </a:ln>
          </p:spPr>
          <p:txBody>
            <a:bodyPr wrap="square" rtlCol="0">
              <a:spAutoFit/>
            </a:bodyPr>
            <a:lstStyle/>
            <a:p>
              <a:r>
                <a:rPr lang="en-US" altLang="zh-CN"/>
                <a:t>8 bits of data</a:t>
              </a:r>
              <a:endParaRPr lang="en-US" altLang="zh-CN"/>
            </a:p>
          </p:txBody>
        </p:sp>
        <p:sp>
          <p:nvSpPr>
            <p:cNvPr id="48" name="文本框 47"/>
            <p:cNvSpPr txBox="1"/>
            <p:nvPr/>
          </p:nvSpPr>
          <p:spPr>
            <a:xfrm>
              <a:off x="12094" y="4293"/>
              <a:ext cx="2264" cy="580"/>
            </a:xfrm>
            <a:prstGeom prst="rect">
              <a:avLst/>
            </a:prstGeom>
            <a:solidFill>
              <a:schemeClr val="bg1"/>
            </a:solidFill>
            <a:ln>
              <a:solidFill>
                <a:schemeClr val="tx1"/>
              </a:solidFill>
            </a:ln>
          </p:spPr>
          <p:txBody>
            <a:bodyPr wrap="square" rtlCol="0">
              <a:spAutoFit/>
            </a:bodyPr>
            <a:lstStyle/>
            <a:p>
              <a:r>
                <a:rPr lang="en-US" altLang="zh-CN" dirty="0"/>
                <a:t>8 bits of data</a:t>
              </a:r>
              <a:endParaRPr lang="en-US" altLang="zh-CN" dirty="0"/>
            </a:p>
          </p:txBody>
        </p:sp>
        <p:sp>
          <p:nvSpPr>
            <p:cNvPr id="49" name="文本框 48"/>
            <p:cNvSpPr txBox="1"/>
            <p:nvPr/>
          </p:nvSpPr>
          <p:spPr>
            <a:xfrm>
              <a:off x="14362" y="4266"/>
              <a:ext cx="2264" cy="580"/>
            </a:xfrm>
            <a:prstGeom prst="rect">
              <a:avLst/>
            </a:prstGeom>
            <a:noFill/>
            <a:ln>
              <a:solidFill>
                <a:schemeClr val="tx1"/>
              </a:solidFill>
            </a:ln>
            <a:extLst>
              <a:ext uri="{909E8E84-426E-40DD-AFC4-6F175D3DCCD1}">
                <a14:hiddenFill xmlns:a14="http://schemas.microsoft.com/office/drawing/2010/main">
                  <a:solidFill>
                    <a:srgbClr val="A0F3FE"/>
                  </a:solidFill>
                </a14:hiddenFill>
              </a:ext>
            </a:extLst>
          </p:spPr>
          <p:txBody>
            <a:bodyPr wrap="square" rtlCol="0">
              <a:spAutoFit/>
            </a:bodyPr>
            <a:lstStyle/>
            <a:p>
              <a:r>
                <a:rPr lang="en-US" altLang="zh-CN"/>
                <a:t>8 bits of data</a:t>
              </a:r>
              <a:endParaRPr lang="en-US" altLang="zh-CN"/>
            </a:p>
          </p:txBody>
        </p:sp>
        <p:sp>
          <p:nvSpPr>
            <p:cNvPr id="50" name="文本框 49"/>
            <p:cNvSpPr txBox="1"/>
            <p:nvPr/>
          </p:nvSpPr>
          <p:spPr>
            <a:xfrm>
              <a:off x="16631" y="4266"/>
              <a:ext cx="2264" cy="580"/>
            </a:xfrm>
            <a:prstGeom prst="rect">
              <a:avLst/>
            </a:prstGeom>
            <a:noFill/>
            <a:ln>
              <a:solidFill>
                <a:schemeClr val="tx1"/>
              </a:solidFill>
            </a:ln>
            <a:extLst>
              <a:ext uri="{909E8E84-426E-40DD-AFC4-6F175D3DCCD1}">
                <a14:hiddenFill xmlns:a14="http://schemas.microsoft.com/office/drawing/2010/main">
                  <a:solidFill>
                    <a:srgbClr val="FF9F9F"/>
                  </a:solidFill>
                </a14:hiddenFill>
              </a:ext>
            </a:extLst>
          </p:spPr>
          <p:txBody>
            <a:bodyPr wrap="square" rtlCol="0">
              <a:spAutoFit/>
            </a:bodyPr>
            <a:lstStyle/>
            <a:p>
              <a:r>
                <a:rPr lang="en-US" altLang="zh-CN"/>
                <a:t>8 bits of data</a:t>
              </a:r>
              <a:endParaRPr lang="en-US" altLang="zh-CN"/>
            </a:p>
          </p:txBody>
        </p:sp>
      </p:grpSp>
      <p:grpSp>
        <p:nvGrpSpPr>
          <p:cNvPr id="66" name="组合 65"/>
          <p:cNvGrpSpPr/>
          <p:nvPr/>
        </p:nvGrpSpPr>
        <p:grpSpPr>
          <a:xfrm>
            <a:off x="5300980" y="2051685"/>
            <a:ext cx="5745480" cy="368300"/>
            <a:chOff x="8373" y="3272"/>
            <a:chExt cx="9048" cy="580"/>
          </a:xfrm>
        </p:grpSpPr>
        <p:grpSp>
          <p:nvGrpSpPr>
            <p:cNvPr id="65" name="组合 64"/>
            <p:cNvGrpSpPr/>
            <p:nvPr/>
          </p:nvGrpSpPr>
          <p:grpSpPr>
            <a:xfrm>
              <a:off x="10637" y="3272"/>
              <a:ext cx="6784" cy="580"/>
              <a:chOff x="10637" y="3272"/>
              <a:chExt cx="6784" cy="580"/>
            </a:xfrm>
          </p:grpSpPr>
          <p:sp>
            <p:nvSpPr>
              <p:cNvPr id="61" name="文本框 60"/>
              <p:cNvSpPr txBox="1"/>
              <p:nvPr/>
            </p:nvSpPr>
            <p:spPr>
              <a:xfrm>
                <a:off x="12884" y="3272"/>
                <a:ext cx="2264" cy="580"/>
              </a:xfrm>
              <a:prstGeom prst="rect">
                <a:avLst/>
              </a:prstGeom>
              <a:noFill/>
              <a:ln>
                <a:solidFill>
                  <a:schemeClr val="tx1"/>
                </a:solidFill>
              </a:ln>
              <a:extLst>
                <a:ext uri="{909E8E84-426E-40DD-AFC4-6F175D3DCCD1}">
                  <a14:hiddenFill xmlns:a14="http://schemas.microsoft.com/office/drawing/2010/main">
                    <a:solidFill>
                      <a:srgbClr val="FF9F9F"/>
                    </a:solidFill>
                  </a14:hiddenFill>
                </a:ext>
              </a:extLst>
            </p:spPr>
            <p:txBody>
              <a:bodyPr wrap="square" rtlCol="0">
                <a:spAutoFit/>
              </a:bodyPr>
              <a:lstStyle/>
              <a:p>
                <a:r>
                  <a:rPr lang="en-US" altLang="zh-CN"/>
                  <a:t>8 bits of data</a:t>
                </a:r>
                <a:endParaRPr lang="en-US" altLang="zh-CN"/>
              </a:p>
            </p:txBody>
          </p:sp>
          <p:sp>
            <p:nvSpPr>
              <p:cNvPr id="62" name="文本框 61"/>
              <p:cNvSpPr txBox="1"/>
              <p:nvPr/>
            </p:nvSpPr>
            <p:spPr>
              <a:xfrm>
                <a:off x="15157" y="3272"/>
                <a:ext cx="2264" cy="580"/>
              </a:xfrm>
              <a:prstGeom prst="rect">
                <a:avLst/>
              </a:prstGeom>
              <a:noFill/>
              <a:ln>
                <a:solidFill>
                  <a:schemeClr val="tx1"/>
                </a:solidFill>
              </a:ln>
              <a:extLst>
                <a:ext uri="{909E8E84-426E-40DD-AFC4-6F175D3DCCD1}">
                  <a14:hiddenFill xmlns:a14="http://schemas.microsoft.com/office/drawing/2010/main">
                    <a:solidFill>
                      <a:srgbClr val="FF9F9F"/>
                    </a:solidFill>
                  </a14:hiddenFill>
                </a:ext>
              </a:extLst>
            </p:spPr>
            <p:txBody>
              <a:bodyPr wrap="square" rtlCol="0">
                <a:spAutoFit/>
              </a:bodyPr>
              <a:lstStyle/>
              <a:p>
                <a:r>
                  <a:rPr lang="en-US" altLang="zh-CN"/>
                  <a:t>8 bits of data</a:t>
                </a:r>
                <a:endParaRPr lang="en-US" altLang="zh-CN"/>
              </a:p>
            </p:txBody>
          </p:sp>
          <p:sp>
            <p:nvSpPr>
              <p:cNvPr id="63" name="文本框 62"/>
              <p:cNvSpPr txBox="1"/>
              <p:nvPr/>
            </p:nvSpPr>
            <p:spPr>
              <a:xfrm>
                <a:off x="10637" y="3272"/>
                <a:ext cx="2264" cy="580"/>
              </a:xfrm>
              <a:prstGeom prst="rect">
                <a:avLst/>
              </a:prstGeom>
              <a:noFill/>
              <a:ln>
                <a:solidFill>
                  <a:schemeClr val="tx1"/>
                </a:solidFill>
              </a:ln>
              <a:extLst>
                <a:ext uri="{909E8E84-426E-40DD-AFC4-6F175D3DCCD1}">
                  <a14:hiddenFill xmlns:a14="http://schemas.microsoft.com/office/drawing/2010/main">
                    <a:solidFill>
                      <a:srgbClr val="FF9F9F"/>
                    </a:solidFill>
                  </a14:hiddenFill>
                </a:ext>
              </a:extLst>
            </p:spPr>
            <p:txBody>
              <a:bodyPr wrap="square" rtlCol="0">
                <a:spAutoFit/>
              </a:bodyPr>
              <a:lstStyle/>
              <a:p>
                <a:r>
                  <a:rPr lang="en-US" altLang="zh-CN"/>
                  <a:t>8 bits of data</a:t>
                </a:r>
                <a:endParaRPr lang="en-US" altLang="zh-CN"/>
              </a:p>
            </p:txBody>
          </p:sp>
        </p:grpSp>
        <p:sp>
          <p:nvSpPr>
            <p:cNvPr id="64" name="文本框 63"/>
            <p:cNvSpPr txBox="1"/>
            <p:nvPr/>
          </p:nvSpPr>
          <p:spPr>
            <a:xfrm>
              <a:off x="8373" y="3272"/>
              <a:ext cx="2264" cy="580"/>
            </a:xfrm>
            <a:prstGeom prst="rect">
              <a:avLst/>
            </a:prstGeom>
            <a:noFill/>
            <a:ln>
              <a:solidFill>
                <a:schemeClr val="tx1"/>
              </a:solidFill>
            </a:ln>
            <a:extLst>
              <a:ext uri="{909E8E84-426E-40DD-AFC4-6F175D3DCCD1}">
                <a14:hiddenFill xmlns:a14="http://schemas.microsoft.com/office/drawing/2010/main">
                  <a:solidFill>
                    <a:srgbClr val="FF9F9F"/>
                  </a:solidFill>
                </a14:hiddenFill>
              </a:ext>
            </a:extLst>
          </p:spPr>
          <p:txBody>
            <a:bodyPr wrap="square" rtlCol="0">
              <a:spAutoFit/>
            </a:bodyPr>
            <a:lstStyle/>
            <a:p>
              <a:r>
                <a:rPr lang="en-US" altLang="zh-CN"/>
                <a:t>8 bits of data</a:t>
              </a:r>
              <a:endParaRPr lang="en-US" altLang="zh-CN"/>
            </a:p>
          </p:txBody>
        </p:sp>
      </p:grpSp>
      <p:grpSp>
        <p:nvGrpSpPr>
          <p:cNvPr id="67" name="组合 66"/>
          <p:cNvGrpSpPr/>
          <p:nvPr/>
        </p:nvGrpSpPr>
        <p:grpSpPr>
          <a:xfrm>
            <a:off x="5300980" y="2424430"/>
            <a:ext cx="5745480" cy="368300"/>
            <a:chOff x="8373" y="3272"/>
            <a:chExt cx="9048" cy="580"/>
          </a:xfrm>
        </p:grpSpPr>
        <p:grpSp>
          <p:nvGrpSpPr>
            <p:cNvPr id="68" name="组合 67"/>
            <p:cNvGrpSpPr/>
            <p:nvPr/>
          </p:nvGrpSpPr>
          <p:grpSpPr>
            <a:xfrm>
              <a:off x="10637" y="3272"/>
              <a:ext cx="6784" cy="580"/>
              <a:chOff x="10637" y="3272"/>
              <a:chExt cx="6784" cy="580"/>
            </a:xfrm>
          </p:grpSpPr>
          <p:sp>
            <p:nvSpPr>
              <p:cNvPr id="69" name="文本框 68"/>
              <p:cNvSpPr txBox="1"/>
              <p:nvPr/>
            </p:nvSpPr>
            <p:spPr>
              <a:xfrm>
                <a:off x="12884" y="3272"/>
                <a:ext cx="2264" cy="580"/>
              </a:xfrm>
              <a:prstGeom prst="rect">
                <a:avLst/>
              </a:prstGeom>
              <a:noFill/>
              <a:ln>
                <a:solidFill>
                  <a:schemeClr val="tx1"/>
                </a:solidFill>
              </a:ln>
              <a:extLst>
                <a:ext uri="{909E8E84-426E-40DD-AFC4-6F175D3DCCD1}">
                  <a14:hiddenFill xmlns:a14="http://schemas.microsoft.com/office/drawing/2010/main">
                    <a:solidFill>
                      <a:srgbClr val="FF9F9F"/>
                    </a:solidFill>
                  </a14:hiddenFill>
                </a:ext>
              </a:extLst>
            </p:spPr>
            <p:txBody>
              <a:bodyPr wrap="square" rtlCol="0">
                <a:spAutoFit/>
              </a:bodyPr>
              <a:lstStyle/>
              <a:p>
                <a:r>
                  <a:rPr lang="en-US" altLang="zh-CN"/>
                  <a:t>8 bits of data</a:t>
                </a:r>
                <a:endParaRPr lang="en-US" altLang="zh-CN"/>
              </a:p>
            </p:txBody>
          </p:sp>
          <p:sp>
            <p:nvSpPr>
              <p:cNvPr id="70" name="文本框 69"/>
              <p:cNvSpPr txBox="1"/>
              <p:nvPr/>
            </p:nvSpPr>
            <p:spPr>
              <a:xfrm>
                <a:off x="15157" y="3272"/>
                <a:ext cx="2264" cy="580"/>
              </a:xfrm>
              <a:prstGeom prst="rect">
                <a:avLst/>
              </a:prstGeom>
              <a:noFill/>
              <a:ln>
                <a:solidFill>
                  <a:schemeClr val="tx1"/>
                </a:solidFill>
              </a:ln>
              <a:extLst>
                <a:ext uri="{909E8E84-426E-40DD-AFC4-6F175D3DCCD1}">
                  <a14:hiddenFill xmlns:a14="http://schemas.microsoft.com/office/drawing/2010/main">
                    <a:solidFill>
                      <a:srgbClr val="FF9F9F"/>
                    </a:solidFill>
                  </a14:hiddenFill>
                </a:ext>
              </a:extLst>
            </p:spPr>
            <p:txBody>
              <a:bodyPr wrap="square" rtlCol="0">
                <a:spAutoFit/>
              </a:bodyPr>
              <a:lstStyle/>
              <a:p>
                <a:r>
                  <a:rPr lang="en-US" altLang="zh-CN"/>
                  <a:t>8 bits of data</a:t>
                </a:r>
                <a:endParaRPr lang="en-US" altLang="zh-CN"/>
              </a:p>
            </p:txBody>
          </p:sp>
          <p:sp>
            <p:nvSpPr>
              <p:cNvPr id="71" name="文本框 70"/>
              <p:cNvSpPr txBox="1"/>
              <p:nvPr/>
            </p:nvSpPr>
            <p:spPr>
              <a:xfrm>
                <a:off x="10637" y="3272"/>
                <a:ext cx="2264" cy="580"/>
              </a:xfrm>
              <a:prstGeom prst="rect">
                <a:avLst/>
              </a:prstGeom>
              <a:noFill/>
              <a:ln>
                <a:solidFill>
                  <a:schemeClr val="tx1"/>
                </a:solidFill>
              </a:ln>
              <a:extLst>
                <a:ext uri="{909E8E84-426E-40DD-AFC4-6F175D3DCCD1}">
                  <a14:hiddenFill xmlns:a14="http://schemas.microsoft.com/office/drawing/2010/main">
                    <a:solidFill>
                      <a:srgbClr val="FF9F9F"/>
                    </a:solidFill>
                  </a14:hiddenFill>
                </a:ext>
              </a:extLst>
            </p:spPr>
            <p:txBody>
              <a:bodyPr wrap="square" rtlCol="0">
                <a:spAutoFit/>
              </a:bodyPr>
              <a:lstStyle/>
              <a:p>
                <a:r>
                  <a:rPr lang="en-US" altLang="zh-CN"/>
                  <a:t>8 bits of data</a:t>
                </a:r>
                <a:endParaRPr lang="en-US" altLang="zh-CN"/>
              </a:p>
            </p:txBody>
          </p:sp>
        </p:grpSp>
        <p:sp>
          <p:nvSpPr>
            <p:cNvPr id="72" name="文本框 71"/>
            <p:cNvSpPr txBox="1"/>
            <p:nvPr/>
          </p:nvSpPr>
          <p:spPr>
            <a:xfrm>
              <a:off x="8373" y="3272"/>
              <a:ext cx="2264" cy="580"/>
            </a:xfrm>
            <a:prstGeom prst="rect">
              <a:avLst/>
            </a:prstGeom>
            <a:noFill/>
            <a:ln>
              <a:solidFill>
                <a:schemeClr val="tx1"/>
              </a:solidFill>
            </a:ln>
            <a:extLst>
              <a:ext uri="{909E8E84-426E-40DD-AFC4-6F175D3DCCD1}">
                <a14:hiddenFill xmlns:a14="http://schemas.microsoft.com/office/drawing/2010/main">
                  <a:solidFill>
                    <a:srgbClr val="FF9F9F"/>
                  </a:solidFill>
                </a14:hiddenFill>
              </a:ext>
            </a:extLst>
          </p:spPr>
          <p:txBody>
            <a:bodyPr wrap="square" rtlCol="0">
              <a:spAutoFit/>
            </a:bodyPr>
            <a:lstStyle/>
            <a:p>
              <a:r>
                <a:rPr lang="en-US" altLang="zh-CN"/>
                <a:t>8 bits of data</a:t>
              </a:r>
              <a:endParaRPr lang="en-US" altLang="zh-CN"/>
            </a:p>
          </p:txBody>
        </p:sp>
      </p:grpSp>
      <p:sp>
        <p:nvSpPr>
          <p:cNvPr id="79" name="文本框 78"/>
          <p:cNvSpPr txBox="1"/>
          <p:nvPr/>
        </p:nvSpPr>
        <p:spPr>
          <a:xfrm>
            <a:off x="4880610" y="2823845"/>
            <a:ext cx="388620" cy="368300"/>
          </a:xfrm>
          <a:prstGeom prst="rect">
            <a:avLst/>
          </a:prstGeom>
          <a:noFill/>
        </p:spPr>
        <p:txBody>
          <a:bodyPr wrap="square" rtlCol="0">
            <a:spAutoFit/>
          </a:bodyPr>
          <a:lstStyle/>
          <a:p>
            <a:r>
              <a:rPr lang="en-US" altLang="zh-CN"/>
              <a:t>4</a:t>
            </a:r>
            <a:endParaRPr lang="en-US" altLang="zh-CN"/>
          </a:p>
        </p:txBody>
      </p:sp>
      <p:sp>
        <p:nvSpPr>
          <p:cNvPr id="80" name="文本框 79"/>
          <p:cNvSpPr txBox="1"/>
          <p:nvPr/>
        </p:nvSpPr>
        <p:spPr>
          <a:xfrm>
            <a:off x="4884420" y="2472055"/>
            <a:ext cx="388620" cy="368300"/>
          </a:xfrm>
          <a:prstGeom prst="rect">
            <a:avLst/>
          </a:prstGeom>
          <a:noFill/>
        </p:spPr>
        <p:txBody>
          <a:bodyPr wrap="square" rtlCol="0">
            <a:spAutoFit/>
          </a:bodyPr>
          <a:lstStyle/>
          <a:p>
            <a:r>
              <a:rPr lang="en-US" altLang="zh-CN"/>
              <a:t>8</a:t>
            </a:r>
            <a:endParaRPr lang="en-US" altLang="zh-CN"/>
          </a:p>
        </p:txBody>
      </p:sp>
      <p:sp>
        <p:nvSpPr>
          <p:cNvPr id="81" name="文本框 80"/>
          <p:cNvSpPr txBox="1"/>
          <p:nvPr/>
        </p:nvSpPr>
        <p:spPr>
          <a:xfrm>
            <a:off x="4832985" y="2132965"/>
            <a:ext cx="443865" cy="368300"/>
          </a:xfrm>
          <a:prstGeom prst="rect">
            <a:avLst/>
          </a:prstGeom>
          <a:noFill/>
        </p:spPr>
        <p:txBody>
          <a:bodyPr wrap="square" rtlCol="0">
            <a:spAutoFit/>
          </a:bodyPr>
          <a:lstStyle/>
          <a:p>
            <a:r>
              <a:rPr lang="en-US" altLang="zh-CN"/>
              <a:t>12</a:t>
            </a:r>
            <a:endParaRPr lang="en-US" altLang="zh-CN"/>
          </a:p>
        </p:txBody>
      </p:sp>
      <p:sp>
        <p:nvSpPr>
          <p:cNvPr id="82" name="文本框 81"/>
          <p:cNvSpPr txBox="1"/>
          <p:nvPr/>
        </p:nvSpPr>
        <p:spPr>
          <a:xfrm>
            <a:off x="4871720" y="1700530"/>
            <a:ext cx="316230" cy="368300"/>
          </a:xfrm>
          <a:prstGeom prst="rect">
            <a:avLst/>
          </a:prstGeom>
          <a:noFill/>
        </p:spPr>
        <p:txBody>
          <a:bodyPr wrap="square" rtlCol="0">
            <a:spAutoFit/>
          </a:bodyPr>
          <a:lstStyle/>
          <a:p>
            <a:r>
              <a:rPr lang="en-US" altLang="zh-CN"/>
              <a:t>…</a:t>
            </a:r>
            <a:endParaRPr lang="en-US" altLang="zh-CN"/>
          </a:p>
        </p:txBody>
      </p:sp>
      <p:sp>
        <p:nvSpPr>
          <p:cNvPr id="3" name="矩形标注 2"/>
          <p:cNvSpPr/>
          <p:nvPr/>
        </p:nvSpPr>
        <p:spPr>
          <a:xfrm>
            <a:off x="9074785" y="4758690"/>
            <a:ext cx="2374265" cy="941705"/>
          </a:xfrm>
          <a:prstGeom prst="wedgeRectCallout">
            <a:avLst>
              <a:gd name="adj1" fmla="val 22345"/>
              <a:gd name="adj2" fmla="val -178792"/>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Loading 1 word now fills a register!</a:t>
            </a:r>
            <a:endParaRPr lang="en-US" altLang="zh-CN" sz="2000" b="1"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p:cNvSpPr>
          <p:nvPr>
            <p:ph type="title"/>
          </p:nvPr>
        </p:nvSpPr>
        <p:spPr/>
        <p:txBody>
          <a:bodyPr/>
          <a:lstStyle/>
          <a:p>
            <a:r>
              <a:rPr lang="en-US" altLang="en-US" dirty="0"/>
              <a:t>Big- and Little-Endian Addressing</a:t>
            </a:r>
            <a:endParaRPr lang="en-US" altLang="en-US" dirty="0"/>
          </a:p>
        </p:txBody>
      </p:sp>
      <p:sp>
        <p:nvSpPr>
          <p:cNvPr id="10243" name="Rectangle 3"/>
          <p:cNvSpPr>
            <a:spLocks noGrp="1"/>
          </p:cNvSpPr>
          <p:nvPr>
            <p:ph type="body" idx="1"/>
          </p:nvPr>
        </p:nvSpPr>
        <p:spPr>
          <a:xfrm>
            <a:off x="609600" y="1340768"/>
            <a:ext cx="8222704" cy="5040560"/>
          </a:xfrm>
        </p:spPr>
        <p:txBody>
          <a:bodyPr/>
          <a:lstStyle/>
          <a:p>
            <a:r>
              <a:rPr lang="en-US" altLang="en-US" dirty="0"/>
              <a:t>Two ways to assign byte address across words</a:t>
            </a:r>
            <a:endParaRPr lang="en-US" altLang="en-US" dirty="0"/>
          </a:p>
          <a:p>
            <a:pPr lvl="1"/>
            <a:endParaRPr lang="en-US" altLang="en-US" dirty="0">
              <a:solidFill>
                <a:srgbClr val="0000FF"/>
              </a:solidFill>
            </a:endParaRPr>
          </a:p>
          <a:p>
            <a:pPr lvl="1"/>
            <a:r>
              <a:rPr lang="en-US" altLang="en-US" dirty="0">
                <a:solidFill>
                  <a:srgbClr val="0000FF"/>
                </a:solidFill>
              </a:rPr>
              <a:t>Big-endian</a:t>
            </a:r>
            <a:r>
              <a:rPr lang="en-US" altLang="en-US" dirty="0"/>
              <a:t> addressing assigns lower addresses to more significant (leftmost) bytes of word</a:t>
            </a:r>
            <a:endParaRPr lang="en-US" altLang="en-US" dirty="0"/>
          </a:p>
          <a:p>
            <a:pPr lvl="1"/>
            <a:endParaRPr lang="en-US" altLang="en-US" dirty="0">
              <a:solidFill>
                <a:srgbClr val="0000FF"/>
              </a:solidFill>
            </a:endParaRPr>
          </a:p>
          <a:p>
            <a:pPr lvl="1"/>
            <a:r>
              <a:rPr lang="en-US" altLang="en-US" dirty="0">
                <a:solidFill>
                  <a:srgbClr val="0000FF"/>
                </a:solidFill>
              </a:rPr>
              <a:t>Little-endian</a:t>
            </a:r>
            <a:r>
              <a:rPr lang="en-US" altLang="en-US" dirty="0"/>
              <a:t> addressing uses opposite order</a:t>
            </a:r>
            <a:endParaRPr lang="en-US" altLang="en-US" dirty="0"/>
          </a:p>
          <a:p>
            <a:pPr lvl="1"/>
            <a:endParaRPr lang="en-US" altLang="en-US" dirty="0"/>
          </a:p>
          <a:p>
            <a:r>
              <a:rPr lang="en-US" altLang="en-US" dirty="0"/>
              <a:t>MIPS can support both</a:t>
            </a:r>
            <a:endParaRPr lang="en-US" altLang="en-US" dirty="0"/>
          </a:p>
        </p:txBody>
      </p:sp>
      <p:pic>
        <p:nvPicPr>
          <p:cNvPr id="62" name="Picture 61"/>
          <p:cNvPicPr>
            <a:picLocks noChangeAspect="1"/>
          </p:cNvPicPr>
          <p:nvPr/>
        </p:nvPicPr>
        <p:blipFill>
          <a:blip r:embed="rId1"/>
          <a:stretch>
            <a:fillRect/>
          </a:stretch>
        </p:blipFill>
        <p:spPr>
          <a:xfrm>
            <a:off x="8688288" y="3573016"/>
            <a:ext cx="1877129" cy="1765142"/>
          </a:xfrm>
          <a:prstGeom prst="rect">
            <a:avLst/>
          </a:prstGeom>
        </p:spPr>
      </p:pic>
      <p:pic>
        <p:nvPicPr>
          <p:cNvPr id="63" name="Picture 62"/>
          <p:cNvPicPr>
            <a:picLocks noChangeAspect="1"/>
          </p:cNvPicPr>
          <p:nvPr/>
        </p:nvPicPr>
        <p:blipFill>
          <a:blip r:embed="rId2"/>
          <a:stretch>
            <a:fillRect/>
          </a:stretch>
        </p:blipFill>
        <p:spPr>
          <a:xfrm>
            <a:off x="8818892" y="1772816"/>
            <a:ext cx="1795992" cy="1656184"/>
          </a:xfrm>
          <a:prstGeom prst="rect">
            <a:avLst/>
          </a:prstGeom>
        </p:spPr>
      </p:pic>
      <p:sp>
        <p:nvSpPr>
          <p:cNvPr id="5120" name="Slide Number Placeholder 5119"/>
          <p:cNvSpPr>
            <a:spLocks noGrp="1"/>
          </p:cNvSpPr>
          <p:nvPr>
            <p:ph type="sldNum" sz="quarter" idx="12"/>
          </p:nvPr>
        </p:nvSpPr>
        <p:spPr/>
        <p:txBody>
          <a:bodyPr/>
          <a:lstStyle/>
          <a:p>
            <a:fld id="{C22DC6D3-9347-42BE-948A-F7EB414DF657}" type="slidenum">
              <a:rPr lang="en-US" altLang="en-US" smtClean="0"/>
            </a:fld>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4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4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4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Access alignment</a:t>
            </a:r>
            <a:endParaRPr lang="en-US" altLang="zh-CN"/>
          </a:p>
        </p:txBody>
      </p:sp>
      <p:sp>
        <p:nvSpPr>
          <p:cNvPr id="3" name="内容占位符 2"/>
          <p:cNvSpPr>
            <a:spLocks noGrp="1"/>
          </p:cNvSpPr>
          <p:nvPr>
            <p:ph idx="1"/>
          </p:nvPr>
        </p:nvSpPr>
        <p:spPr/>
        <p:txBody>
          <a:bodyPr/>
          <a:lstStyle/>
          <a:p>
            <a:r>
              <a:rPr lang="en-US" altLang="zh-CN" sz="2400" dirty="0">
                <a:solidFill>
                  <a:srgbClr val="00B050"/>
                </a:solidFill>
              </a:rPr>
              <a:t>Aligned addresses</a:t>
            </a:r>
            <a:r>
              <a:rPr lang="en-US" altLang="zh-CN" sz="2400" dirty="0"/>
              <a:t> fall on 4 byte (word) boundaries (e.g., 0, 4, 8, 12…)</a:t>
            </a:r>
            <a:endParaRPr lang="en-US" altLang="zh-CN" sz="2400" dirty="0"/>
          </a:p>
          <a:p>
            <a:r>
              <a:rPr lang="en-US" altLang="zh-CN" sz="2400" dirty="0">
                <a:solidFill>
                  <a:srgbClr val="C00000"/>
                </a:solidFill>
              </a:rPr>
              <a:t>Unaligned addresses</a:t>
            </a:r>
            <a:r>
              <a:rPr lang="en-US" altLang="zh-CN" sz="2400" dirty="0"/>
              <a:t> do not (e.g., 1, 3, 7, 63)</a:t>
            </a:r>
            <a:endParaRPr lang="en-US" altLang="zh-CN" sz="2400" dirty="0"/>
          </a:p>
          <a:p>
            <a:endParaRPr lang="en-US" altLang="zh-CN" sz="2400" dirty="0"/>
          </a:p>
          <a:p>
            <a:endParaRPr lang="en-US" altLang="zh-CN" sz="2400" dirty="0"/>
          </a:p>
          <a:p>
            <a:endParaRPr lang="en-US" altLang="zh-CN" sz="2400" dirty="0"/>
          </a:p>
          <a:p>
            <a:endParaRPr lang="en-US" altLang="zh-CN" sz="2400" dirty="0"/>
          </a:p>
          <a:p>
            <a:endParaRPr lang="en-US" altLang="zh-CN" sz="2400" dirty="0"/>
          </a:p>
          <a:p>
            <a:r>
              <a:rPr lang="en-US" altLang="zh-CN" sz="2400" dirty="0"/>
              <a:t>MIPS uses </a:t>
            </a:r>
            <a:r>
              <a:rPr lang="en-US" altLang="zh-CN" sz="2400" dirty="0">
                <a:solidFill>
                  <a:srgbClr val="00B050"/>
                </a:solidFill>
              </a:rPr>
              <a:t>Aligned addresses</a:t>
            </a:r>
            <a:r>
              <a:rPr lang="en-US" altLang="zh-CN" sz="2400" dirty="0"/>
              <a:t> </a:t>
            </a:r>
            <a:endParaRPr lang="en-US" altLang="zh-CN" sz="2400" dirty="0"/>
          </a:p>
          <a:p>
            <a:r>
              <a:rPr lang="en-US" altLang="zh-CN" sz="2400" dirty="0"/>
              <a:t>Some ISA support unaligned accesses </a:t>
            </a:r>
            <a:endParaRPr lang="en-US" altLang="zh-CN" sz="2400" dirty="0"/>
          </a:p>
          <a:p>
            <a:pPr lvl="1"/>
            <a:r>
              <a:rPr lang="en-US" altLang="zh-CN" sz="2000" dirty="0"/>
              <a:t>Hardware can convert to multiple aligned accesses (complex)</a:t>
            </a:r>
            <a:endParaRPr lang="en-US" altLang="zh-CN" sz="2000" dirty="0"/>
          </a:p>
          <a:p>
            <a:pPr lvl="1"/>
            <a:r>
              <a:rPr lang="en-US" altLang="zh-CN" sz="2000" dirty="0">
                <a:sym typeface="+mn-ea"/>
              </a:rPr>
              <a:t>Hardware can detect it and have software to fix it (slow)</a:t>
            </a:r>
            <a:endParaRPr lang="en-US" altLang="zh-CN" sz="2000" dirty="0">
              <a:sym typeface="+mn-ea"/>
            </a:endParaRPr>
          </a:p>
          <a:p>
            <a:pPr lvl="1"/>
            <a:r>
              <a:rPr lang="en-US" altLang="zh-CN" sz="2000" dirty="0">
                <a:sym typeface="+mn-ea"/>
              </a:rPr>
              <a:t>there’s typically a performance penalty</a:t>
            </a:r>
            <a:endParaRPr lang="en-US" altLang="zh-CN" sz="2000" dirty="0">
              <a:sym typeface="+mn-ea"/>
            </a:endParaRPr>
          </a:p>
        </p:txBody>
      </p:sp>
      <p:sp>
        <p:nvSpPr>
          <p:cNvPr id="4" name="灯片编号占位符 3"/>
          <p:cNvSpPr>
            <a:spLocks noGrp="1"/>
          </p:cNvSpPr>
          <p:nvPr>
            <p:ph type="sldNum" sz="quarter" idx="12"/>
          </p:nvPr>
        </p:nvSpPr>
        <p:spPr/>
        <p:txBody>
          <a:bodyPr/>
          <a:lstStyle/>
          <a:p>
            <a:fld id="{C22DC6D3-9347-42BE-948A-F7EB414DF657}" type="slidenum">
              <a:rPr lang="en-US" altLang="en-US"/>
            </a:fld>
            <a:endParaRPr lang="en-US" altLang="en-US" dirty="0"/>
          </a:p>
        </p:txBody>
      </p:sp>
      <p:grpSp>
        <p:nvGrpSpPr>
          <p:cNvPr id="7" name="Group 6"/>
          <p:cNvGrpSpPr/>
          <p:nvPr/>
        </p:nvGrpSpPr>
        <p:grpSpPr>
          <a:xfrm>
            <a:off x="2063552" y="2276872"/>
            <a:ext cx="8515350" cy="1944965"/>
            <a:chOff x="695325" y="4364355"/>
            <a:chExt cx="8515350" cy="1944965"/>
          </a:xfrm>
        </p:grpSpPr>
        <p:grpSp>
          <p:nvGrpSpPr>
            <p:cNvPr id="6" name="组合 5"/>
            <p:cNvGrpSpPr/>
            <p:nvPr/>
          </p:nvGrpSpPr>
          <p:grpSpPr>
            <a:xfrm>
              <a:off x="2981325" y="4364355"/>
              <a:ext cx="6229350" cy="1910080"/>
              <a:chOff x="4837" y="6421"/>
              <a:chExt cx="9810" cy="3008"/>
            </a:xfrm>
          </p:grpSpPr>
          <p:grpSp>
            <p:nvGrpSpPr>
              <p:cNvPr id="8" name="组合 7"/>
              <p:cNvGrpSpPr/>
              <p:nvPr/>
            </p:nvGrpSpPr>
            <p:grpSpPr>
              <a:xfrm>
                <a:off x="4837" y="6534"/>
                <a:ext cx="9810" cy="2895"/>
                <a:chOff x="7620" y="2678"/>
                <a:chExt cx="9810" cy="2895"/>
              </a:xfrm>
            </p:grpSpPr>
            <p:grpSp>
              <p:nvGrpSpPr>
                <p:cNvPr id="40" name="组合 39"/>
                <p:cNvGrpSpPr/>
                <p:nvPr/>
              </p:nvGrpSpPr>
              <p:grpSpPr>
                <a:xfrm>
                  <a:off x="8362" y="4967"/>
                  <a:ext cx="9068" cy="607"/>
                  <a:chOff x="9827" y="4266"/>
                  <a:chExt cx="9068" cy="607"/>
                </a:xfrm>
              </p:grpSpPr>
              <p:sp>
                <p:nvSpPr>
                  <p:cNvPr id="41" name="文本框 40"/>
                  <p:cNvSpPr txBox="1"/>
                  <p:nvPr/>
                </p:nvSpPr>
                <p:spPr>
                  <a:xfrm>
                    <a:off x="9827" y="4266"/>
                    <a:ext cx="2264" cy="580"/>
                  </a:xfrm>
                  <a:prstGeom prst="rect">
                    <a:avLst/>
                  </a:prstGeom>
                  <a:solidFill>
                    <a:srgbClr val="00B050"/>
                  </a:solidFill>
                  <a:ln>
                    <a:solidFill>
                      <a:schemeClr val="tx1"/>
                    </a:solidFill>
                  </a:ln>
                </p:spPr>
                <p:txBody>
                  <a:bodyPr wrap="square" rtlCol="0">
                    <a:spAutoFit/>
                  </a:bodyPr>
                  <a:lstStyle/>
                  <a:p>
                    <a:r>
                      <a:rPr lang="en-US" altLang="zh-CN"/>
                      <a:t>8 bits of data</a:t>
                    </a:r>
                    <a:endParaRPr lang="en-US" altLang="zh-CN"/>
                  </a:p>
                </p:txBody>
              </p:sp>
              <p:sp>
                <p:nvSpPr>
                  <p:cNvPr id="42" name="文本框 41"/>
                  <p:cNvSpPr txBox="1"/>
                  <p:nvPr/>
                </p:nvSpPr>
                <p:spPr>
                  <a:xfrm>
                    <a:off x="12094" y="4293"/>
                    <a:ext cx="2264" cy="580"/>
                  </a:xfrm>
                  <a:prstGeom prst="rect">
                    <a:avLst/>
                  </a:prstGeom>
                  <a:solidFill>
                    <a:srgbClr val="00B050"/>
                  </a:solidFill>
                  <a:ln>
                    <a:solidFill>
                      <a:schemeClr val="tx1"/>
                    </a:solidFill>
                  </a:ln>
                </p:spPr>
                <p:txBody>
                  <a:bodyPr wrap="square" rtlCol="0">
                    <a:spAutoFit/>
                  </a:bodyPr>
                  <a:lstStyle/>
                  <a:p>
                    <a:r>
                      <a:rPr lang="en-US" altLang="zh-CN"/>
                      <a:t>8 bits of data</a:t>
                    </a:r>
                    <a:endParaRPr lang="en-US" altLang="zh-CN"/>
                  </a:p>
                </p:txBody>
              </p:sp>
              <p:sp>
                <p:nvSpPr>
                  <p:cNvPr id="43" name="文本框 42"/>
                  <p:cNvSpPr txBox="1"/>
                  <p:nvPr/>
                </p:nvSpPr>
                <p:spPr>
                  <a:xfrm>
                    <a:off x="14362" y="4266"/>
                    <a:ext cx="2264" cy="580"/>
                  </a:xfrm>
                  <a:prstGeom prst="rect">
                    <a:avLst/>
                  </a:prstGeom>
                  <a:solidFill>
                    <a:srgbClr val="00B050"/>
                  </a:solidFill>
                  <a:ln>
                    <a:solidFill>
                      <a:schemeClr val="tx1"/>
                    </a:solidFill>
                  </a:ln>
                </p:spPr>
                <p:txBody>
                  <a:bodyPr wrap="square" rtlCol="0">
                    <a:spAutoFit/>
                  </a:bodyPr>
                  <a:lstStyle/>
                  <a:p>
                    <a:r>
                      <a:rPr lang="en-US" altLang="zh-CN"/>
                      <a:t>8 bits of data</a:t>
                    </a:r>
                    <a:endParaRPr lang="en-US" altLang="zh-CN"/>
                  </a:p>
                </p:txBody>
              </p:sp>
              <p:sp>
                <p:nvSpPr>
                  <p:cNvPr id="44" name="文本框 43"/>
                  <p:cNvSpPr txBox="1"/>
                  <p:nvPr/>
                </p:nvSpPr>
                <p:spPr>
                  <a:xfrm>
                    <a:off x="16631" y="4266"/>
                    <a:ext cx="2264" cy="580"/>
                  </a:xfrm>
                  <a:prstGeom prst="rect">
                    <a:avLst/>
                  </a:prstGeom>
                  <a:solidFill>
                    <a:srgbClr val="00B050"/>
                  </a:solidFill>
                  <a:ln>
                    <a:solidFill>
                      <a:schemeClr val="tx1"/>
                    </a:solidFill>
                  </a:ln>
                </p:spPr>
                <p:txBody>
                  <a:bodyPr wrap="square" rtlCol="0">
                    <a:spAutoFit/>
                  </a:bodyPr>
                  <a:lstStyle/>
                  <a:p>
                    <a:r>
                      <a:rPr lang="en-US" altLang="zh-CN"/>
                      <a:t>8 bits of data</a:t>
                    </a:r>
                    <a:endParaRPr lang="en-US" altLang="zh-CN"/>
                  </a:p>
                </p:txBody>
              </p:sp>
            </p:grpSp>
            <p:sp>
              <p:nvSpPr>
                <p:cNvPr id="45" name="文本框 44"/>
                <p:cNvSpPr txBox="1"/>
                <p:nvPr/>
              </p:nvSpPr>
              <p:spPr>
                <a:xfrm>
                  <a:off x="7689" y="4970"/>
                  <a:ext cx="612" cy="580"/>
                </a:xfrm>
                <a:prstGeom prst="rect">
                  <a:avLst/>
                </a:prstGeom>
                <a:noFill/>
              </p:spPr>
              <p:txBody>
                <a:bodyPr wrap="square" rtlCol="0">
                  <a:spAutoFit/>
                </a:bodyPr>
                <a:lstStyle/>
                <a:p>
                  <a:r>
                    <a:rPr lang="en-US" altLang="zh-CN"/>
                    <a:t>0</a:t>
                  </a:r>
                  <a:endParaRPr lang="en-US" altLang="zh-CN"/>
                </a:p>
              </p:txBody>
            </p:sp>
            <p:grpSp>
              <p:nvGrpSpPr>
                <p:cNvPr id="46" name="组合 45"/>
                <p:cNvGrpSpPr/>
                <p:nvPr/>
              </p:nvGrpSpPr>
              <p:grpSpPr>
                <a:xfrm>
                  <a:off x="8357" y="4379"/>
                  <a:ext cx="9068" cy="607"/>
                  <a:chOff x="9827" y="4266"/>
                  <a:chExt cx="9068" cy="607"/>
                </a:xfrm>
              </p:grpSpPr>
              <p:sp>
                <p:nvSpPr>
                  <p:cNvPr id="47" name="文本框 46"/>
                  <p:cNvSpPr txBox="1"/>
                  <p:nvPr/>
                </p:nvSpPr>
                <p:spPr>
                  <a:xfrm>
                    <a:off x="9827" y="4266"/>
                    <a:ext cx="2264" cy="580"/>
                  </a:xfrm>
                  <a:prstGeom prst="rect">
                    <a:avLst/>
                  </a:prstGeom>
                  <a:noFill/>
                  <a:ln>
                    <a:solidFill>
                      <a:schemeClr val="tx1"/>
                    </a:solidFill>
                  </a:ln>
                  <a:extLst>
                    <a:ext uri="{909E8E84-426E-40DD-AFC4-6F175D3DCCD1}">
                      <a14:hiddenFill xmlns:a14="http://schemas.microsoft.com/office/drawing/2010/main">
                        <a:solidFill>
                          <a:srgbClr val="A0F3FE"/>
                        </a:solidFill>
                      </a14:hiddenFill>
                    </a:ext>
                  </a:extLst>
                </p:spPr>
                <p:txBody>
                  <a:bodyPr wrap="square" rtlCol="0">
                    <a:spAutoFit/>
                  </a:bodyPr>
                  <a:lstStyle/>
                  <a:p>
                    <a:r>
                      <a:rPr lang="en-US" altLang="zh-CN"/>
                      <a:t>8 bits of data</a:t>
                    </a:r>
                    <a:endParaRPr lang="en-US" altLang="zh-CN"/>
                  </a:p>
                </p:txBody>
              </p:sp>
              <p:sp>
                <p:nvSpPr>
                  <p:cNvPr id="48" name="文本框 47"/>
                  <p:cNvSpPr txBox="1"/>
                  <p:nvPr/>
                </p:nvSpPr>
                <p:spPr>
                  <a:xfrm>
                    <a:off x="12094" y="4293"/>
                    <a:ext cx="2264" cy="580"/>
                  </a:xfrm>
                  <a:prstGeom prst="rect">
                    <a:avLst/>
                  </a:prstGeom>
                  <a:noFill/>
                  <a:ln>
                    <a:solidFill>
                      <a:schemeClr val="tx1"/>
                    </a:solidFill>
                  </a:ln>
                  <a:extLst>
                    <a:ext uri="{909E8E84-426E-40DD-AFC4-6F175D3DCCD1}">
                      <a14:hiddenFill xmlns:a14="http://schemas.microsoft.com/office/drawing/2010/main">
                        <a:solidFill>
                          <a:srgbClr val="FF9F9F"/>
                        </a:solidFill>
                      </a14:hiddenFill>
                    </a:ext>
                  </a:extLst>
                </p:spPr>
                <p:txBody>
                  <a:bodyPr wrap="square" rtlCol="0">
                    <a:spAutoFit/>
                  </a:bodyPr>
                  <a:lstStyle/>
                  <a:p>
                    <a:r>
                      <a:rPr lang="en-US" altLang="zh-CN"/>
                      <a:t>8 bits of data</a:t>
                    </a:r>
                    <a:endParaRPr lang="en-US" altLang="zh-CN"/>
                  </a:p>
                </p:txBody>
              </p:sp>
              <p:sp>
                <p:nvSpPr>
                  <p:cNvPr id="49" name="文本框 48"/>
                  <p:cNvSpPr txBox="1"/>
                  <p:nvPr/>
                </p:nvSpPr>
                <p:spPr>
                  <a:xfrm>
                    <a:off x="14362" y="4266"/>
                    <a:ext cx="2264" cy="580"/>
                  </a:xfrm>
                  <a:prstGeom prst="rect">
                    <a:avLst/>
                  </a:prstGeom>
                  <a:noFill/>
                  <a:ln>
                    <a:solidFill>
                      <a:schemeClr val="tx1"/>
                    </a:solidFill>
                  </a:ln>
                  <a:extLst>
                    <a:ext uri="{909E8E84-426E-40DD-AFC4-6F175D3DCCD1}">
                      <a14:hiddenFill xmlns:a14="http://schemas.microsoft.com/office/drawing/2010/main">
                        <a:solidFill>
                          <a:srgbClr val="A0F3FE"/>
                        </a:solidFill>
                      </a14:hiddenFill>
                    </a:ext>
                  </a:extLst>
                </p:spPr>
                <p:txBody>
                  <a:bodyPr wrap="square" rtlCol="0">
                    <a:spAutoFit/>
                  </a:bodyPr>
                  <a:lstStyle/>
                  <a:p>
                    <a:r>
                      <a:rPr lang="en-US" altLang="zh-CN" dirty="0"/>
                      <a:t>8 bits of data</a:t>
                    </a:r>
                    <a:endParaRPr lang="en-US" altLang="zh-CN" dirty="0"/>
                  </a:p>
                </p:txBody>
              </p:sp>
              <p:sp>
                <p:nvSpPr>
                  <p:cNvPr id="50" name="文本框 49"/>
                  <p:cNvSpPr txBox="1"/>
                  <p:nvPr/>
                </p:nvSpPr>
                <p:spPr>
                  <a:xfrm>
                    <a:off x="16631" y="4266"/>
                    <a:ext cx="2264" cy="580"/>
                  </a:xfrm>
                  <a:prstGeom prst="rect">
                    <a:avLst/>
                  </a:prstGeom>
                  <a:noFill/>
                  <a:ln>
                    <a:solidFill>
                      <a:schemeClr val="tx1"/>
                    </a:solidFill>
                  </a:ln>
                  <a:extLst>
                    <a:ext uri="{909E8E84-426E-40DD-AFC4-6F175D3DCCD1}">
                      <a14:hiddenFill xmlns:a14="http://schemas.microsoft.com/office/drawing/2010/main">
                        <a:solidFill>
                          <a:srgbClr val="FF9F9F"/>
                        </a:solidFill>
                      </a14:hiddenFill>
                    </a:ext>
                  </a:extLst>
                </p:spPr>
                <p:txBody>
                  <a:bodyPr wrap="square" rtlCol="0">
                    <a:spAutoFit/>
                  </a:bodyPr>
                  <a:lstStyle/>
                  <a:p>
                    <a:r>
                      <a:rPr lang="en-US" altLang="zh-CN"/>
                      <a:t>8 bits of data</a:t>
                    </a:r>
                    <a:endParaRPr lang="en-US" altLang="zh-CN"/>
                  </a:p>
                </p:txBody>
              </p:sp>
            </p:grpSp>
            <p:grpSp>
              <p:nvGrpSpPr>
                <p:cNvPr id="66" name="组合 65"/>
                <p:cNvGrpSpPr/>
                <p:nvPr/>
              </p:nvGrpSpPr>
              <p:grpSpPr>
                <a:xfrm>
                  <a:off x="8357" y="3231"/>
                  <a:ext cx="9048" cy="580"/>
                  <a:chOff x="8373" y="3272"/>
                  <a:chExt cx="9048" cy="580"/>
                </a:xfrm>
              </p:grpSpPr>
              <p:grpSp>
                <p:nvGrpSpPr>
                  <p:cNvPr id="65" name="组合 64"/>
                  <p:cNvGrpSpPr/>
                  <p:nvPr/>
                </p:nvGrpSpPr>
                <p:grpSpPr>
                  <a:xfrm>
                    <a:off x="10637" y="3272"/>
                    <a:ext cx="6784" cy="580"/>
                    <a:chOff x="10637" y="3272"/>
                    <a:chExt cx="6784" cy="580"/>
                  </a:xfrm>
                </p:grpSpPr>
                <p:sp>
                  <p:nvSpPr>
                    <p:cNvPr id="61" name="文本框 60"/>
                    <p:cNvSpPr txBox="1"/>
                    <p:nvPr/>
                  </p:nvSpPr>
                  <p:spPr>
                    <a:xfrm>
                      <a:off x="12884" y="3272"/>
                      <a:ext cx="2264" cy="580"/>
                    </a:xfrm>
                    <a:prstGeom prst="rect">
                      <a:avLst/>
                    </a:prstGeom>
                    <a:noFill/>
                    <a:ln>
                      <a:solidFill>
                        <a:schemeClr val="tx1"/>
                      </a:solidFill>
                    </a:ln>
                    <a:extLst>
                      <a:ext uri="{909E8E84-426E-40DD-AFC4-6F175D3DCCD1}">
                        <a14:hiddenFill xmlns:a14="http://schemas.microsoft.com/office/drawing/2010/main">
                          <a:solidFill>
                            <a:srgbClr val="FF9F9F"/>
                          </a:solidFill>
                        </a14:hiddenFill>
                      </a:ext>
                    </a:extLst>
                  </p:spPr>
                  <p:txBody>
                    <a:bodyPr wrap="square" rtlCol="0">
                      <a:spAutoFit/>
                    </a:bodyPr>
                    <a:lstStyle/>
                    <a:p>
                      <a:r>
                        <a:rPr lang="en-US" altLang="zh-CN"/>
                        <a:t>8 bits of data</a:t>
                      </a:r>
                      <a:endParaRPr lang="en-US" altLang="zh-CN"/>
                    </a:p>
                  </p:txBody>
                </p:sp>
                <p:sp>
                  <p:nvSpPr>
                    <p:cNvPr id="62" name="文本框 61"/>
                    <p:cNvSpPr txBox="1"/>
                    <p:nvPr/>
                  </p:nvSpPr>
                  <p:spPr>
                    <a:xfrm>
                      <a:off x="15157" y="3272"/>
                      <a:ext cx="2264" cy="580"/>
                    </a:xfrm>
                    <a:prstGeom prst="rect">
                      <a:avLst/>
                    </a:prstGeom>
                    <a:noFill/>
                    <a:ln>
                      <a:solidFill>
                        <a:schemeClr val="tx1"/>
                      </a:solidFill>
                    </a:ln>
                    <a:extLst>
                      <a:ext uri="{909E8E84-426E-40DD-AFC4-6F175D3DCCD1}">
                        <a14:hiddenFill xmlns:a14="http://schemas.microsoft.com/office/drawing/2010/main">
                          <a:solidFill>
                            <a:srgbClr val="FF9F9F"/>
                          </a:solidFill>
                        </a14:hiddenFill>
                      </a:ext>
                    </a:extLst>
                  </p:spPr>
                  <p:txBody>
                    <a:bodyPr wrap="square" rtlCol="0">
                      <a:spAutoFit/>
                    </a:bodyPr>
                    <a:lstStyle/>
                    <a:p>
                      <a:r>
                        <a:rPr lang="en-US" altLang="zh-CN"/>
                        <a:t>8 bits of data</a:t>
                      </a:r>
                      <a:endParaRPr lang="en-US" altLang="zh-CN"/>
                    </a:p>
                  </p:txBody>
                </p:sp>
                <p:sp>
                  <p:nvSpPr>
                    <p:cNvPr id="63" name="文本框 62"/>
                    <p:cNvSpPr txBox="1"/>
                    <p:nvPr/>
                  </p:nvSpPr>
                  <p:spPr>
                    <a:xfrm>
                      <a:off x="10637" y="3272"/>
                      <a:ext cx="2264" cy="580"/>
                    </a:xfrm>
                    <a:prstGeom prst="rect">
                      <a:avLst/>
                    </a:prstGeom>
                    <a:noFill/>
                    <a:ln>
                      <a:solidFill>
                        <a:schemeClr val="tx1"/>
                      </a:solidFill>
                    </a:ln>
                    <a:extLst>
                      <a:ext uri="{909E8E84-426E-40DD-AFC4-6F175D3DCCD1}">
                        <a14:hiddenFill xmlns:a14="http://schemas.microsoft.com/office/drawing/2010/main">
                          <a:solidFill>
                            <a:srgbClr val="FF9F9F"/>
                          </a:solidFill>
                        </a14:hiddenFill>
                      </a:ext>
                    </a:extLst>
                  </p:spPr>
                  <p:txBody>
                    <a:bodyPr wrap="square" rtlCol="0">
                      <a:spAutoFit/>
                    </a:bodyPr>
                    <a:lstStyle/>
                    <a:p>
                      <a:r>
                        <a:rPr lang="en-US" altLang="zh-CN"/>
                        <a:t>8 bits of data</a:t>
                      </a:r>
                      <a:endParaRPr lang="en-US" altLang="zh-CN"/>
                    </a:p>
                  </p:txBody>
                </p:sp>
              </p:grpSp>
              <p:sp>
                <p:nvSpPr>
                  <p:cNvPr id="64" name="文本框 63"/>
                  <p:cNvSpPr txBox="1"/>
                  <p:nvPr/>
                </p:nvSpPr>
                <p:spPr>
                  <a:xfrm>
                    <a:off x="8373" y="3272"/>
                    <a:ext cx="2264" cy="580"/>
                  </a:xfrm>
                  <a:prstGeom prst="rect">
                    <a:avLst/>
                  </a:prstGeom>
                  <a:solidFill>
                    <a:srgbClr val="C00000"/>
                  </a:solidFill>
                  <a:ln>
                    <a:solidFill>
                      <a:schemeClr val="tx1"/>
                    </a:solidFill>
                  </a:ln>
                </p:spPr>
                <p:txBody>
                  <a:bodyPr wrap="square" rtlCol="0">
                    <a:spAutoFit/>
                  </a:bodyPr>
                  <a:lstStyle/>
                  <a:p>
                    <a:r>
                      <a:rPr lang="en-US" altLang="zh-CN" dirty="0"/>
                      <a:t>8 bits of data</a:t>
                    </a:r>
                    <a:endParaRPr lang="en-US" altLang="zh-CN" dirty="0"/>
                  </a:p>
                </p:txBody>
              </p:sp>
            </p:grpSp>
            <p:grpSp>
              <p:nvGrpSpPr>
                <p:cNvPr id="67" name="组合 66"/>
                <p:cNvGrpSpPr/>
                <p:nvPr/>
              </p:nvGrpSpPr>
              <p:grpSpPr>
                <a:xfrm>
                  <a:off x="8357" y="3818"/>
                  <a:ext cx="9048" cy="580"/>
                  <a:chOff x="8373" y="3272"/>
                  <a:chExt cx="9048" cy="580"/>
                </a:xfrm>
              </p:grpSpPr>
              <p:grpSp>
                <p:nvGrpSpPr>
                  <p:cNvPr id="68" name="组合 67"/>
                  <p:cNvGrpSpPr/>
                  <p:nvPr/>
                </p:nvGrpSpPr>
                <p:grpSpPr>
                  <a:xfrm>
                    <a:off x="10637" y="3272"/>
                    <a:ext cx="6784" cy="580"/>
                    <a:chOff x="10637" y="3272"/>
                    <a:chExt cx="6784" cy="580"/>
                  </a:xfrm>
                </p:grpSpPr>
                <p:sp>
                  <p:nvSpPr>
                    <p:cNvPr id="69" name="文本框 68"/>
                    <p:cNvSpPr txBox="1"/>
                    <p:nvPr/>
                  </p:nvSpPr>
                  <p:spPr>
                    <a:xfrm>
                      <a:off x="12884" y="3272"/>
                      <a:ext cx="2264" cy="580"/>
                    </a:xfrm>
                    <a:prstGeom prst="rect">
                      <a:avLst/>
                    </a:prstGeom>
                    <a:solidFill>
                      <a:srgbClr val="C00000"/>
                    </a:solidFill>
                    <a:ln>
                      <a:solidFill>
                        <a:schemeClr val="tx1"/>
                      </a:solidFill>
                    </a:ln>
                  </p:spPr>
                  <p:txBody>
                    <a:bodyPr wrap="square" rtlCol="0">
                      <a:spAutoFit/>
                    </a:bodyPr>
                    <a:lstStyle/>
                    <a:p>
                      <a:r>
                        <a:rPr lang="en-US" altLang="zh-CN"/>
                        <a:t>8 bits of data</a:t>
                      </a:r>
                      <a:endParaRPr lang="en-US" altLang="zh-CN"/>
                    </a:p>
                  </p:txBody>
                </p:sp>
                <p:sp>
                  <p:nvSpPr>
                    <p:cNvPr id="70" name="文本框 69"/>
                    <p:cNvSpPr txBox="1"/>
                    <p:nvPr/>
                  </p:nvSpPr>
                  <p:spPr>
                    <a:xfrm>
                      <a:off x="15157" y="3272"/>
                      <a:ext cx="2264" cy="580"/>
                    </a:xfrm>
                    <a:prstGeom prst="rect">
                      <a:avLst/>
                    </a:prstGeom>
                    <a:solidFill>
                      <a:srgbClr val="C00000"/>
                    </a:solidFill>
                    <a:ln>
                      <a:solidFill>
                        <a:schemeClr val="tx1"/>
                      </a:solidFill>
                    </a:ln>
                  </p:spPr>
                  <p:txBody>
                    <a:bodyPr wrap="square" rtlCol="0">
                      <a:spAutoFit/>
                    </a:bodyPr>
                    <a:lstStyle/>
                    <a:p>
                      <a:r>
                        <a:rPr lang="en-US" altLang="zh-CN" dirty="0"/>
                        <a:t>8 bits of data</a:t>
                      </a:r>
                      <a:endParaRPr lang="en-US" altLang="zh-CN" dirty="0"/>
                    </a:p>
                  </p:txBody>
                </p:sp>
                <p:sp>
                  <p:nvSpPr>
                    <p:cNvPr id="71" name="文本框 70"/>
                    <p:cNvSpPr txBox="1"/>
                    <p:nvPr/>
                  </p:nvSpPr>
                  <p:spPr>
                    <a:xfrm>
                      <a:off x="10637" y="3272"/>
                      <a:ext cx="2264" cy="580"/>
                    </a:xfrm>
                    <a:prstGeom prst="rect">
                      <a:avLst/>
                    </a:prstGeom>
                    <a:solidFill>
                      <a:srgbClr val="C00000"/>
                    </a:solidFill>
                    <a:ln>
                      <a:solidFill>
                        <a:schemeClr val="tx1"/>
                      </a:solidFill>
                    </a:ln>
                  </p:spPr>
                  <p:txBody>
                    <a:bodyPr wrap="square" rtlCol="0">
                      <a:spAutoFit/>
                    </a:bodyPr>
                    <a:lstStyle/>
                    <a:p>
                      <a:r>
                        <a:rPr lang="en-US" altLang="zh-CN"/>
                        <a:t>8 bits of data</a:t>
                      </a:r>
                      <a:endParaRPr lang="en-US" altLang="zh-CN"/>
                    </a:p>
                  </p:txBody>
                </p:sp>
              </p:grpSp>
              <p:sp>
                <p:nvSpPr>
                  <p:cNvPr id="72" name="文本框 71"/>
                  <p:cNvSpPr txBox="1"/>
                  <p:nvPr/>
                </p:nvSpPr>
                <p:spPr>
                  <a:xfrm>
                    <a:off x="8373" y="3272"/>
                    <a:ext cx="2264" cy="580"/>
                  </a:xfrm>
                  <a:prstGeom prst="rect">
                    <a:avLst/>
                  </a:prstGeom>
                  <a:noFill/>
                  <a:ln>
                    <a:solidFill>
                      <a:schemeClr val="tx1"/>
                    </a:solidFill>
                  </a:ln>
                  <a:extLst>
                    <a:ext uri="{909E8E84-426E-40DD-AFC4-6F175D3DCCD1}">
                      <a14:hiddenFill xmlns:a14="http://schemas.microsoft.com/office/drawing/2010/main">
                        <a:solidFill>
                          <a:srgbClr val="FF9F9F"/>
                        </a:solidFill>
                      </a14:hiddenFill>
                    </a:ext>
                  </a:extLst>
                </p:spPr>
                <p:txBody>
                  <a:bodyPr wrap="square" rtlCol="0">
                    <a:spAutoFit/>
                  </a:bodyPr>
                  <a:lstStyle/>
                  <a:p>
                    <a:r>
                      <a:rPr lang="en-US" altLang="zh-CN"/>
                      <a:t>8 bits of data</a:t>
                    </a:r>
                    <a:endParaRPr lang="en-US" altLang="zh-CN"/>
                  </a:p>
                </p:txBody>
              </p:sp>
            </p:grpSp>
            <p:sp>
              <p:nvSpPr>
                <p:cNvPr id="79" name="文本框 78"/>
                <p:cNvSpPr txBox="1"/>
                <p:nvPr/>
              </p:nvSpPr>
              <p:spPr>
                <a:xfrm>
                  <a:off x="7695" y="4447"/>
                  <a:ext cx="612" cy="580"/>
                </a:xfrm>
                <a:prstGeom prst="rect">
                  <a:avLst/>
                </a:prstGeom>
                <a:noFill/>
              </p:spPr>
              <p:txBody>
                <a:bodyPr wrap="square" rtlCol="0">
                  <a:spAutoFit/>
                </a:bodyPr>
                <a:lstStyle/>
                <a:p>
                  <a:r>
                    <a:rPr lang="en-US" altLang="zh-CN"/>
                    <a:t>4</a:t>
                  </a:r>
                  <a:endParaRPr lang="en-US" altLang="zh-CN"/>
                </a:p>
              </p:txBody>
            </p:sp>
            <p:sp>
              <p:nvSpPr>
                <p:cNvPr id="80" name="文本框 79"/>
                <p:cNvSpPr txBox="1"/>
                <p:nvPr/>
              </p:nvSpPr>
              <p:spPr>
                <a:xfrm>
                  <a:off x="7701" y="3893"/>
                  <a:ext cx="612" cy="580"/>
                </a:xfrm>
                <a:prstGeom prst="rect">
                  <a:avLst/>
                </a:prstGeom>
                <a:noFill/>
              </p:spPr>
              <p:txBody>
                <a:bodyPr wrap="square" rtlCol="0">
                  <a:spAutoFit/>
                </a:bodyPr>
                <a:lstStyle/>
                <a:p>
                  <a:r>
                    <a:rPr lang="en-US" altLang="zh-CN"/>
                    <a:t>8</a:t>
                  </a:r>
                  <a:endParaRPr lang="en-US" altLang="zh-CN"/>
                </a:p>
              </p:txBody>
            </p:sp>
            <p:sp>
              <p:nvSpPr>
                <p:cNvPr id="81" name="文本框 80"/>
                <p:cNvSpPr txBox="1"/>
                <p:nvPr/>
              </p:nvSpPr>
              <p:spPr>
                <a:xfrm>
                  <a:off x="7620" y="3359"/>
                  <a:ext cx="699" cy="580"/>
                </a:xfrm>
                <a:prstGeom prst="rect">
                  <a:avLst/>
                </a:prstGeom>
                <a:noFill/>
              </p:spPr>
              <p:txBody>
                <a:bodyPr wrap="square" rtlCol="0">
                  <a:spAutoFit/>
                </a:bodyPr>
                <a:lstStyle/>
                <a:p>
                  <a:r>
                    <a:rPr lang="en-US" altLang="zh-CN"/>
                    <a:t>12</a:t>
                  </a:r>
                  <a:endParaRPr lang="en-US" altLang="zh-CN"/>
                </a:p>
              </p:txBody>
            </p:sp>
            <p:sp>
              <p:nvSpPr>
                <p:cNvPr id="82" name="文本框 81"/>
                <p:cNvSpPr txBox="1"/>
                <p:nvPr/>
              </p:nvSpPr>
              <p:spPr>
                <a:xfrm>
                  <a:off x="7681" y="2678"/>
                  <a:ext cx="498" cy="580"/>
                </a:xfrm>
                <a:prstGeom prst="rect">
                  <a:avLst/>
                </a:prstGeom>
                <a:noFill/>
              </p:spPr>
              <p:txBody>
                <a:bodyPr wrap="square" rtlCol="0">
                  <a:spAutoFit/>
                </a:bodyPr>
                <a:lstStyle/>
                <a:p>
                  <a:r>
                    <a:rPr lang="en-US" altLang="zh-CN"/>
                    <a:t>…</a:t>
                  </a:r>
                  <a:endParaRPr lang="en-US" altLang="zh-CN"/>
                </a:p>
              </p:txBody>
            </p:sp>
          </p:grpSp>
          <p:sp>
            <p:nvSpPr>
              <p:cNvPr id="5" name="文本框 4"/>
              <p:cNvSpPr txBox="1"/>
              <p:nvPr/>
            </p:nvSpPr>
            <p:spPr>
              <a:xfrm>
                <a:off x="6651" y="6421"/>
                <a:ext cx="7268" cy="580"/>
              </a:xfrm>
              <a:prstGeom prst="rect">
                <a:avLst/>
              </a:prstGeom>
              <a:noFill/>
            </p:spPr>
            <p:txBody>
              <a:bodyPr wrap="square" rtlCol="0">
                <a:spAutoFit/>
              </a:bodyPr>
              <a:lstStyle/>
              <a:p>
                <a:r>
                  <a:rPr lang="en-US" altLang="zh-CN" b="1"/>
                  <a:t>Example of </a:t>
                </a:r>
                <a:r>
                  <a:rPr lang="en-US" altLang="zh-CN" b="1">
                    <a:solidFill>
                      <a:srgbClr val="00B050"/>
                    </a:solidFill>
                  </a:rPr>
                  <a:t>aligned</a:t>
                </a:r>
                <a:r>
                  <a:rPr lang="en-US" altLang="zh-CN" b="1"/>
                  <a:t> vs. </a:t>
                </a:r>
                <a:r>
                  <a:rPr lang="en-US" altLang="zh-CN" b="1">
                    <a:solidFill>
                      <a:srgbClr val="C00000"/>
                    </a:solidFill>
                  </a:rPr>
                  <a:t>unaligned</a:t>
                </a:r>
                <a:r>
                  <a:rPr lang="en-US" altLang="zh-CN" b="1"/>
                  <a:t> access</a:t>
                </a:r>
                <a:endParaRPr lang="en-US" altLang="zh-CN" b="1"/>
              </a:p>
            </p:txBody>
          </p:sp>
        </p:grpSp>
        <p:sp>
          <p:nvSpPr>
            <p:cNvPr id="9" name="文本框 8"/>
            <p:cNvSpPr txBox="1"/>
            <p:nvPr/>
          </p:nvSpPr>
          <p:spPr>
            <a:xfrm>
              <a:off x="3441865" y="5884545"/>
              <a:ext cx="1453986" cy="368300"/>
            </a:xfrm>
            <a:prstGeom prst="rect">
              <a:avLst/>
            </a:prstGeom>
            <a:noFill/>
            <a:ln w="38100">
              <a:solidFill>
                <a:srgbClr val="00B050"/>
              </a:solidFill>
            </a:ln>
          </p:spPr>
          <p:txBody>
            <a:bodyPr wrap="square" rtlCol="0">
              <a:spAutoFit/>
            </a:bodyPr>
            <a:lstStyle/>
            <a:p>
              <a:endParaRPr lang="zh-CN" altLang="en-US"/>
            </a:p>
          </p:txBody>
        </p:sp>
        <p:sp>
          <p:nvSpPr>
            <p:cNvPr id="39" name="文本框 9"/>
            <p:cNvSpPr txBox="1"/>
            <p:nvPr/>
          </p:nvSpPr>
          <p:spPr>
            <a:xfrm>
              <a:off x="695325" y="5602565"/>
              <a:ext cx="2378075" cy="706755"/>
            </a:xfrm>
            <a:prstGeom prst="rect">
              <a:avLst/>
            </a:prstGeom>
            <a:noFill/>
          </p:spPr>
          <p:txBody>
            <a:bodyPr wrap="square" rtlCol="0">
              <a:spAutoFit/>
            </a:bodyPr>
            <a:lstStyle/>
            <a:p>
              <a:r>
                <a:rPr lang="en-US" altLang="zh-CN" sz="2000">
                  <a:solidFill>
                    <a:srgbClr val="00B050"/>
                  </a:solidFill>
                </a:rPr>
                <a:t>Load Word at addr=0 Aligned</a:t>
              </a:r>
              <a:endParaRPr lang="en-US" altLang="zh-CN" sz="2000">
                <a:solidFill>
                  <a:srgbClr val="00B050"/>
                </a:solidFill>
              </a:endParaRPr>
            </a:p>
          </p:txBody>
        </p:sp>
        <p:sp>
          <p:nvSpPr>
            <p:cNvPr id="51" name="文本框 6"/>
            <p:cNvSpPr txBox="1"/>
            <p:nvPr/>
          </p:nvSpPr>
          <p:spPr>
            <a:xfrm>
              <a:off x="695325" y="4608790"/>
              <a:ext cx="2398395" cy="706755"/>
            </a:xfrm>
            <a:prstGeom prst="rect">
              <a:avLst/>
            </a:prstGeom>
            <a:noFill/>
          </p:spPr>
          <p:txBody>
            <a:bodyPr wrap="square" rtlCol="0">
              <a:spAutoFit/>
            </a:bodyPr>
            <a:lstStyle/>
            <a:p>
              <a:r>
                <a:rPr lang="en-US" altLang="zh-CN" sz="2000" dirty="0">
                  <a:solidFill>
                    <a:srgbClr val="C00000"/>
                  </a:solidFill>
                </a:rPr>
                <a:t>Load Word at </a:t>
              </a:r>
              <a:r>
                <a:rPr lang="en-US" altLang="zh-CN" sz="2000" dirty="0" err="1">
                  <a:solidFill>
                    <a:srgbClr val="C00000"/>
                  </a:solidFill>
                </a:rPr>
                <a:t>addr</a:t>
              </a:r>
              <a:r>
                <a:rPr lang="en-US" altLang="zh-CN" sz="2000" dirty="0">
                  <a:solidFill>
                    <a:srgbClr val="C00000"/>
                  </a:solidFill>
                </a:rPr>
                <a:t>=9 not Aligned</a:t>
              </a:r>
              <a:endParaRPr lang="en-US" altLang="zh-CN" sz="2000" dirty="0">
                <a:solidFill>
                  <a:srgbClr val="C0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MIPS Instructions</a:t>
            </a:r>
            <a:endParaRPr lang="en-US" dirty="0"/>
          </a:p>
        </p:txBody>
      </p:sp>
      <p:sp>
        <p:nvSpPr>
          <p:cNvPr id="3" name="Content Placeholder 2"/>
          <p:cNvSpPr>
            <a:spLocks noGrp="1"/>
          </p:cNvSpPr>
          <p:nvPr>
            <p:ph idx="1"/>
          </p:nvPr>
        </p:nvSpPr>
        <p:spPr>
          <a:xfrm>
            <a:off x="609600" y="1340769"/>
            <a:ext cx="10972800" cy="5040560"/>
          </a:xfrm>
        </p:spPr>
        <p:txBody>
          <a:bodyPr/>
          <a:lstStyle/>
          <a:p>
            <a:r>
              <a:rPr lang="en-US" dirty="0"/>
              <a:t>32-bit long (a word)</a:t>
            </a:r>
            <a:endParaRPr lang="en-US" dirty="0"/>
          </a:p>
          <a:p>
            <a:pPr lvl="1"/>
            <a:r>
              <a:rPr lang="en-US" dirty="0"/>
              <a:t>a word is 32 bits (4 bytes) in MIPS</a:t>
            </a:r>
            <a:endParaRPr lang="en-US" dirty="0"/>
          </a:p>
          <a:p>
            <a:endParaRPr lang="en-US" dirty="0"/>
          </a:p>
          <a:p>
            <a:r>
              <a:rPr lang="pl-PL" dirty="0"/>
              <a:t>3 types: </a:t>
            </a:r>
            <a:endParaRPr lang="en-US" dirty="0"/>
          </a:p>
          <a:p>
            <a:pPr lvl="1"/>
            <a:r>
              <a:rPr lang="pl-PL" dirty="0"/>
              <a:t>I</a:t>
            </a:r>
            <a:r>
              <a:rPr lang="en-US" dirty="0"/>
              <a:t>-Type (I-Format)</a:t>
            </a:r>
            <a:endParaRPr lang="en-US" dirty="0"/>
          </a:p>
          <a:p>
            <a:pPr lvl="1"/>
            <a:r>
              <a:rPr lang="pl-PL" dirty="0"/>
              <a:t>J</a:t>
            </a:r>
            <a:r>
              <a:rPr lang="en-US" dirty="0"/>
              <a:t>-Type (J-Format)</a:t>
            </a:r>
            <a:endParaRPr lang="en-US" dirty="0"/>
          </a:p>
          <a:p>
            <a:pPr lvl="1"/>
            <a:r>
              <a:rPr lang="pl-PL" dirty="0"/>
              <a:t>R</a:t>
            </a:r>
            <a:r>
              <a:rPr lang="en-US" dirty="0"/>
              <a:t>-Type (R-Format)</a:t>
            </a:r>
            <a:endParaRPr lang="en-US" dirty="0"/>
          </a:p>
          <a:p>
            <a:pPr lvl="1"/>
            <a:endParaRPr lang="pl-PL" dirty="0"/>
          </a:p>
          <a:p>
            <a:r>
              <a:rPr lang="en-US" dirty="0"/>
              <a:t>Simple and Regular</a:t>
            </a:r>
            <a:endParaRPr lang="en-US" dirty="0"/>
          </a:p>
          <a:p>
            <a:endParaRPr lang="en-US" dirty="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pic>
        <p:nvPicPr>
          <p:cNvPr id="2050" name="Picture 2" descr="Encoding MIPS Instructions with C++17 | by Kevin Hartman | 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72558" y="2780928"/>
            <a:ext cx="5768890" cy="33962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MIPS Instructions</a:t>
            </a:r>
            <a:endParaRPr lang="en-US" dirty="0"/>
          </a:p>
        </p:txBody>
      </p:sp>
      <p:sp>
        <p:nvSpPr>
          <p:cNvPr id="3" name="Content Placeholder 2"/>
          <p:cNvSpPr>
            <a:spLocks noGrp="1"/>
          </p:cNvSpPr>
          <p:nvPr>
            <p:ph idx="1"/>
          </p:nvPr>
        </p:nvSpPr>
        <p:spPr>
          <a:xfrm>
            <a:off x="609599" y="1340769"/>
            <a:ext cx="5774433" cy="5040560"/>
          </a:xfrm>
        </p:spPr>
        <p:txBody>
          <a:bodyPr/>
          <a:lstStyle/>
          <a:p>
            <a:r>
              <a:rPr lang="en-US" dirty="0"/>
              <a:t>Opcode: representation of the instruction</a:t>
            </a:r>
            <a:endParaRPr lang="en-US" dirty="0"/>
          </a:p>
          <a:p>
            <a:pPr lvl="1"/>
            <a:r>
              <a:rPr lang="en-US" dirty="0"/>
              <a:t>Several related instructions can have the same opcode</a:t>
            </a:r>
            <a:endParaRPr lang="en-US" dirty="0"/>
          </a:p>
          <a:p>
            <a:pPr lvl="1"/>
            <a:r>
              <a:rPr lang="en-US" dirty="0"/>
              <a:t>In R-Type, opcode + </a:t>
            </a:r>
            <a:r>
              <a:rPr lang="en-US" dirty="0" err="1"/>
              <a:t>shamt</a:t>
            </a:r>
            <a:r>
              <a:rPr lang="en-US" dirty="0"/>
              <a:t>/</a:t>
            </a:r>
            <a:r>
              <a:rPr lang="en-US" dirty="0" err="1"/>
              <a:t>funct</a:t>
            </a:r>
            <a:r>
              <a:rPr lang="en-US" dirty="0"/>
              <a:t> together decide the operation</a:t>
            </a:r>
            <a:endParaRPr lang="en-US" dirty="0"/>
          </a:p>
          <a:p>
            <a:pPr lvl="1"/>
            <a:r>
              <a:rPr lang="en-US" dirty="0"/>
              <a:t>6 bits long (bit 26 to bit 31)</a:t>
            </a:r>
            <a:endParaRPr lang="en-US" dirty="0"/>
          </a:p>
          <a:p>
            <a:r>
              <a:rPr lang="en-US" dirty="0"/>
              <a:t>R-type/I-type have 3 operands</a:t>
            </a:r>
            <a:endParaRPr lang="en-US" dirty="0"/>
          </a:p>
          <a:p>
            <a:r>
              <a:rPr lang="en-US" dirty="0"/>
              <a:t>J-type has 1 operand</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pic>
        <p:nvPicPr>
          <p:cNvPr id="2050" name="Picture 2" descr="Encoding MIPS Instructions with C++17 | by Kevin Hartman | Medium"/>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037444" y="1496818"/>
            <a:ext cx="5891204" cy="3468248"/>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p:cNvSpPr/>
          <p:nvPr/>
        </p:nvSpPr>
        <p:spPr>
          <a:xfrm>
            <a:off x="7593001" y="1916832"/>
            <a:ext cx="792088" cy="576064"/>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8356511" y="1916832"/>
            <a:ext cx="792088" cy="576064"/>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9131037" y="1921421"/>
            <a:ext cx="2465834" cy="576064"/>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593001" y="3045061"/>
            <a:ext cx="4075878" cy="576064"/>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7520993" y="4221088"/>
            <a:ext cx="2491702" cy="576064"/>
          </a:xfrm>
          <a:prstGeom prst="ellipse">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0027875" y="1331788"/>
            <a:ext cx="1095172" cy="369332"/>
          </a:xfrm>
          <a:prstGeom prst="rect">
            <a:avLst/>
          </a:prstGeom>
        </p:spPr>
        <p:txBody>
          <a:bodyPr wrap="none">
            <a:spAutoFit/>
          </a:bodyPr>
          <a:lstStyle/>
          <a:p>
            <a:r>
              <a:rPr lang="en-US" b="1" dirty="0">
                <a:solidFill>
                  <a:srgbClr val="FF0000"/>
                </a:solidFill>
                <a:latin typeface="TimesNewRomanPS-BoldMT"/>
              </a:rPr>
              <a:t>operands</a:t>
            </a:r>
            <a:endParaRPr lang="en-US" dirty="0">
              <a:solidFill>
                <a:srgbClr val="FF0000"/>
              </a:solidFill>
            </a:endParaRPr>
          </a:p>
        </p:txBody>
      </p:sp>
      <p:sp>
        <p:nvSpPr>
          <p:cNvPr id="13" name="Oval 12"/>
          <p:cNvSpPr/>
          <p:nvPr/>
        </p:nvSpPr>
        <p:spPr>
          <a:xfrm>
            <a:off x="6800913" y="1412776"/>
            <a:ext cx="792087" cy="3561271"/>
          </a:xfrm>
          <a:prstGeom prst="ellipse">
            <a:avLst/>
          </a:prstGeom>
          <a:noFill/>
          <a:ln>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6777472" y="1063161"/>
            <a:ext cx="877163" cy="369332"/>
          </a:xfrm>
          <a:prstGeom prst="rect">
            <a:avLst/>
          </a:prstGeom>
        </p:spPr>
        <p:txBody>
          <a:bodyPr wrap="none">
            <a:spAutoFit/>
          </a:bodyPr>
          <a:lstStyle/>
          <a:p>
            <a:r>
              <a:rPr lang="en-US" b="1" dirty="0">
                <a:solidFill>
                  <a:srgbClr val="0070C0"/>
                </a:solidFill>
                <a:latin typeface="TimesNewRomanPS-BoldMT"/>
              </a:rPr>
              <a:t>opcode</a:t>
            </a:r>
            <a:endParaRPr lang="en-US"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7" grpId="0"/>
      <p:bldP spid="13" grpId="0" animBg="1"/>
      <p:bldP spid="1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ISA</a:t>
            </a:r>
            <a:endParaRPr lang="en-US" dirty="0"/>
          </a:p>
        </p:txBody>
      </p:sp>
      <p:sp>
        <p:nvSpPr>
          <p:cNvPr id="3" name="Content Placeholder 2"/>
          <p:cNvSpPr>
            <a:spLocks noGrp="1"/>
          </p:cNvSpPr>
          <p:nvPr>
            <p:ph idx="1"/>
          </p:nvPr>
        </p:nvSpPr>
        <p:spPr/>
        <p:txBody>
          <a:bodyPr/>
          <a:lstStyle/>
          <a:p>
            <a:r>
              <a:rPr lang="en-US" dirty="0"/>
              <a:t>Popular ISA</a:t>
            </a:r>
            <a:endParaRPr lang="en-US" dirty="0"/>
          </a:p>
          <a:p>
            <a:pPr lvl="1"/>
            <a:r>
              <a:rPr lang="en-US" dirty="0"/>
              <a:t>IA-32 (x86), MIPS, ARM, RISC-V, SPARC, PowerPC, …</a:t>
            </a:r>
            <a:endParaRPr lang="en-US" dirty="0"/>
          </a:p>
          <a:p>
            <a:endParaRPr lang="en-US" dirty="0"/>
          </a:p>
          <a:p>
            <a:r>
              <a:rPr lang="en-US" dirty="0"/>
              <a:t>The same ISA have different implementations with different costs and performance, but all functionally identical to software</a:t>
            </a: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MIPS Instructions</a:t>
            </a:r>
            <a:endParaRPr lang="en-US" dirty="0"/>
          </a:p>
        </p:txBody>
      </p:sp>
      <p:sp>
        <p:nvSpPr>
          <p:cNvPr id="3" name="Content Placeholder 2"/>
          <p:cNvSpPr>
            <a:spLocks noGrp="1"/>
          </p:cNvSpPr>
          <p:nvPr>
            <p:ph idx="1"/>
          </p:nvPr>
        </p:nvSpPr>
        <p:spPr/>
        <p:txBody>
          <a:bodyPr/>
          <a:lstStyle/>
          <a:p>
            <a:r>
              <a:rPr lang="en-US" dirty="0"/>
              <a:t>Operands are stored in registers in MIPS</a:t>
            </a:r>
            <a:endParaRPr lang="en-US" dirty="0"/>
          </a:p>
          <a:p>
            <a:r>
              <a:rPr lang="en-US" dirty="0"/>
              <a:t>Most Instructions have 3 operands (R-type and I-type)</a:t>
            </a:r>
            <a:endParaRPr lang="en-US" dirty="0"/>
          </a:p>
          <a:p>
            <a:pPr lvl="1"/>
            <a:r>
              <a:rPr lang="en-US" i="1" dirty="0"/>
              <a:t>Format: </a:t>
            </a:r>
            <a:r>
              <a:rPr lang="en-US" b="1" i="1" dirty="0" err="1"/>
              <a:t>Op_name</a:t>
            </a:r>
            <a:r>
              <a:rPr lang="en-US" b="1" i="1" dirty="0"/>
              <a:t>  </a:t>
            </a:r>
            <a:r>
              <a:rPr lang="en-US" b="1" i="1" dirty="0" err="1"/>
              <a:t>dest</a:t>
            </a:r>
            <a:r>
              <a:rPr lang="en-US" b="1" i="1" dirty="0"/>
              <a:t>, src1, src2</a:t>
            </a:r>
            <a:endParaRPr lang="en-US" b="1" i="1" dirty="0"/>
          </a:p>
          <a:p>
            <a:pPr lvl="2"/>
            <a:r>
              <a:rPr lang="en-US" i="1" dirty="0" err="1"/>
              <a:t>Op_name</a:t>
            </a:r>
            <a:r>
              <a:rPr lang="en-US" dirty="0"/>
              <a:t>: operation name</a:t>
            </a:r>
            <a:endParaRPr lang="en-US" dirty="0"/>
          </a:p>
          <a:p>
            <a:pPr lvl="2"/>
            <a:r>
              <a:rPr lang="en-US" dirty="0" err="1"/>
              <a:t>Dest</a:t>
            </a:r>
            <a:r>
              <a:rPr lang="en-US" dirty="0"/>
              <a:t>: operand getting result (“destination”)</a:t>
            </a:r>
            <a:endParaRPr lang="en-US" dirty="0"/>
          </a:p>
          <a:p>
            <a:pPr lvl="2"/>
            <a:r>
              <a:rPr lang="en-US" dirty="0"/>
              <a:t>Src1: 1st operand for operation (“source1”)</a:t>
            </a:r>
            <a:endParaRPr lang="en-US" dirty="0"/>
          </a:p>
          <a:p>
            <a:pPr lvl="2"/>
            <a:r>
              <a:rPr lang="en-US" dirty="0"/>
              <a:t>Src2: 2nd operand for operation (“source2”)</a:t>
            </a:r>
            <a:endParaRPr lang="en-US" dirty="0"/>
          </a:p>
          <a:p>
            <a:pPr lvl="1"/>
            <a:r>
              <a:rPr lang="en-US" dirty="0"/>
              <a:t>Example</a:t>
            </a:r>
            <a:endParaRPr lang="en-US" dirty="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sp>
        <p:nvSpPr>
          <p:cNvPr id="6" name="Rectangle 5"/>
          <p:cNvSpPr/>
          <p:nvPr/>
        </p:nvSpPr>
        <p:spPr>
          <a:xfrm>
            <a:off x="3276117" y="5172465"/>
            <a:ext cx="878446" cy="369332"/>
          </a:xfrm>
          <a:prstGeom prst="rect">
            <a:avLst/>
          </a:prstGeom>
        </p:spPr>
        <p:txBody>
          <a:bodyPr wrap="none">
            <a:spAutoFit/>
          </a:bodyPr>
          <a:lstStyle/>
          <a:p>
            <a:r>
              <a:rPr lang="en-US" dirty="0"/>
              <a:t>C code:</a:t>
            </a:r>
            <a:endParaRPr lang="en-US" dirty="0"/>
          </a:p>
        </p:txBody>
      </p:sp>
      <p:sp>
        <p:nvSpPr>
          <p:cNvPr id="7" name="Rectangle 6"/>
          <p:cNvSpPr/>
          <p:nvPr/>
        </p:nvSpPr>
        <p:spPr>
          <a:xfrm>
            <a:off x="3290467" y="5685814"/>
            <a:ext cx="1234312" cy="369332"/>
          </a:xfrm>
          <a:prstGeom prst="rect">
            <a:avLst/>
          </a:prstGeom>
        </p:spPr>
        <p:txBody>
          <a:bodyPr wrap="none">
            <a:spAutoFit/>
          </a:bodyPr>
          <a:lstStyle/>
          <a:p>
            <a:r>
              <a:rPr lang="en-US" dirty="0"/>
              <a:t>MIPS code:</a:t>
            </a:r>
            <a:endParaRPr lang="en-US" dirty="0"/>
          </a:p>
        </p:txBody>
      </p:sp>
      <p:pic>
        <p:nvPicPr>
          <p:cNvPr id="12" name="Picture 11"/>
          <p:cNvPicPr>
            <a:picLocks noChangeAspect="1"/>
          </p:cNvPicPr>
          <p:nvPr/>
        </p:nvPicPr>
        <p:blipFill>
          <a:blip r:embed="rId1"/>
          <a:stretch>
            <a:fillRect/>
          </a:stretch>
        </p:blipFill>
        <p:spPr>
          <a:xfrm>
            <a:off x="4905559" y="5164770"/>
            <a:ext cx="1234312" cy="384722"/>
          </a:xfrm>
          <a:prstGeom prst="rect">
            <a:avLst/>
          </a:prstGeom>
        </p:spPr>
      </p:pic>
      <p:pic>
        <p:nvPicPr>
          <p:cNvPr id="13" name="Picture 12"/>
          <p:cNvPicPr>
            <a:picLocks noChangeAspect="1"/>
          </p:cNvPicPr>
          <p:nvPr/>
        </p:nvPicPr>
        <p:blipFill>
          <a:blip r:embed="rId2"/>
          <a:stretch>
            <a:fillRect/>
          </a:stretch>
        </p:blipFill>
        <p:spPr>
          <a:xfrm>
            <a:off x="4871864" y="5667519"/>
            <a:ext cx="2047638" cy="331453"/>
          </a:xfrm>
          <a:prstGeom prst="rect">
            <a:avLst/>
          </a:prstGeom>
        </p:spPr>
      </p:pic>
      <p:sp>
        <p:nvSpPr>
          <p:cNvPr id="15" name="Rectangle 14"/>
          <p:cNvSpPr/>
          <p:nvPr/>
        </p:nvSpPr>
        <p:spPr>
          <a:xfrm>
            <a:off x="7607342" y="5629641"/>
            <a:ext cx="1284326" cy="369332"/>
          </a:xfrm>
          <a:prstGeom prst="rect">
            <a:avLst/>
          </a:prstGeom>
        </p:spPr>
        <p:txBody>
          <a:bodyPr wrap="none">
            <a:spAutoFit/>
          </a:bodyPr>
          <a:lstStyle/>
          <a:p>
            <a:r>
              <a:rPr lang="en-US" dirty="0"/>
              <a:t>(add a, b, c)</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MIPS Instructions</a:t>
            </a:r>
            <a:endParaRPr lang="en-US" dirty="0"/>
          </a:p>
        </p:txBody>
      </p:sp>
      <p:sp>
        <p:nvSpPr>
          <p:cNvPr id="3" name="Content Placeholder 2"/>
          <p:cNvSpPr>
            <a:spLocks noGrp="1"/>
          </p:cNvSpPr>
          <p:nvPr>
            <p:ph idx="1"/>
          </p:nvPr>
        </p:nvSpPr>
        <p:spPr/>
        <p:txBody>
          <a:bodyPr/>
          <a:lstStyle/>
          <a:p>
            <a:r>
              <a:rPr lang="en-US" dirty="0"/>
              <a:t>Each line of assembly code contains at most 1 </a:t>
            </a:r>
            <a:r>
              <a:rPr lang="en-US" dirty="0"/>
              <a:t>instruction</a:t>
            </a:r>
            <a:endParaRPr lang="en-US" dirty="0"/>
          </a:p>
          <a:p>
            <a:endParaRPr lang="en-US" i="1" dirty="0"/>
          </a:p>
          <a:p>
            <a:endParaRPr lang="en-US" dirty="0"/>
          </a:p>
          <a:p>
            <a:endParaRPr lang="en-US" dirty="0"/>
          </a:p>
          <a:p>
            <a:r>
              <a:rPr lang="en-US" dirty="0"/>
              <a:t>Hash (#) is used for comments</a:t>
            </a:r>
            <a:endParaRPr lang="en-US" dirty="0"/>
          </a:p>
          <a:p>
            <a:pPr lvl="1"/>
            <a:endParaRPr lang="en-US" dirty="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sp>
        <p:nvSpPr>
          <p:cNvPr id="6" name="Rectangle 5"/>
          <p:cNvSpPr/>
          <p:nvPr/>
        </p:nvSpPr>
        <p:spPr>
          <a:xfrm>
            <a:off x="3719736" y="4406171"/>
            <a:ext cx="4234236" cy="400110"/>
          </a:xfrm>
          <a:prstGeom prst="rect">
            <a:avLst/>
          </a:prstGeom>
        </p:spPr>
        <p:txBody>
          <a:bodyPr wrap="none">
            <a:spAutoFit/>
          </a:bodyPr>
          <a:lstStyle/>
          <a:p>
            <a:r>
              <a:rPr lang="en-US" sz="2000" dirty="0"/>
              <a:t> add $s1,$s2,$s3   </a:t>
            </a:r>
            <a:r>
              <a:rPr lang="en-US" sz="2000" i="1" dirty="0"/>
              <a:t>#this is my comment</a:t>
            </a:r>
            <a:endParaRPr lang="en-US" sz="2000" i="1" dirty="0"/>
          </a:p>
        </p:txBody>
      </p:sp>
      <p:sp>
        <p:nvSpPr>
          <p:cNvPr id="7" name="Rectangle 6"/>
          <p:cNvSpPr/>
          <p:nvPr/>
        </p:nvSpPr>
        <p:spPr>
          <a:xfrm>
            <a:off x="2904531" y="2350682"/>
            <a:ext cx="878446" cy="369332"/>
          </a:xfrm>
          <a:prstGeom prst="rect">
            <a:avLst/>
          </a:prstGeom>
        </p:spPr>
        <p:txBody>
          <a:bodyPr wrap="none">
            <a:spAutoFit/>
          </a:bodyPr>
          <a:lstStyle/>
          <a:p>
            <a:r>
              <a:rPr lang="en-US" dirty="0"/>
              <a:t>C code:</a:t>
            </a:r>
            <a:endParaRPr lang="en-US" dirty="0"/>
          </a:p>
        </p:txBody>
      </p:sp>
      <p:sp>
        <p:nvSpPr>
          <p:cNvPr id="8" name="Rectangle 7"/>
          <p:cNvSpPr/>
          <p:nvPr/>
        </p:nvSpPr>
        <p:spPr>
          <a:xfrm>
            <a:off x="2918881" y="2864031"/>
            <a:ext cx="1234312" cy="369332"/>
          </a:xfrm>
          <a:prstGeom prst="rect">
            <a:avLst/>
          </a:prstGeom>
        </p:spPr>
        <p:txBody>
          <a:bodyPr wrap="none">
            <a:spAutoFit/>
          </a:bodyPr>
          <a:lstStyle/>
          <a:p>
            <a:r>
              <a:rPr lang="en-US" dirty="0"/>
              <a:t>MIPS code:</a:t>
            </a:r>
            <a:endParaRPr lang="en-US" dirty="0"/>
          </a:p>
        </p:txBody>
      </p:sp>
      <p:pic>
        <p:nvPicPr>
          <p:cNvPr id="9" name="Picture 8"/>
          <p:cNvPicPr>
            <a:picLocks noChangeAspect="1"/>
          </p:cNvPicPr>
          <p:nvPr/>
        </p:nvPicPr>
        <p:blipFill>
          <a:blip r:embed="rId1"/>
          <a:stretch>
            <a:fillRect/>
          </a:stretch>
        </p:blipFill>
        <p:spPr>
          <a:xfrm>
            <a:off x="4369035" y="2276872"/>
            <a:ext cx="1846662" cy="369332"/>
          </a:xfrm>
          <a:prstGeom prst="rect">
            <a:avLst/>
          </a:prstGeom>
        </p:spPr>
      </p:pic>
      <p:pic>
        <p:nvPicPr>
          <p:cNvPr id="10" name="Picture 9"/>
          <p:cNvPicPr>
            <a:picLocks noChangeAspect="1"/>
          </p:cNvPicPr>
          <p:nvPr/>
        </p:nvPicPr>
        <p:blipFill>
          <a:blip r:embed="rId2"/>
          <a:stretch>
            <a:fillRect/>
          </a:stretch>
        </p:blipFill>
        <p:spPr>
          <a:xfrm>
            <a:off x="4439816" y="2741826"/>
            <a:ext cx="2021742" cy="692765"/>
          </a:xfrm>
          <a:prstGeom prst="rect">
            <a:avLst/>
          </a:prstGeom>
        </p:spPr>
      </p:pic>
      <p:sp>
        <p:nvSpPr>
          <p:cNvPr id="11" name="Rectangle 10"/>
          <p:cNvSpPr/>
          <p:nvPr/>
        </p:nvSpPr>
        <p:spPr>
          <a:xfrm>
            <a:off x="7149398" y="2723190"/>
            <a:ext cx="1284326" cy="369332"/>
          </a:xfrm>
          <a:prstGeom prst="rect">
            <a:avLst/>
          </a:prstGeom>
        </p:spPr>
        <p:txBody>
          <a:bodyPr wrap="none">
            <a:spAutoFit/>
          </a:bodyPr>
          <a:lstStyle/>
          <a:p>
            <a:r>
              <a:rPr lang="en-US" dirty="0"/>
              <a:t>(add x, b, c)</a:t>
            </a:r>
            <a:endParaRPr lang="en-US" dirty="0"/>
          </a:p>
        </p:txBody>
      </p:sp>
      <p:sp>
        <p:nvSpPr>
          <p:cNvPr id="12" name="Rectangle 11"/>
          <p:cNvSpPr/>
          <p:nvPr/>
        </p:nvSpPr>
        <p:spPr>
          <a:xfrm>
            <a:off x="7149398" y="3059668"/>
            <a:ext cx="1285929" cy="369332"/>
          </a:xfrm>
          <a:prstGeom prst="rect">
            <a:avLst/>
          </a:prstGeom>
        </p:spPr>
        <p:txBody>
          <a:bodyPr wrap="none">
            <a:spAutoFit/>
          </a:bodyPr>
          <a:lstStyle/>
          <a:p>
            <a:r>
              <a:rPr lang="en-US" dirty="0"/>
              <a:t>(add a, x, d)</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1" grpId="0"/>
      <p:bldP spid="1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Symbols</a:t>
            </a:r>
            <a:endParaRPr lang="en-US" dirty="0"/>
          </a:p>
        </p:txBody>
      </p:sp>
      <p:sp>
        <p:nvSpPr>
          <p:cNvPr id="3" name="Content Placeholder 2"/>
          <p:cNvSpPr>
            <a:spLocks noGrp="1"/>
          </p:cNvSpPr>
          <p:nvPr>
            <p:ph idx="1"/>
          </p:nvPr>
        </p:nvSpPr>
        <p:spPr/>
        <p:txBody>
          <a:bodyPr/>
          <a:lstStyle/>
          <a:p>
            <a:r>
              <a:rPr lang="en-US" b="1" dirty="0"/>
              <a:t>#: </a:t>
            </a:r>
            <a:r>
              <a:rPr lang="en-US" dirty="0"/>
              <a:t>denote immediate number</a:t>
            </a:r>
            <a:endParaRPr lang="en-US" dirty="0"/>
          </a:p>
          <a:p>
            <a:pPr marL="0" indent="0">
              <a:buNone/>
            </a:pPr>
            <a:r>
              <a:rPr lang="pt-BR" dirty="0"/>
              <a:t>		</a:t>
            </a:r>
            <a:r>
              <a:rPr lang="pt-BR" b="1" i="1" dirty="0"/>
              <a:t>add $s1, $s2, #10 </a:t>
            </a:r>
            <a:r>
              <a:rPr lang="pt-BR" b="1" i="1" dirty="0">
                <a:sym typeface="Wingdings" panose="05000000000000000000" pitchFamily="2" charset="2"/>
              </a:rPr>
              <a:t> </a:t>
            </a:r>
            <a:r>
              <a:rPr lang="pt-BR" dirty="0">
                <a:sym typeface="Wingdings" panose="05000000000000000000" pitchFamily="2" charset="2"/>
              </a:rPr>
              <a:t>(</a:t>
            </a:r>
            <a:r>
              <a:rPr lang="pt-BR" dirty="0"/>
              <a:t>$s1=$s2+10)</a:t>
            </a:r>
            <a:endParaRPr lang="pt-BR" dirty="0"/>
          </a:p>
          <a:p>
            <a:pPr lvl="1"/>
            <a:r>
              <a:rPr lang="en-US" dirty="0"/>
              <a:t>some compilers omit #, so you can write </a:t>
            </a:r>
            <a:r>
              <a:rPr lang="en-US" b="1" i="1" dirty="0"/>
              <a:t>add $s1, $s2, 10</a:t>
            </a:r>
            <a:endParaRPr lang="en-US" b="1" i="1" dirty="0"/>
          </a:p>
          <a:p>
            <a:pPr lvl="1"/>
            <a:r>
              <a:rPr lang="en-US" dirty="0"/>
              <a:t>immediate number and comment can be distinguished automatically</a:t>
            </a:r>
            <a:endParaRPr lang="en-US" dirty="0"/>
          </a:p>
          <a:p>
            <a:r>
              <a:rPr lang="en-US" b="1" dirty="0"/>
              <a:t>$: </a:t>
            </a:r>
            <a:r>
              <a:rPr lang="en-US" dirty="0"/>
              <a:t>denote register</a:t>
            </a:r>
            <a:endParaRPr lang="en-US" dirty="0"/>
          </a:p>
          <a:p>
            <a:pPr lvl="1"/>
            <a:r>
              <a:rPr lang="en-US" dirty="0"/>
              <a:t>$10: the tenth register</a:t>
            </a:r>
            <a:endParaRPr lang="en-US" dirty="0"/>
          </a:p>
          <a:p>
            <a:pPr lvl="1"/>
            <a:r>
              <a:rPr lang="en-US" dirty="0"/>
              <a:t>$t0: register t0</a:t>
            </a:r>
            <a:endParaRPr lang="en-US" dirty="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pic>
        <p:nvPicPr>
          <p:cNvPr id="5" name="Picture 4"/>
          <p:cNvPicPr>
            <a:picLocks noChangeAspect="1"/>
          </p:cNvPicPr>
          <p:nvPr/>
        </p:nvPicPr>
        <p:blipFill>
          <a:blip r:embed="rId1"/>
          <a:stretch>
            <a:fillRect/>
          </a:stretch>
        </p:blipFill>
        <p:spPr>
          <a:xfrm>
            <a:off x="5015880" y="3717032"/>
            <a:ext cx="5328592" cy="24220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MIPS Directives</a:t>
            </a:r>
            <a:endParaRPr lang="en-US" dirty="0"/>
          </a:p>
        </p:txBody>
      </p:sp>
      <p:sp>
        <p:nvSpPr>
          <p:cNvPr id="3" name="Content Placeholder 2"/>
          <p:cNvSpPr>
            <a:spLocks noGrp="1"/>
          </p:cNvSpPr>
          <p:nvPr>
            <p:ph idx="1"/>
          </p:nvPr>
        </p:nvSpPr>
        <p:spPr>
          <a:xfrm>
            <a:off x="609600" y="1340769"/>
            <a:ext cx="11319048" cy="5040560"/>
          </a:xfrm>
        </p:spPr>
        <p:txBody>
          <a:bodyPr/>
          <a:lstStyle/>
          <a:p>
            <a:r>
              <a:rPr lang="en-US" sz="2400" dirty="0"/>
              <a:t>Commands to the assembler, specifying an action to be taken in the assembly process</a:t>
            </a:r>
            <a:endParaRPr lang="en-US" sz="2400" dirty="0"/>
          </a:p>
          <a:p>
            <a:pPr lvl="1"/>
            <a:r>
              <a:rPr lang="en-US" sz="2000" dirty="0"/>
              <a:t>declaring or reserving memory variables</a:t>
            </a:r>
            <a:endParaRPr lang="en-US" sz="2000" dirty="0"/>
          </a:p>
          <a:p>
            <a:pPr lvl="1"/>
            <a:r>
              <a:rPr lang="en-US" sz="2000" dirty="0"/>
              <a:t>break up the program into “data” and “instruction” sections</a:t>
            </a:r>
            <a:endParaRPr lang="en-US" sz="2000" dirty="0"/>
          </a:p>
          <a:p>
            <a:pPr lvl="1"/>
            <a:r>
              <a:rPr lang="en-US" sz="2000" dirty="0"/>
              <a:t>… …</a:t>
            </a:r>
            <a:endParaRPr lang="en-US" sz="2000" dirty="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graphicFrame>
        <p:nvGraphicFramePr>
          <p:cNvPr id="7" name="Table 6"/>
          <p:cNvGraphicFramePr>
            <a:graphicFrameLocks noGrp="1"/>
          </p:cNvGraphicFramePr>
          <p:nvPr/>
        </p:nvGraphicFramePr>
        <p:xfrm>
          <a:off x="695400" y="2985565"/>
          <a:ext cx="10972800" cy="3396208"/>
        </p:xfrm>
        <a:graphic>
          <a:graphicData uri="http://schemas.openxmlformats.org/drawingml/2006/table">
            <a:tbl>
              <a:tblPr/>
              <a:tblGrid>
                <a:gridCol w="1669976"/>
                <a:gridCol w="5645224"/>
                <a:gridCol w="3657600"/>
              </a:tblGrid>
              <a:tr h="0">
                <a:tc>
                  <a:txBody>
                    <a:bodyPr/>
                    <a:lstStyle/>
                    <a:p>
                      <a:pPr algn="l"/>
                      <a:r>
                        <a:rPr lang="en-US" sz="1400">
                          <a:effectLst/>
                        </a:rPr>
                        <a:t>Directive</a:t>
                      </a:r>
                      <a:endParaRPr lang="en-US" sz="1400">
                        <a:effectLst/>
                      </a:endParaRPr>
                    </a:p>
                  </a:txBody>
                  <a:tcPr anchor="ctr">
                    <a:lnL>
                      <a:noFill/>
                    </a:lnL>
                    <a:lnR>
                      <a:noFill/>
                    </a:lnR>
                    <a:lnT>
                      <a:noFill/>
                    </a:lnT>
                    <a:lnB>
                      <a:noFill/>
                    </a:lnB>
                    <a:solidFill>
                      <a:srgbClr val="EBEBFF"/>
                    </a:solidFill>
                  </a:tcPr>
                </a:tc>
                <a:tc>
                  <a:txBody>
                    <a:bodyPr/>
                    <a:lstStyle/>
                    <a:p>
                      <a:pPr algn="l"/>
                      <a:r>
                        <a:rPr lang="en-US" sz="1400" dirty="0">
                          <a:effectLst/>
                        </a:rPr>
                        <a:t>Operand Syntax</a:t>
                      </a:r>
                      <a:endParaRPr lang="en-US" sz="1400" dirty="0">
                        <a:effectLst/>
                      </a:endParaRPr>
                    </a:p>
                  </a:txBody>
                  <a:tcPr anchor="ctr">
                    <a:lnL>
                      <a:noFill/>
                    </a:lnL>
                    <a:lnR>
                      <a:noFill/>
                    </a:lnR>
                    <a:lnT>
                      <a:noFill/>
                    </a:lnT>
                    <a:lnB>
                      <a:noFill/>
                    </a:lnB>
                    <a:solidFill>
                      <a:srgbClr val="EBEBFF"/>
                    </a:solidFill>
                  </a:tcPr>
                </a:tc>
                <a:tc>
                  <a:txBody>
                    <a:bodyPr/>
                    <a:lstStyle/>
                    <a:p>
                      <a:pPr algn="l"/>
                      <a:r>
                        <a:rPr lang="en-US" sz="1400">
                          <a:effectLst/>
                        </a:rPr>
                        <a:t>Meaning</a:t>
                      </a:r>
                      <a:endParaRPr lang="en-US" sz="1400">
                        <a:effectLst/>
                      </a:endParaRPr>
                    </a:p>
                  </a:txBody>
                  <a:tcPr anchor="ctr">
                    <a:lnL>
                      <a:noFill/>
                    </a:lnL>
                    <a:lnR>
                      <a:noFill/>
                    </a:lnR>
                    <a:lnT>
                      <a:noFill/>
                    </a:lnT>
                    <a:lnB>
                      <a:noFill/>
                    </a:lnB>
                    <a:solidFill>
                      <a:srgbClr val="EBEBFF"/>
                    </a:solidFill>
                  </a:tcPr>
                </a:tc>
              </a:tr>
              <a:tr h="0">
                <a:tc>
                  <a:txBody>
                    <a:bodyPr/>
                    <a:lstStyle/>
                    <a:p>
                      <a:pPr algn="l"/>
                      <a:r>
                        <a:rPr lang="en-US" sz="1400" dirty="0">
                          <a:effectLst/>
                        </a:rPr>
                        <a:t>.global</a:t>
                      </a:r>
                      <a:endParaRPr lang="en-US" sz="1400" dirty="0">
                        <a:effectLst/>
                      </a:endParaRPr>
                    </a:p>
                  </a:txBody>
                  <a:tcPr anchor="ctr">
                    <a:lnL>
                      <a:noFill/>
                    </a:lnL>
                    <a:lnR>
                      <a:noFill/>
                    </a:lnR>
                    <a:lnT>
                      <a:noFill/>
                    </a:lnT>
                    <a:lnB>
                      <a:noFill/>
                    </a:lnB>
                    <a:solidFill>
                      <a:srgbClr val="EBEBFF"/>
                    </a:solidFill>
                  </a:tcPr>
                </a:tc>
                <a:tc>
                  <a:txBody>
                    <a:bodyPr/>
                    <a:lstStyle/>
                    <a:p>
                      <a:pPr algn="l"/>
                      <a:r>
                        <a:rPr lang="en-US" sz="1400">
                          <a:effectLst/>
                        </a:rPr>
                        <a:t>label { , label }*</a:t>
                      </a:r>
                      <a:endParaRPr lang="en-US" sz="1400">
                        <a:effectLst/>
                      </a:endParaRPr>
                    </a:p>
                  </a:txBody>
                  <a:tcPr anchor="ctr">
                    <a:lnL>
                      <a:noFill/>
                    </a:lnL>
                    <a:lnR>
                      <a:noFill/>
                    </a:lnR>
                    <a:lnT>
                      <a:noFill/>
                    </a:lnT>
                    <a:lnB>
                      <a:noFill/>
                    </a:lnB>
                    <a:solidFill>
                      <a:srgbClr val="EBEBFF"/>
                    </a:solidFill>
                  </a:tcPr>
                </a:tc>
                <a:tc>
                  <a:txBody>
                    <a:bodyPr/>
                    <a:lstStyle/>
                    <a:p>
                      <a:pPr algn="l"/>
                      <a:r>
                        <a:rPr lang="en-US" sz="1400">
                          <a:effectLst/>
                        </a:rPr>
                        <a:t>Declare labels to be global</a:t>
                      </a:r>
                      <a:endParaRPr lang="en-US" sz="1400">
                        <a:effectLst/>
                      </a:endParaRPr>
                    </a:p>
                  </a:txBody>
                  <a:tcPr anchor="ctr">
                    <a:lnL>
                      <a:noFill/>
                    </a:lnL>
                    <a:lnR>
                      <a:noFill/>
                    </a:lnR>
                    <a:lnT>
                      <a:noFill/>
                    </a:lnT>
                    <a:lnB>
                      <a:noFill/>
                    </a:lnB>
                    <a:solidFill>
                      <a:srgbClr val="EBEBFF"/>
                    </a:solidFill>
                  </a:tcPr>
                </a:tc>
              </a:tr>
              <a:tr h="0">
                <a:tc>
                  <a:txBody>
                    <a:bodyPr/>
                    <a:lstStyle/>
                    <a:p>
                      <a:pPr algn="l"/>
                      <a:r>
                        <a:rPr lang="en-US" sz="1400">
                          <a:effectLst/>
                        </a:rPr>
                        <a:t>.data</a:t>
                      </a:r>
                      <a:endParaRPr lang="en-US" sz="1400">
                        <a:effectLst/>
                      </a:endParaRPr>
                    </a:p>
                  </a:txBody>
                  <a:tcPr anchor="ctr">
                    <a:lnL>
                      <a:noFill/>
                    </a:lnL>
                    <a:lnR>
                      <a:noFill/>
                    </a:lnR>
                    <a:lnT>
                      <a:noFill/>
                    </a:lnT>
                    <a:lnB>
                      <a:noFill/>
                    </a:lnB>
                    <a:solidFill>
                      <a:srgbClr val="EBEBFF"/>
                    </a:solidFill>
                  </a:tcPr>
                </a:tc>
                <a:tc>
                  <a:txBody>
                    <a:bodyPr/>
                    <a:lstStyle/>
                    <a:p>
                      <a:pPr algn="l"/>
                      <a:r>
                        <a:rPr lang="en-US" sz="1400" dirty="0">
                          <a:effectLst/>
                        </a:rPr>
                        <a:t>none</a:t>
                      </a:r>
                      <a:endParaRPr lang="en-US" sz="1400" dirty="0">
                        <a:effectLst/>
                      </a:endParaRPr>
                    </a:p>
                  </a:txBody>
                  <a:tcPr anchor="ctr">
                    <a:lnL>
                      <a:noFill/>
                    </a:lnL>
                    <a:lnR>
                      <a:noFill/>
                    </a:lnR>
                    <a:lnT>
                      <a:noFill/>
                    </a:lnT>
                    <a:lnB>
                      <a:noFill/>
                    </a:lnB>
                    <a:solidFill>
                      <a:srgbClr val="EBEBFF"/>
                    </a:solidFill>
                  </a:tcPr>
                </a:tc>
                <a:tc>
                  <a:txBody>
                    <a:bodyPr/>
                    <a:lstStyle/>
                    <a:p>
                      <a:pPr algn="l"/>
                      <a:r>
                        <a:rPr lang="en-US" sz="1400">
                          <a:effectLst/>
                        </a:rPr>
                        <a:t>Start a data declaration section</a:t>
                      </a:r>
                      <a:endParaRPr lang="en-US" sz="1400">
                        <a:effectLst/>
                      </a:endParaRPr>
                    </a:p>
                  </a:txBody>
                  <a:tcPr anchor="ctr">
                    <a:lnL>
                      <a:noFill/>
                    </a:lnL>
                    <a:lnR>
                      <a:noFill/>
                    </a:lnR>
                    <a:lnT>
                      <a:noFill/>
                    </a:lnT>
                    <a:lnB>
                      <a:noFill/>
                    </a:lnB>
                    <a:solidFill>
                      <a:srgbClr val="EBEBFF"/>
                    </a:solidFill>
                  </a:tcPr>
                </a:tc>
              </a:tr>
              <a:tr h="653008">
                <a:tc>
                  <a:txBody>
                    <a:bodyPr/>
                    <a:lstStyle/>
                    <a:p>
                      <a:pPr algn="l"/>
                      <a:r>
                        <a:rPr lang="en-US" sz="1400">
                          <a:effectLst/>
                        </a:rPr>
                        <a:t>.text</a:t>
                      </a:r>
                      <a:endParaRPr lang="en-US" sz="1400">
                        <a:effectLst/>
                      </a:endParaRPr>
                    </a:p>
                  </a:txBody>
                  <a:tcPr anchor="ctr">
                    <a:lnL>
                      <a:noFill/>
                    </a:lnL>
                    <a:lnR>
                      <a:noFill/>
                    </a:lnR>
                    <a:lnT>
                      <a:noFill/>
                    </a:lnT>
                    <a:lnB>
                      <a:noFill/>
                    </a:lnB>
                    <a:solidFill>
                      <a:srgbClr val="EBEBFF"/>
                    </a:solidFill>
                  </a:tcPr>
                </a:tc>
                <a:tc>
                  <a:txBody>
                    <a:bodyPr/>
                    <a:lstStyle/>
                    <a:p>
                      <a:pPr algn="l"/>
                      <a:r>
                        <a:rPr lang="en-US" sz="1400" dirty="0">
                          <a:effectLst/>
                        </a:rPr>
                        <a:t>none</a:t>
                      </a:r>
                      <a:endParaRPr lang="en-US" sz="1400" dirty="0">
                        <a:effectLst/>
                      </a:endParaRPr>
                    </a:p>
                  </a:txBody>
                  <a:tcPr anchor="ctr">
                    <a:lnL>
                      <a:noFill/>
                    </a:lnL>
                    <a:lnR>
                      <a:noFill/>
                    </a:lnR>
                    <a:lnT>
                      <a:noFill/>
                    </a:lnT>
                    <a:lnB>
                      <a:noFill/>
                    </a:lnB>
                    <a:solidFill>
                      <a:srgbClr val="EBEBFF"/>
                    </a:solidFill>
                  </a:tcPr>
                </a:tc>
                <a:tc>
                  <a:txBody>
                    <a:bodyPr/>
                    <a:lstStyle/>
                    <a:p>
                      <a:pPr algn="l"/>
                      <a:r>
                        <a:rPr lang="en-US" sz="1400">
                          <a:effectLst/>
                        </a:rPr>
                        <a:t>Start an instruction section</a:t>
                      </a:r>
                      <a:endParaRPr lang="en-US" sz="1400">
                        <a:effectLst/>
                      </a:endParaRPr>
                    </a:p>
                  </a:txBody>
                  <a:tcPr anchor="ctr">
                    <a:lnL>
                      <a:noFill/>
                    </a:lnL>
                    <a:lnR>
                      <a:noFill/>
                    </a:lnR>
                    <a:lnT>
                      <a:noFill/>
                    </a:lnT>
                    <a:lnB>
                      <a:noFill/>
                    </a:lnB>
                    <a:solidFill>
                      <a:srgbClr val="EBEBFF"/>
                    </a:solidFill>
                  </a:tcPr>
                </a:tc>
              </a:tr>
              <a:tr h="0">
                <a:tc>
                  <a:txBody>
                    <a:bodyPr/>
                    <a:lstStyle/>
                    <a:p>
                      <a:pPr algn="l"/>
                      <a:r>
                        <a:rPr lang="en-US" sz="1400">
                          <a:effectLst/>
                        </a:rPr>
                        <a:t>.byte</a:t>
                      </a:r>
                      <a:endParaRPr lang="en-US" sz="1400">
                        <a:effectLst/>
                      </a:endParaRPr>
                    </a:p>
                  </a:txBody>
                  <a:tcPr anchor="ctr">
                    <a:lnL>
                      <a:noFill/>
                    </a:lnL>
                    <a:lnR>
                      <a:noFill/>
                    </a:lnR>
                    <a:lnT>
                      <a:noFill/>
                    </a:lnT>
                    <a:lnB>
                      <a:noFill/>
                    </a:lnB>
                    <a:solidFill>
                      <a:srgbClr val="EBEBFF"/>
                    </a:solidFill>
                  </a:tcPr>
                </a:tc>
                <a:tc>
                  <a:txBody>
                    <a:bodyPr/>
                    <a:lstStyle/>
                    <a:p>
                      <a:pPr algn="l"/>
                      <a:r>
                        <a:rPr lang="en-US" sz="1400">
                          <a:effectLst/>
                        </a:rPr>
                        <a:t>character [ : non-negative integer ]</a:t>
                      </a:r>
                      <a:endParaRPr lang="en-US" sz="1400">
                        <a:effectLst/>
                      </a:endParaRPr>
                    </a:p>
                  </a:txBody>
                  <a:tcPr anchor="ctr">
                    <a:lnL>
                      <a:noFill/>
                    </a:lnL>
                    <a:lnR>
                      <a:noFill/>
                    </a:lnR>
                    <a:lnT>
                      <a:noFill/>
                    </a:lnT>
                    <a:lnB>
                      <a:noFill/>
                    </a:lnB>
                    <a:solidFill>
                      <a:srgbClr val="EBEBFF"/>
                    </a:solidFill>
                  </a:tcPr>
                </a:tc>
                <a:tc>
                  <a:txBody>
                    <a:bodyPr/>
                    <a:lstStyle/>
                    <a:p>
                      <a:pPr algn="l"/>
                      <a:r>
                        <a:rPr lang="en-US" sz="1400">
                          <a:effectLst/>
                        </a:rPr>
                        <a:t>Declare a character or byte variable</a:t>
                      </a:r>
                      <a:endParaRPr lang="en-US" sz="1400">
                        <a:effectLst/>
                      </a:endParaRPr>
                    </a:p>
                  </a:txBody>
                  <a:tcPr anchor="ctr">
                    <a:lnL>
                      <a:noFill/>
                    </a:lnL>
                    <a:lnR>
                      <a:noFill/>
                    </a:lnR>
                    <a:lnT>
                      <a:noFill/>
                    </a:lnT>
                    <a:lnB>
                      <a:noFill/>
                    </a:lnB>
                    <a:solidFill>
                      <a:srgbClr val="EBEBFF"/>
                    </a:solidFill>
                  </a:tcPr>
                </a:tc>
              </a:tr>
              <a:tr h="0">
                <a:tc>
                  <a:txBody>
                    <a:bodyPr/>
                    <a:lstStyle/>
                    <a:p>
                      <a:pPr algn="l"/>
                      <a:r>
                        <a:rPr lang="en-US" sz="1400">
                          <a:effectLst/>
                        </a:rPr>
                        <a:t>.word</a:t>
                      </a:r>
                      <a:endParaRPr lang="en-US" sz="1400">
                        <a:effectLst/>
                      </a:endParaRPr>
                    </a:p>
                  </a:txBody>
                  <a:tcPr anchor="ctr">
                    <a:lnL>
                      <a:noFill/>
                    </a:lnL>
                    <a:lnR>
                      <a:noFill/>
                    </a:lnR>
                    <a:lnT>
                      <a:noFill/>
                    </a:lnT>
                    <a:lnB>
                      <a:noFill/>
                    </a:lnB>
                    <a:solidFill>
                      <a:srgbClr val="EBEBFF"/>
                    </a:solidFill>
                  </a:tcPr>
                </a:tc>
                <a:tc>
                  <a:txBody>
                    <a:bodyPr/>
                    <a:lstStyle/>
                    <a:p>
                      <a:pPr algn="l"/>
                      <a:r>
                        <a:rPr lang="en-US" sz="1400">
                          <a:effectLst/>
                        </a:rPr>
                        <a:t>integer [ : non-negative integer ]</a:t>
                      </a:r>
                      <a:endParaRPr lang="en-US" sz="1400">
                        <a:effectLst/>
                      </a:endParaRPr>
                    </a:p>
                  </a:txBody>
                  <a:tcPr anchor="ctr">
                    <a:lnL>
                      <a:noFill/>
                    </a:lnL>
                    <a:lnR>
                      <a:noFill/>
                    </a:lnR>
                    <a:lnT>
                      <a:noFill/>
                    </a:lnT>
                    <a:lnB>
                      <a:noFill/>
                    </a:lnB>
                    <a:solidFill>
                      <a:srgbClr val="EBEBFF"/>
                    </a:solidFill>
                  </a:tcPr>
                </a:tc>
                <a:tc>
                  <a:txBody>
                    <a:bodyPr/>
                    <a:lstStyle/>
                    <a:p>
                      <a:pPr algn="l"/>
                      <a:r>
                        <a:rPr lang="en-US" sz="1400">
                          <a:effectLst/>
                        </a:rPr>
                        <a:t>Declare a C int variable</a:t>
                      </a:r>
                      <a:endParaRPr lang="en-US" sz="1400">
                        <a:effectLst/>
                      </a:endParaRPr>
                    </a:p>
                  </a:txBody>
                  <a:tcPr anchor="ctr">
                    <a:lnL>
                      <a:noFill/>
                    </a:lnL>
                    <a:lnR>
                      <a:noFill/>
                    </a:lnR>
                    <a:lnT>
                      <a:noFill/>
                    </a:lnT>
                    <a:lnB>
                      <a:noFill/>
                    </a:lnB>
                    <a:solidFill>
                      <a:srgbClr val="EBEBFF"/>
                    </a:solidFill>
                  </a:tcPr>
                </a:tc>
              </a:tr>
              <a:tr h="0">
                <a:tc>
                  <a:txBody>
                    <a:bodyPr/>
                    <a:lstStyle/>
                    <a:p>
                      <a:pPr algn="l"/>
                      <a:r>
                        <a:rPr lang="en-US" sz="1400">
                          <a:effectLst/>
                        </a:rPr>
                        <a:t>.float</a:t>
                      </a:r>
                      <a:endParaRPr lang="en-US" sz="1400">
                        <a:effectLst/>
                      </a:endParaRPr>
                    </a:p>
                  </a:txBody>
                  <a:tcPr anchor="ctr">
                    <a:lnL>
                      <a:noFill/>
                    </a:lnL>
                    <a:lnR>
                      <a:noFill/>
                    </a:lnR>
                    <a:lnT>
                      <a:noFill/>
                    </a:lnT>
                    <a:lnB>
                      <a:noFill/>
                    </a:lnB>
                    <a:solidFill>
                      <a:srgbClr val="EBEBFF"/>
                    </a:solidFill>
                  </a:tcPr>
                </a:tc>
                <a:tc>
                  <a:txBody>
                    <a:bodyPr/>
                    <a:lstStyle/>
                    <a:p>
                      <a:pPr algn="l"/>
                      <a:r>
                        <a:rPr lang="en-US" sz="1400">
                          <a:effectLst/>
                        </a:rPr>
                        <a:t>real number [ : non-negative integer ]</a:t>
                      </a:r>
                      <a:endParaRPr lang="en-US" sz="1400">
                        <a:effectLst/>
                      </a:endParaRPr>
                    </a:p>
                  </a:txBody>
                  <a:tcPr anchor="ctr">
                    <a:lnL>
                      <a:noFill/>
                    </a:lnL>
                    <a:lnR>
                      <a:noFill/>
                    </a:lnR>
                    <a:lnT>
                      <a:noFill/>
                    </a:lnT>
                    <a:lnB>
                      <a:noFill/>
                    </a:lnB>
                    <a:solidFill>
                      <a:srgbClr val="EBEBFF"/>
                    </a:solidFill>
                  </a:tcPr>
                </a:tc>
                <a:tc>
                  <a:txBody>
                    <a:bodyPr/>
                    <a:lstStyle/>
                    <a:p>
                      <a:pPr algn="l"/>
                      <a:r>
                        <a:rPr lang="en-US" sz="1400">
                          <a:effectLst/>
                        </a:rPr>
                        <a:t>Declare a C float variable</a:t>
                      </a:r>
                      <a:endParaRPr lang="en-US" sz="1400">
                        <a:effectLst/>
                      </a:endParaRPr>
                    </a:p>
                  </a:txBody>
                  <a:tcPr anchor="ctr">
                    <a:lnL>
                      <a:noFill/>
                    </a:lnL>
                    <a:lnR>
                      <a:noFill/>
                    </a:lnR>
                    <a:lnT>
                      <a:noFill/>
                    </a:lnT>
                    <a:lnB>
                      <a:noFill/>
                    </a:lnB>
                    <a:solidFill>
                      <a:srgbClr val="EBEBFF"/>
                    </a:solidFill>
                  </a:tcPr>
                </a:tc>
              </a:tr>
              <a:tr h="0">
                <a:tc>
                  <a:txBody>
                    <a:bodyPr/>
                    <a:lstStyle/>
                    <a:p>
                      <a:pPr algn="l"/>
                      <a:r>
                        <a:rPr lang="en-US" sz="1400">
                          <a:effectLst/>
                        </a:rPr>
                        <a:t>.double</a:t>
                      </a:r>
                      <a:endParaRPr lang="en-US" sz="1400">
                        <a:effectLst/>
                      </a:endParaRPr>
                    </a:p>
                  </a:txBody>
                  <a:tcPr anchor="ctr">
                    <a:lnL>
                      <a:noFill/>
                    </a:lnL>
                    <a:lnR>
                      <a:noFill/>
                    </a:lnR>
                    <a:lnT>
                      <a:noFill/>
                    </a:lnT>
                    <a:lnB>
                      <a:noFill/>
                    </a:lnB>
                    <a:solidFill>
                      <a:srgbClr val="EBEBFF"/>
                    </a:solidFill>
                  </a:tcPr>
                </a:tc>
                <a:tc>
                  <a:txBody>
                    <a:bodyPr/>
                    <a:lstStyle/>
                    <a:p>
                      <a:pPr algn="l"/>
                      <a:r>
                        <a:rPr lang="en-US" sz="1400">
                          <a:effectLst/>
                        </a:rPr>
                        <a:t>real number [ : non-negative integer ]</a:t>
                      </a:r>
                      <a:endParaRPr lang="en-US" sz="1400">
                        <a:effectLst/>
                      </a:endParaRPr>
                    </a:p>
                  </a:txBody>
                  <a:tcPr anchor="ctr">
                    <a:lnL>
                      <a:noFill/>
                    </a:lnL>
                    <a:lnR>
                      <a:noFill/>
                    </a:lnR>
                    <a:lnT>
                      <a:noFill/>
                    </a:lnT>
                    <a:lnB>
                      <a:noFill/>
                    </a:lnB>
                    <a:solidFill>
                      <a:srgbClr val="EBEBFF"/>
                    </a:solidFill>
                  </a:tcPr>
                </a:tc>
                <a:tc>
                  <a:txBody>
                    <a:bodyPr/>
                    <a:lstStyle/>
                    <a:p>
                      <a:pPr algn="l"/>
                      <a:r>
                        <a:rPr lang="en-US" sz="1400">
                          <a:effectLst/>
                        </a:rPr>
                        <a:t>Declare a C double variable</a:t>
                      </a:r>
                      <a:endParaRPr lang="en-US" sz="1400">
                        <a:effectLst/>
                      </a:endParaRPr>
                    </a:p>
                  </a:txBody>
                  <a:tcPr anchor="ctr">
                    <a:lnL>
                      <a:noFill/>
                    </a:lnL>
                    <a:lnR>
                      <a:noFill/>
                    </a:lnR>
                    <a:lnT>
                      <a:noFill/>
                    </a:lnT>
                    <a:lnB>
                      <a:noFill/>
                    </a:lnB>
                    <a:solidFill>
                      <a:srgbClr val="EBEBFF"/>
                    </a:solidFill>
                  </a:tcPr>
                </a:tc>
              </a:tr>
              <a:tr h="0">
                <a:tc>
                  <a:txBody>
                    <a:bodyPr/>
                    <a:lstStyle/>
                    <a:p>
                      <a:pPr algn="l"/>
                      <a:r>
                        <a:rPr lang="en-US" sz="1400">
                          <a:effectLst/>
                        </a:rPr>
                        <a:t>.asciiz</a:t>
                      </a:r>
                      <a:endParaRPr lang="en-US" sz="1400">
                        <a:effectLst/>
                      </a:endParaRPr>
                    </a:p>
                  </a:txBody>
                  <a:tcPr anchor="ctr">
                    <a:lnL>
                      <a:noFill/>
                    </a:lnL>
                    <a:lnR>
                      <a:noFill/>
                    </a:lnR>
                    <a:lnT>
                      <a:noFill/>
                    </a:lnT>
                    <a:lnB>
                      <a:noFill/>
                    </a:lnB>
                    <a:solidFill>
                      <a:srgbClr val="EBEBFF"/>
                    </a:solidFill>
                  </a:tcPr>
                </a:tc>
                <a:tc>
                  <a:txBody>
                    <a:bodyPr/>
                    <a:lstStyle/>
                    <a:p>
                      <a:pPr algn="l"/>
                      <a:r>
                        <a:rPr lang="en-US" sz="1400">
                          <a:effectLst/>
                        </a:rPr>
                        <a:t>string</a:t>
                      </a:r>
                      <a:endParaRPr lang="en-US" sz="1400">
                        <a:effectLst/>
                      </a:endParaRPr>
                    </a:p>
                  </a:txBody>
                  <a:tcPr anchor="ctr">
                    <a:lnL>
                      <a:noFill/>
                    </a:lnL>
                    <a:lnR>
                      <a:noFill/>
                    </a:lnR>
                    <a:lnT>
                      <a:noFill/>
                    </a:lnT>
                    <a:lnB>
                      <a:noFill/>
                    </a:lnB>
                    <a:solidFill>
                      <a:srgbClr val="EBEBFF"/>
                    </a:solidFill>
                  </a:tcPr>
                </a:tc>
                <a:tc>
                  <a:txBody>
                    <a:bodyPr/>
                    <a:lstStyle/>
                    <a:p>
                      <a:pPr algn="l"/>
                      <a:r>
                        <a:rPr lang="en-US" sz="1400">
                          <a:effectLst/>
                        </a:rPr>
                        <a:t>Declare a string variable</a:t>
                      </a:r>
                      <a:endParaRPr lang="en-US" sz="1400">
                        <a:effectLst/>
                      </a:endParaRPr>
                    </a:p>
                  </a:txBody>
                  <a:tcPr anchor="ctr">
                    <a:lnL>
                      <a:noFill/>
                    </a:lnL>
                    <a:lnR>
                      <a:noFill/>
                    </a:lnR>
                    <a:lnT>
                      <a:noFill/>
                    </a:lnT>
                    <a:lnB>
                      <a:noFill/>
                    </a:lnB>
                    <a:solidFill>
                      <a:srgbClr val="EBEBFF"/>
                    </a:solidFill>
                  </a:tcPr>
                </a:tc>
              </a:tr>
              <a:tr h="0">
                <a:tc>
                  <a:txBody>
                    <a:bodyPr/>
                    <a:lstStyle/>
                    <a:p>
                      <a:pPr algn="l"/>
                      <a:r>
                        <a:rPr lang="en-US" sz="1400">
                          <a:effectLst/>
                        </a:rPr>
                        <a:t>.space</a:t>
                      </a:r>
                      <a:endParaRPr lang="en-US" sz="1400">
                        <a:effectLst/>
                      </a:endParaRPr>
                    </a:p>
                  </a:txBody>
                  <a:tcPr anchor="ctr">
                    <a:lnL>
                      <a:noFill/>
                    </a:lnL>
                    <a:lnR>
                      <a:noFill/>
                    </a:lnR>
                    <a:lnT>
                      <a:noFill/>
                    </a:lnT>
                    <a:lnB>
                      <a:noFill/>
                    </a:lnB>
                    <a:solidFill>
                      <a:srgbClr val="EBEBFF"/>
                    </a:solidFill>
                  </a:tcPr>
                </a:tc>
                <a:tc>
                  <a:txBody>
                    <a:bodyPr/>
                    <a:lstStyle/>
                    <a:p>
                      <a:pPr algn="l"/>
                      <a:r>
                        <a:rPr lang="en-US" sz="1400">
                          <a:effectLst/>
                        </a:rPr>
                        <a:t>non-negative integer</a:t>
                      </a:r>
                      <a:endParaRPr lang="en-US" sz="1400">
                        <a:effectLst/>
                      </a:endParaRPr>
                    </a:p>
                  </a:txBody>
                  <a:tcPr anchor="ctr">
                    <a:lnL>
                      <a:noFill/>
                    </a:lnL>
                    <a:lnR>
                      <a:noFill/>
                    </a:lnR>
                    <a:lnT>
                      <a:noFill/>
                    </a:lnT>
                    <a:lnB>
                      <a:noFill/>
                    </a:lnB>
                    <a:solidFill>
                      <a:srgbClr val="EBEBFF"/>
                    </a:solidFill>
                  </a:tcPr>
                </a:tc>
                <a:tc>
                  <a:txBody>
                    <a:bodyPr/>
                    <a:lstStyle/>
                    <a:p>
                      <a:pPr algn="l"/>
                      <a:r>
                        <a:rPr lang="en-US" sz="1400" dirty="0">
                          <a:effectLst/>
                        </a:rPr>
                        <a:t>Reserve memory space</a:t>
                      </a:r>
                      <a:endParaRPr lang="en-US" sz="1400" dirty="0">
                        <a:effectLst/>
                      </a:endParaRPr>
                    </a:p>
                  </a:txBody>
                  <a:tcPr anchor="ctr">
                    <a:lnL>
                      <a:noFill/>
                    </a:lnL>
                    <a:lnR>
                      <a:noFill/>
                    </a:lnR>
                    <a:lnT>
                      <a:noFill/>
                    </a:lnT>
                    <a:lnB>
                      <a:noFill/>
                    </a:lnB>
                    <a:solidFill>
                      <a:srgbClr val="EBEBFF"/>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Labels</a:t>
            </a:r>
            <a:endParaRPr lang="en-US" dirty="0"/>
          </a:p>
        </p:txBody>
      </p:sp>
      <p:sp>
        <p:nvSpPr>
          <p:cNvPr id="3" name="Content Placeholder 2"/>
          <p:cNvSpPr>
            <a:spLocks noGrp="1"/>
          </p:cNvSpPr>
          <p:nvPr>
            <p:ph idx="1"/>
          </p:nvPr>
        </p:nvSpPr>
        <p:spPr/>
        <p:txBody>
          <a:bodyPr/>
          <a:lstStyle/>
          <a:p>
            <a:r>
              <a:rPr lang="en-US" dirty="0"/>
              <a:t>Each label represents a memory address in assembly language</a:t>
            </a:r>
            <a:endParaRPr lang="en-US" dirty="0"/>
          </a:p>
          <a:p>
            <a:r>
              <a:rPr lang="en-US" dirty="0"/>
              <a:t>It could be the address of data or the address of an instruction</a:t>
            </a:r>
            <a:endParaRPr lang="en-US" dirty="0"/>
          </a:p>
          <a:p>
            <a:r>
              <a:rPr lang="en-US" dirty="0"/>
              <a:t>Example</a:t>
            </a: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pic>
        <p:nvPicPr>
          <p:cNvPr id="7" name="Picture 6"/>
          <p:cNvPicPr>
            <a:picLocks noChangeAspect="1"/>
          </p:cNvPicPr>
          <p:nvPr/>
        </p:nvPicPr>
        <p:blipFill>
          <a:blip r:embed="rId1"/>
          <a:stretch>
            <a:fillRect/>
          </a:stretch>
        </p:blipFill>
        <p:spPr>
          <a:xfrm>
            <a:off x="3215680" y="2492897"/>
            <a:ext cx="6427719" cy="388843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MIPS Instruction Set</a:t>
            </a:r>
            <a:endParaRPr lang="en-US" dirty="0"/>
          </a:p>
        </p:txBody>
      </p:sp>
      <p:sp>
        <p:nvSpPr>
          <p:cNvPr id="3" name="Content Placeholder 2"/>
          <p:cNvSpPr>
            <a:spLocks noGrp="1"/>
          </p:cNvSpPr>
          <p:nvPr>
            <p:ph idx="1"/>
          </p:nvPr>
        </p:nvSpPr>
        <p:spPr>
          <a:xfrm>
            <a:off x="609600" y="1340769"/>
            <a:ext cx="10972800" cy="5040560"/>
          </a:xfrm>
        </p:spPr>
        <p:txBody>
          <a:bodyPr/>
          <a:lstStyle/>
          <a:p>
            <a:r>
              <a:rPr lang="en-US" dirty="0"/>
              <a:t>Data operations</a:t>
            </a:r>
            <a:endParaRPr lang="en-US" dirty="0"/>
          </a:p>
          <a:p>
            <a:pPr lvl="1"/>
            <a:r>
              <a:rPr lang="en-US" dirty="0"/>
              <a:t>Arithmetic (add, sub, </a:t>
            </a:r>
            <a:r>
              <a:rPr lang="en-US" dirty="0" err="1"/>
              <a:t>mul</a:t>
            </a:r>
            <a:r>
              <a:rPr lang="en-US" dirty="0"/>
              <a:t>, div)</a:t>
            </a:r>
            <a:endParaRPr lang="en-US" dirty="0"/>
          </a:p>
          <a:p>
            <a:pPr lvl="1"/>
            <a:r>
              <a:rPr lang="en-US" dirty="0"/>
              <a:t>Logical (and, or)</a:t>
            </a:r>
            <a:endParaRPr lang="en-US" dirty="0"/>
          </a:p>
          <a:p>
            <a:r>
              <a:rPr lang="en-US" dirty="0"/>
              <a:t>Data transfer</a:t>
            </a:r>
            <a:endParaRPr lang="en-US" dirty="0"/>
          </a:p>
          <a:p>
            <a:pPr lvl="1"/>
            <a:r>
              <a:rPr lang="en-US" dirty="0"/>
              <a:t>Load (memory -&gt; register)</a:t>
            </a:r>
            <a:endParaRPr lang="en-US" dirty="0"/>
          </a:p>
          <a:p>
            <a:pPr lvl="1"/>
            <a:r>
              <a:rPr lang="en-US" dirty="0"/>
              <a:t>Save (register-&gt;memory)</a:t>
            </a:r>
            <a:endParaRPr lang="en-US" dirty="0"/>
          </a:p>
          <a:p>
            <a:r>
              <a:rPr lang="en-US" dirty="0"/>
              <a:t>Control</a:t>
            </a:r>
            <a:endParaRPr lang="en-US" dirty="0"/>
          </a:p>
          <a:p>
            <a:pPr lvl="1"/>
            <a:r>
              <a:rPr lang="en-US" dirty="0"/>
              <a:t>Conditional Branch (like “if … then … else” in C)</a:t>
            </a:r>
            <a:endParaRPr lang="en-US" dirty="0"/>
          </a:p>
          <a:p>
            <a:pPr lvl="1"/>
            <a:r>
              <a:rPr lang="en-US" dirty="0"/>
              <a:t>Unconditional Branch (like “</a:t>
            </a:r>
            <a:r>
              <a:rPr lang="en-US" dirty="0" err="1"/>
              <a:t>goto</a:t>
            </a:r>
            <a:r>
              <a:rPr lang="en-US" dirty="0"/>
              <a:t>” in C)</a:t>
            </a:r>
            <a:endParaRPr lang="en-US" dirty="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MIPS Instruction Set</a:t>
            </a:r>
            <a:endParaRPr lang="en-US" dirty="0"/>
          </a:p>
        </p:txBody>
      </p:sp>
      <p:sp>
        <p:nvSpPr>
          <p:cNvPr id="3" name="Content Placeholder 2"/>
          <p:cNvSpPr>
            <a:spLocks noGrp="1"/>
          </p:cNvSpPr>
          <p:nvPr>
            <p:ph idx="1"/>
          </p:nvPr>
        </p:nvSpPr>
        <p:spPr>
          <a:xfrm>
            <a:off x="609600" y="1340769"/>
            <a:ext cx="11391056" cy="5040560"/>
          </a:xfrm>
        </p:spPr>
        <p:txBody>
          <a:bodyPr/>
          <a:lstStyle/>
          <a:p>
            <a:r>
              <a:rPr lang="en-US" dirty="0"/>
              <a:t>In this course, we do </a:t>
            </a:r>
            <a:r>
              <a:rPr lang="en-US" b="1" i="1" dirty="0">
                <a:solidFill>
                  <a:srgbClr val="FF0000"/>
                </a:solidFill>
              </a:rPr>
              <a:t>not</a:t>
            </a:r>
            <a:r>
              <a:rPr lang="en-US" dirty="0"/>
              <a:t> aim to enumerate all MIPS instructions</a:t>
            </a:r>
            <a:endParaRPr lang="en-US" dirty="0"/>
          </a:p>
          <a:p>
            <a:r>
              <a:rPr lang="en-US" dirty="0"/>
              <a:t>We aim to </a:t>
            </a:r>
            <a:endParaRPr lang="en-US" dirty="0"/>
          </a:p>
          <a:p>
            <a:pPr lvl="1"/>
            <a:r>
              <a:rPr lang="en-US" dirty="0"/>
              <a:t>be able to use basic instructions</a:t>
            </a:r>
            <a:endParaRPr lang="en-US" dirty="0"/>
          </a:p>
          <a:p>
            <a:pPr lvl="1"/>
            <a:r>
              <a:rPr lang="en-US" dirty="0"/>
              <a:t>understand the principle</a:t>
            </a:r>
            <a:endParaRPr lang="en-US" dirty="0"/>
          </a:p>
          <a:p>
            <a:r>
              <a:rPr lang="en-US" dirty="0"/>
              <a:t>You don’t need to remember the instruction names and formats exactly, but should </a:t>
            </a:r>
            <a:endParaRPr lang="en-US" dirty="0"/>
          </a:p>
          <a:p>
            <a:pPr lvl="1"/>
            <a:r>
              <a:rPr lang="en-US" dirty="0"/>
              <a:t>be able to understand how to use it if the name &amp; format are given</a:t>
            </a:r>
            <a:endParaRPr lang="en-US" dirty="0"/>
          </a:p>
          <a:p>
            <a:pPr lvl="2"/>
            <a:r>
              <a:rPr lang="en-US" dirty="0"/>
              <a:t>In HW, you can check the manual (available on Canvas) or google</a:t>
            </a:r>
            <a:endParaRPr lang="en-US" dirty="0"/>
          </a:p>
          <a:p>
            <a:pPr marL="1085850" lvl="2"/>
            <a:r>
              <a:rPr lang="en-US" dirty="0"/>
              <a:t>In the exam, the name and format of the instruction will be given</a:t>
            </a:r>
            <a:endParaRPr lang="en-US" dirty="0"/>
          </a:p>
          <a:p>
            <a:pPr lvl="1"/>
            <a:endParaRPr lang="en-US" dirty="0"/>
          </a:p>
          <a:p>
            <a:endParaRPr lang="en-US" dirty="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MIPS Instruction Set</a:t>
            </a:r>
            <a:endParaRPr lang="en-US" dirty="0"/>
          </a:p>
        </p:txBody>
      </p:sp>
      <p:sp>
        <p:nvSpPr>
          <p:cNvPr id="3" name="Content Placeholder 2"/>
          <p:cNvSpPr>
            <a:spLocks noGrp="1"/>
          </p:cNvSpPr>
          <p:nvPr>
            <p:ph idx="1"/>
          </p:nvPr>
        </p:nvSpPr>
        <p:spPr>
          <a:xfrm>
            <a:off x="609600" y="1340769"/>
            <a:ext cx="10972800" cy="5040560"/>
          </a:xfrm>
        </p:spPr>
        <p:txBody>
          <a:bodyPr/>
          <a:lstStyle/>
          <a:p>
            <a:r>
              <a:rPr lang="en-US" dirty="0"/>
              <a:t>Data operations</a:t>
            </a:r>
            <a:endParaRPr lang="en-US" dirty="0"/>
          </a:p>
          <a:p>
            <a:pPr lvl="1"/>
            <a:r>
              <a:rPr lang="en-US" dirty="0"/>
              <a:t>Arithmetic (add, sub, </a:t>
            </a:r>
            <a:r>
              <a:rPr lang="en-US" dirty="0" err="1"/>
              <a:t>mul</a:t>
            </a:r>
            <a:r>
              <a:rPr lang="en-US" dirty="0"/>
              <a:t>, div)</a:t>
            </a:r>
            <a:endParaRPr lang="en-US" dirty="0"/>
          </a:p>
          <a:p>
            <a:pPr lvl="1"/>
            <a:r>
              <a:rPr lang="en-US" dirty="0"/>
              <a:t>Logical (and, or)</a:t>
            </a:r>
            <a:endParaRPr lang="en-US" dirty="0"/>
          </a:p>
          <a:p>
            <a:r>
              <a:rPr lang="en-US" dirty="0">
                <a:solidFill>
                  <a:schemeClr val="bg1">
                    <a:lumMod val="85000"/>
                  </a:schemeClr>
                </a:solidFill>
              </a:rPr>
              <a:t>Data transfer</a:t>
            </a:r>
            <a:endParaRPr lang="en-US" dirty="0">
              <a:solidFill>
                <a:schemeClr val="bg1">
                  <a:lumMod val="85000"/>
                </a:schemeClr>
              </a:solidFill>
            </a:endParaRPr>
          </a:p>
          <a:p>
            <a:pPr lvl="1"/>
            <a:r>
              <a:rPr lang="en-US" dirty="0">
                <a:solidFill>
                  <a:schemeClr val="bg1">
                    <a:lumMod val="85000"/>
                  </a:schemeClr>
                </a:solidFill>
              </a:rPr>
              <a:t>Load (memory -&gt; register)</a:t>
            </a:r>
            <a:endParaRPr lang="en-US" dirty="0">
              <a:solidFill>
                <a:schemeClr val="bg1">
                  <a:lumMod val="85000"/>
                </a:schemeClr>
              </a:solidFill>
            </a:endParaRPr>
          </a:p>
          <a:p>
            <a:pPr lvl="1"/>
            <a:r>
              <a:rPr lang="en-US" dirty="0">
                <a:solidFill>
                  <a:schemeClr val="bg1">
                    <a:lumMod val="85000"/>
                  </a:schemeClr>
                </a:solidFill>
              </a:rPr>
              <a:t>Save (register-&gt;memory)</a:t>
            </a:r>
            <a:endParaRPr lang="en-US" dirty="0">
              <a:solidFill>
                <a:schemeClr val="bg1">
                  <a:lumMod val="85000"/>
                </a:schemeClr>
              </a:solidFill>
            </a:endParaRPr>
          </a:p>
          <a:p>
            <a:r>
              <a:rPr lang="en-US" dirty="0">
                <a:solidFill>
                  <a:schemeClr val="bg1">
                    <a:lumMod val="85000"/>
                  </a:schemeClr>
                </a:solidFill>
              </a:rPr>
              <a:t>Control</a:t>
            </a:r>
            <a:endParaRPr lang="en-US" dirty="0">
              <a:solidFill>
                <a:schemeClr val="bg1">
                  <a:lumMod val="85000"/>
                </a:schemeClr>
              </a:solidFill>
            </a:endParaRPr>
          </a:p>
          <a:p>
            <a:pPr lvl="1"/>
            <a:r>
              <a:rPr lang="en-US" dirty="0">
                <a:solidFill>
                  <a:schemeClr val="bg1">
                    <a:lumMod val="85000"/>
                  </a:schemeClr>
                </a:solidFill>
              </a:rPr>
              <a:t>Conditional Branch (like “if … then … else” in C)</a:t>
            </a:r>
            <a:endParaRPr lang="en-US" dirty="0">
              <a:solidFill>
                <a:schemeClr val="bg1">
                  <a:lumMod val="85000"/>
                </a:schemeClr>
              </a:solidFill>
            </a:endParaRPr>
          </a:p>
          <a:p>
            <a:pPr lvl="1"/>
            <a:r>
              <a:rPr lang="en-US" dirty="0">
                <a:solidFill>
                  <a:schemeClr val="bg1">
                    <a:lumMod val="85000"/>
                  </a:schemeClr>
                </a:solidFill>
              </a:rPr>
              <a:t>Unconditional Branch (like “</a:t>
            </a:r>
            <a:r>
              <a:rPr lang="en-US" dirty="0" err="1">
                <a:solidFill>
                  <a:schemeClr val="bg1">
                    <a:lumMod val="85000"/>
                  </a:schemeClr>
                </a:solidFill>
              </a:rPr>
              <a:t>goto</a:t>
            </a:r>
            <a:r>
              <a:rPr lang="en-US" dirty="0">
                <a:solidFill>
                  <a:schemeClr val="bg1">
                    <a:lumMod val="85000"/>
                  </a:schemeClr>
                </a:solidFill>
              </a:rPr>
              <a:t>” in C)</a:t>
            </a:r>
            <a:endParaRPr lang="en-US" dirty="0">
              <a:solidFill>
                <a:schemeClr val="bg1">
                  <a:lumMod val="85000"/>
                </a:schemeClr>
              </a:solidFill>
            </a:endParaRPr>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Operation Instructions</a:t>
            </a:r>
            <a:endParaRPr lang="en-US" dirty="0"/>
          </a:p>
        </p:txBody>
      </p:sp>
      <p:sp>
        <p:nvSpPr>
          <p:cNvPr id="3" name="Content Placeholder 2"/>
          <p:cNvSpPr>
            <a:spLocks noGrp="1"/>
          </p:cNvSpPr>
          <p:nvPr>
            <p:ph idx="1"/>
          </p:nvPr>
        </p:nvSpPr>
        <p:spPr/>
        <p:txBody>
          <a:bodyPr/>
          <a:lstStyle/>
          <a:p>
            <a:r>
              <a:rPr lang="en-US" dirty="0"/>
              <a:t>How to do the following C statement?</a:t>
            </a:r>
            <a:endParaRPr lang="en-US" dirty="0"/>
          </a:p>
          <a:p>
            <a:endParaRPr lang="en-US" dirty="0"/>
          </a:p>
          <a:p>
            <a:r>
              <a:rPr lang="en-US" dirty="0"/>
              <a:t>Suppose the following register mapping</a:t>
            </a:r>
            <a:endParaRPr lang="en-US" dirty="0"/>
          </a:p>
          <a:p>
            <a:endParaRPr lang="en-US" dirty="0"/>
          </a:p>
          <a:p>
            <a:r>
              <a:rPr lang="en-US" dirty="0"/>
              <a:t>Break into multiple instructions</a:t>
            </a:r>
            <a:endParaRPr lang="en-US" dirty="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pic>
        <p:nvPicPr>
          <p:cNvPr id="5" name="Picture 4"/>
          <p:cNvPicPr>
            <a:picLocks noChangeAspect="1"/>
          </p:cNvPicPr>
          <p:nvPr/>
        </p:nvPicPr>
        <p:blipFill>
          <a:blip r:embed="rId1"/>
          <a:stretch>
            <a:fillRect/>
          </a:stretch>
        </p:blipFill>
        <p:spPr>
          <a:xfrm>
            <a:off x="3196248" y="1991103"/>
            <a:ext cx="2880320" cy="429786"/>
          </a:xfrm>
          <a:prstGeom prst="rect">
            <a:avLst/>
          </a:prstGeom>
        </p:spPr>
      </p:pic>
      <p:pic>
        <p:nvPicPr>
          <p:cNvPr id="6" name="Picture 5"/>
          <p:cNvPicPr>
            <a:picLocks noChangeAspect="1"/>
          </p:cNvPicPr>
          <p:nvPr/>
        </p:nvPicPr>
        <p:blipFill>
          <a:blip r:embed="rId2"/>
          <a:stretch>
            <a:fillRect/>
          </a:stretch>
        </p:blipFill>
        <p:spPr>
          <a:xfrm>
            <a:off x="2135560" y="3071222"/>
            <a:ext cx="5510243" cy="429786"/>
          </a:xfrm>
          <a:prstGeom prst="rect">
            <a:avLst/>
          </a:prstGeom>
        </p:spPr>
      </p:pic>
      <p:pic>
        <p:nvPicPr>
          <p:cNvPr id="7" name="Picture 6"/>
          <p:cNvPicPr>
            <a:picLocks noChangeAspect="1"/>
          </p:cNvPicPr>
          <p:nvPr/>
        </p:nvPicPr>
        <p:blipFill>
          <a:blip r:embed="rId3"/>
          <a:stretch>
            <a:fillRect/>
          </a:stretch>
        </p:blipFill>
        <p:spPr>
          <a:xfrm>
            <a:off x="2783632" y="4365104"/>
            <a:ext cx="5025397" cy="1296144"/>
          </a:xfrm>
          <a:prstGeom prst="rect">
            <a:avLst/>
          </a:prstGeom>
        </p:spPr>
      </p:pic>
      <p:sp>
        <p:nvSpPr>
          <p:cNvPr id="8" name="Rectangle 7"/>
          <p:cNvSpPr/>
          <p:nvPr/>
        </p:nvSpPr>
        <p:spPr>
          <a:xfrm>
            <a:off x="7995241" y="2131953"/>
            <a:ext cx="3975640" cy="2308324"/>
          </a:xfrm>
          <a:prstGeom prst="rect">
            <a:avLst/>
          </a:prstGeom>
        </p:spPr>
        <p:txBody>
          <a:bodyPr wrap="square">
            <a:spAutoFit/>
          </a:bodyPr>
          <a:lstStyle/>
          <a:p>
            <a:pPr marL="285750" indent="-285750">
              <a:buFont typeface="Arial" panose="020B0604020202020204" pitchFamily="34" charset="0"/>
              <a:buChar char="•"/>
            </a:pPr>
            <a:r>
              <a:rPr lang="en-US" sz="2400" dirty="0">
                <a:solidFill>
                  <a:srgbClr val="0070C0"/>
                </a:solidFill>
                <a:latin typeface="TimesNewRomanPSMT"/>
              </a:rPr>
              <a:t>A single line of C code may break up into several lines of MIPS </a:t>
            </a:r>
            <a:r>
              <a:rPr lang="en-US" sz="2400" dirty="0">
                <a:solidFill>
                  <a:srgbClr val="0070C0"/>
                </a:solidFill>
                <a:latin typeface="TimesNewRomanPSMT"/>
              </a:rPr>
              <a:t>code</a:t>
            </a:r>
            <a:endParaRPr lang="en-US" sz="2400" dirty="0">
              <a:solidFill>
                <a:srgbClr val="0070C0"/>
              </a:solidFill>
              <a:latin typeface="TimesNewRomanPSMT"/>
            </a:endParaRPr>
          </a:p>
          <a:p>
            <a:pPr marL="285750" indent="-285750">
              <a:buFont typeface="Arial" panose="020B0604020202020204" pitchFamily="34" charset="0"/>
              <a:buChar char="•"/>
            </a:pPr>
            <a:r>
              <a:rPr lang="en-US" sz="2400" dirty="0">
                <a:solidFill>
                  <a:srgbClr val="0070C0"/>
                </a:solidFill>
                <a:latin typeface="TimesNewRomanPSMT"/>
              </a:rPr>
              <a:t>May need to use temporary registers ($t0 - $t9) for intermediate </a:t>
            </a:r>
            <a:r>
              <a:rPr lang="en-US" sz="2400" dirty="0">
                <a:solidFill>
                  <a:srgbClr val="0070C0"/>
                </a:solidFill>
                <a:latin typeface="TimesNewRomanPSMT"/>
              </a:rPr>
              <a:t>results</a:t>
            </a:r>
            <a:endParaRPr lang="en-US" sz="2400" dirty="0">
              <a:solidFill>
                <a:srgbClr val="0070C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Immediate Number</a:t>
            </a:r>
            <a:endParaRPr lang="en-US" dirty="0"/>
          </a:p>
        </p:txBody>
      </p:sp>
      <p:sp>
        <p:nvSpPr>
          <p:cNvPr id="3" name="Content Placeholder 2"/>
          <p:cNvSpPr>
            <a:spLocks noGrp="1"/>
          </p:cNvSpPr>
          <p:nvPr>
            <p:ph idx="1"/>
          </p:nvPr>
        </p:nvSpPr>
        <p:spPr>
          <a:xfrm>
            <a:off x="609600" y="1340769"/>
            <a:ext cx="11476856" cy="5040560"/>
          </a:xfrm>
        </p:spPr>
        <p:txBody>
          <a:bodyPr/>
          <a:lstStyle/>
          <a:p>
            <a:r>
              <a:rPr lang="en-US" dirty="0"/>
              <a:t>Some instructions use </a:t>
            </a:r>
            <a:r>
              <a:rPr lang="en-US" dirty="0">
                <a:solidFill>
                  <a:srgbClr val="FF0000"/>
                </a:solidFill>
              </a:rPr>
              <a:t>immediate</a:t>
            </a:r>
            <a:r>
              <a:rPr lang="en-US" dirty="0"/>
              <a:t> number (constant) as operands </a:t>
            </a:r>
            <a:endParaRPr lang="en-US" dirty="0"/>
          </a:p>
          <a:p>
            <a:r>
              <a:rPr lang="en-US" dirty="0"/>
              <a:t>Add </a:t>
            </a:r>
            <a:r>
              <a:rPr lang="en-US" dirty="0">
                <a:solidFill>
                  <a:srgbClr val="FF0000"/>
                </a:solidFill>
              </a:rPr>
              <a:t>immediate</a:t>
            </a:r>
            <a:r>
              <a:rPr lang="en-US" dirty="0"/>
              <a:t> number </a:t>
            </a:r>
            <a:endParaRPr lang="en-US" dirty="0"/>
          </a:p>
          <a:p>
            <a:pPr lvl="1"/>
            <a:r>
              <a:rPr lang="en-US" dirty="0"/>
              <a:t>C code : f = g + 10</a:t>
            </a:r>
            <a:endParaRPr lang="en-US" dirty="0"/>
          </a:p>
          <a:p>
            <a:pPr lvl="1"/>
            <a:r>
              <a:rPr lang="en-US" dirty="0"/>
              <a:t>MIPS code:</a:t>
            </a:r>
            <a:endParaRPr lang="en-US" dirty="0"/>
          </a:p>
          <a:p>
            <a:pPr lvl="1"/>
            <a:r>
              <a:rPr lang="en-US" dirty="0"/>
              <a:t>Syntax similar to add, but last </a:t>
            </a:r>
            <a:r>
              <a:rPr lang="en-US" dirty="0"/>
              <a:t>operand</a:t>
            </a:r>
            <a:r>
              <a:rPr lang="en-US" dirty="0"/>
              <a:t> is a number </a:t>
            </a:r>
            <a:r>
              <a:rPr lang="en-US" dirty="0"/>
              <a:t>instead of a register</a:t>
            </a:r>
            <a:endParaRPr lang="en-US" dirty="0"/>
          </a:p>
          <a:p>
            <a:pPr lvl="1"/>
            <a:endParaRPr lang="en-US" dirty="0"/>
          </a:p>
          <a:p>
            <a:pPr lvl="1"/>
            <a:r>
              <a:rPr lang="en-US" dirty="0">
                <a:solidFill>
                  <a:srgbClr val="C00000"/>
                </a:solidFill>
              </a:rPr>
              <a:t>add</a:t>
            </a:r>
            <a:r>
              <a:rPr lang="en-US" dirty="0"/>
              <a:t> is R-format</a:t>
            </a:r>
            <a:endParaRPr lang="en-US" dirty="0"/>
          </a:p>
          <a:p>
            <a:pPr lvl="1"/>
            <a:r>
              <a:rPr lang="en-US" dirty="0" err="1">
                <a:solidFill>
                  <a:srgbClr val="C00000"/>
                </a:solidFill>
              </a:rPr>
              <a:t>addi</a:t>
            </a:r>
            <a:r>
              <a:rPr lang="en-US" dirty="0"/>
              <a:t> is I-format </a:t>
            </a:r>
            <a:endParaRPr lang="en-US" dirty="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pic>
        <p:nvPicPr>
          <p:cNvPr id="5" name="Picture 4"/>
          <p:cNvPicPr>
            <a:picLocks noChangeAspect="1"/>
          </p:cNvPicPr>
          <p:nvPr/>
        </p:nvPicPr>
        <p:blipFill>
          <a:blip r:embed="rId1"/>
          <a:stretch>
            <a:fillRect/>
          </a:stretch>
        </p:blipFill>
        <p:spPr>
          <a:xfrm>
            <a:off x="3143672" y="3068960"/>
            <a:ext cx="2088232" cy="410936"/>
          </a:xfrm>
          <a:prstGeom prst="rect">
            <a:avLst/>
          </a:prstGeom>
        </p:spPr>
      </p:pic>
      <p:pic>
        <p:nvPicPr>
          <p:cNvPr id="6" name="Picture 5"/>
          <p:cNvPicPr>
            <a:picLocks noChangeAspect="1"/>
          </p:cNvPicPr>
          <p:nvPr/>
        </p:nvPicPr>
        <p:blipFill>
          <a:blip r:embed="rId2"/>
          <a:stretch>
            <a:fillRect/>
          </a:stretch>
        </p:blipFill>
        <p:spPr>
          <a:xfrm>
            <a:off x="7248128" y="2852936"/>
            <a:ext cx="4032448" cy="682181"/>
          </a:xfrm>
          <a:prstGeom prst="rect">
            <a:avLst/>
          </a:prstGeom>
        </p:spPr>
      </p:pic>
      <p:pic>
        <p:nvPicPr>
          <p:cNvPr id="7" name="Picture 2" descr="Encoding MIPS Instructions with C++17 | by Kevin Hartman | Medi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0260" y="4295946"/>
            <a:ext cx="3885430" cy="228741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p:cNvSpPr>
          <p:nvPr>
            <p:ph type="title"/>
          </p:nvPr>
        </p:nvSpPr>
        <p:spPr/>
        <p:txBody>
          <a:bodyPr/>
          <a:lstStyle/>
          <a:p>
            <a:r>
              <a:rPr lang="en-US" altLang="en-US" dirty="0"/>
              <a:t>RISC and CISC</a:t>
            </a:r>
            <a:endParaRPr lang="en-US" altLang="en-US" dirty="0"/>
          </a:p>
        </p:txBody>
      </p:sp>
      <p:sp>
        <p:nvSpPr>
          <p:cNvPr id="19459" name="Rectangle 3"/>
          <p:cNvSpPr>
            <a:spLocks noGrp="1"/>
          </p:cNvSpPr>
          <p:nvPr>
            <p:ph type="body" idx="1"/>
          </p:nvPr>
        </p:nvSpPr>
        <p:spPr/>
        <p:txBody>
          <a:bodyPr/>
          <a:lstStyle/>
          <a:p>
            <a:r>
              <a:rPr lang="en-US" altLang="en-US" dirty="0">
                <a:solidFill>
                  <a:srgbClr val="0000FF"/>
                </a:solidFill>
              </a:rPr>
              <a:t>Reduced Instruction Set Computers (RISC) </a:t>
            </a:r>
            <a:endParaRPr lang="en-US" altLang="en-US" dirty="0">
              <a:solidFill>
                <a:srgbClr val="0000FF"/>
              </a:solidFill>
            </a:endParaRPr>
          </a:p>
          <a:p>
            <a:pPr lvl="1"/>
            <a:r>
              <a:rPr lang="en-US" altLang="en-US" dirty="0"/>
              <a:t>one-word instructions and arithmetic operands in registers</a:t>
            </a:r>
            <a:endParaRPr lang="en-US" altLang="en-US" dirty="0"/>
          </a:p>
          <a:p>
            <a:pPr lvl="1"/>
            <a:r>
              <a:rPr lang="en-US" altLang="en-US" dirty="0"/>
              <a:t>Example: </a:t>
            </a:r>
            <a:r>
              <a:rPr lang="en-US" dirty="0"/>
              <a:t>MIPS, ARM, RISC-V, PowerPC, SPARC</a:t>
            </a:r>
            <a:endParaRPr lang="en-US" altLang="en-US" dirty="0"/>
          </a:p>
          <a:p>
            <a:endParaRPr lang="en-US" altLang="en-US" dirty="0">
              <a:solidFill>
                <a:srgbClr val="0000FF"/>
              </a:solidFill>
            </a:endParaRPr>
          </a:p>
          <a:p>
            <a:r>
              <a:rPr lang="en-US" altLang="en-US" dirty="0">
                <a:solidFill>
                  <a:srgbClr val="0000FF"/>
                </a:solidFill>
              </a:rPr>
              <a:t>Complex Instruction Set Computers (CISC)</a:t>
            </a:r>
            <a:endParaRPr lang="en-US" altLang="en-US" dirty="0">
              <a:solidFill>
                <a:srgbClr val="0000FF"/>
              </a:solidFill>
            </a:endParaRPr>
          </a:p>
          <a:p>
            <a:pPr lvl="1"/>
            <a:r>
              <a:rPr lang="en-US" altLang="en-US" dirty="0"/>
              <a:t>multi-word instructions and allow operands directly from memory</a:t>
            </a:r>
            <a:endParaRPr lang="en-US" altLang="en-US" dirty="0"/>
          </a:p>
          <a:p>
            <a:pPr lvl="1"/>
            <a:r>
              <a:rPr lang="en-US" altLang="en-US" dirty="0"/>
              <a:t>Example: </a:t>
            </a:r>
            <a:r>
              <a:rPr lang="en-US" dirty="0"/>
              <a:t>IA-32 (x86)</a:t>
            </a:r>
            <a:endParaRPr lang="en-US" altLang="en-US" dirty="0"/>
          </a:p>
        </p:txBody>
      </p:sp>
      <p:sp>
        <p:nvSpPr>
          <p:cNvPr id="2" name="Slide Number Placeholder 1"/>
          <p:cNvSpPr>
            <a:spLocks noGrp="1"/>
          </p:cNvSpPr>
          <p:nvPr>
            <p:ph type="sldNum" sz="quarter" idx="12"/>
          </p:nvPr>
        </p:nvSpPr>
        <p:spPr/>
        <p:txBody>
          <a:bodyPr/>
          <a:lstStyle/>
          <a:p>
            <a:fld id="{C22DC6D3-9347-42BE-948A-F7EB414DF657}" type="slidenum">
              <a:rPr lang="en-US" altLang="en-US" smtClean="0"/>
            </a:fld>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45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45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45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459">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59">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459">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Register Zero</a:t>
            </a:r>
            <a:endParaRPr lang="en-US" dirty="0"/>
          </a:p>
        </p:txBody>
      </p:sp>
      <p:sp>
        <p:nvSpPr>
          <p:cNvPr id="3" name="Content Placeholder 2"/>
          <p:cNvSpPr>
            <a:spLocks noGrp="1"/>
          </p:cNvSpPr>
          <p:nvPr>
            <p:ph idx="1"/>
          </p:nvPr>
        </p:nvSpPr>
        <p:spPr/>
        <p:txBody>
          <a:bodyPr/>
          <a:lstStyle/>
          <a:p>
            <a:r>
              <a:rPr lang="en-US" dirty="0"/>
              <a:t>One particular immediate number, the number zero (0), appears very often in code</a:t>
            </a:r>
            <a:endParaRPr lang="en-US" dirty="0"/>
          </a:p>
          <a:p>
            <a:r>
              <a:rPr lang="en-US" dirty="0">
                <a:solidFill>
                  <a:srgbClr val="FF0000"/>
                </a:solidFill>
              </a:rPr>
              <a:t>Register zero ($0 or $zero) always </a:t>
            </a:r>
            <a:r>
              <a:rPr lang="en-US" dirty="0">
                <a:solidFill>
                  <a:srgbClr val="FF0000"/>
                </a:solidFill>
              </a:rPr>
              <a:t>have value 0</a:t>
            </a:r>
            <a:endParaRPr lang="en-US" dirty="0">
              <a:solidFill>
                <a:srgbClr val="FF0000"/>
              </a:solidFill>
            </a:endParaRPr>
          </a:p>
          <a:p>
            <a:pPr lvl="1"/>
            <a:r>
              <a:rPr lang="en-US" dirty="0"/>
              <a:t>E.g., often used for value assignment</a:t>
            </a:r>
            <a:endParaRPr lang="en-US" dirty="0"/>
          </a:p>
          <a:p>
            <a:pPr lvl="1"/>
            <a:r>
              <a:rPr lang="en-US" dirty="0"/>
              <a:t>C code: f = g;</a:t>
            </a:r>
            <a:endParaRPr lang="en-US" dirty="0"/>
          </a:p>
          <a:p>
            <a:pPr lvl="2"/>
            <a:r>
              <a:rPr lang="en-US" dirty="0"/>
              <a:t>f = g + 0;</a:t>
            </a:r>
            <a:endParaRPr lang="en-US" dirty="0"/>
          </a:p>
          <a:p>
            <a:pPr lvl="1"/>
            <a:r>
              <a:rPr lang="en-US" dirty="0"/>
              <a:t>MIPS code: </a:t>
            </a:r>
            <a:endParaRPr lang="en-US" dirty="0"/>
          </a:p>
          <a:p>
            <a:r>
              <a:rPr lang="en-US" dirty="0"/>
              <a:t>Note: </a:t>
            </a:r>
            <a:r>
              <a:rPr lang="en-US" dirty="0"/>
              <a:t>$zero is wired in hardware, its value cannot change</a:t>
            </a:r>
            <a:endParaRPr lang="en-US" dirty="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pic>
        <p:nvPicPr>
          <p:cNvPr id="5" name="Picture 4"/>
          <p:cNvPicPr>
            <a:picLocks noChangeAspect="1"/>
          </p:cNvPicPr>
          <p:nvPr/>
        </p:nvPicPr>
        <p:blipFill>
          <a:blip r:embed="rId1"/>
          <a:stretch>
            <a:fillRect/>
          </a:stretch>
        </p:blipFill>
        <p:spPr>
          <a:xfrm>
            <a:off x="3143672" y="4509120"/>
            <a:ext cx="2386646" cy="396615"/>
          </a:xfrm>
          <a:prstGeom prst="rect">
            <a:avLst/>
          </a:prstGeom>
        </p:spPr>
      </p:pic>
      <p:pic>
        <p:nvPicPr>
          <p:cNvPr id="9" name="Picture 8"/>
          <p:cNvPicPr>
            <a:picLocks noChangeAspect="1"/>
          </p:cNvPicPr>
          <p:nvPr/>
        </p:nvPicPr>
        <p:blipFill>
          <a:blip r:embed="rId2"/>
          <a:stretch>
            <a:fillRect/>
          </a:stretch>
        </p:blipFill>
        <p:spPr>
          <a:xfrm>
            <a:off x="7825341" y="3113357"/>
            <a:ext cx="3879952" cy="176361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Multiplication and Division</a:t>
            </a:r>
            <a:endParaRPr lang="en-US" dirty="0"/>
          </a:p>
        </p:txBody>
      </p:sp>
      <p:sp>
        <p:nvSpPr>
          <p:cNvPr id="3" name="Content Placeholder 2"/>
          <p:cNvSpPr>
            <a:spLocks noGrp="1"/>
          </p:cNvSpPr>
          <p:nvPr>
            <p:ph idx="1"/>
          </p:nvPr>
        </p:nvSpPr>
        <p:spPr/>
        <p:txBody>
          <a:bodyPr/>
          <a:lstStyle/>
          <a:p>
            <a:r>
              <a:rPr lang="en-US" dirty="0"/>
              <a:t>Multiplication and division require to use two special purpose registers, the </a:t>
            </a:r>
            <a:r>
              <a:rPr lang="en-US" b="1" dirty="0">
                <a:solidFill>
                  <a:srgbClr val="FF0000"/>
                </a:solidFill>
              </a:rPr>
              <a:t>hi</a:t>
            </a:r>
            <a:r>
              <a:rPr lang="en-US" dirty="0"/>
              <a:t> and </a:t>
            </a:r>
            <a:r>
              <a:rPr lang="en-US" b="1" dirty="0">
                <a:solidFill>
                  <a:srgbClr val="FF0000"/>
                </a:solidFill>
              </a:rPr>
              <a:t>lo</a:t>
            </a:r>
            <a:r>
              <a:rPr lang="en-US" dirty="0"/>
              <a:t> registers. </a:t>
            </a:r>
            <a:endParaRPr lang="en-US" dirty="0"/>
          </a:p>
          <a:p>
            <a:pPr lvl="1"/>
            <a:r>
              <a:rPr lang="en-US" dirty="0"/>
              <a:t>not included in the 32 MIPS registers</a:t>
            </a:r>
            <a:endParaRPr lang="en-US" dirty="0"/>
          </a:p>
          <a:p>
            <a:pPr lvl="1"/>
            <a:r>
              <a:rPr lang="en-US" dirty="0"/>
              <a:t>not directly under programmer control</a:t>
            </a:r>
            <a:endParaRPr lang="en-US" dirty="0"/>
          </a:p>
          <a:p>
            <a:r>
              <a:rPr lang="en-US" dirty="0"/>
              <a:t>Multiplication is more complicated than addition because the result can require twice as many digits as the input values</a:t>
            </a:r>
            <a:endParaRPr lang="en-US" dirty="0"/>
          </a:p>
          <a:p>
            <a:pPr lvl="1"/>
            <a:r>
              <a:rPr lang="en-US" dirty="0"/>
              <a:t>99x99=9801 (2 two-digit numbers yield a four-digit number)</a:t>
            </a:r>
            <a:endParaRPr lang="en-US" dirty="0"/>
          </a:p>
          <a:p>
            <a:r>
              <a:rPr lang="en-US" dirty="0"/>
              <a:t>Division</a:t>
            </a:r>
            <a:r>
              <a:rPr lang="en-US" dirty="0"/>
              <a:t> (integer) is more complicated because the result has two parts: </a:t>
            </a:r>
            <a:r>
              <a:rPr lang="en-US" b="1" dirty="0"/>
              <a:t>quotient</a:t>
            </a:r>
            <a:r>
              <a:rPr lang="en-US" dirty="0"/>
              <a:t> and </a:t>
            </a:r>
            <a:r>
              <a:rPr lang="en-US" b="1" dirty="0"/>
              <a:t>remainder</a:t>
            </a:r>
            <a:endParaRPr lang="en-US" b="1" dirty="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pic>
        <p:nvPicPr>
          <p:cNvPr id="5" name="Picture 4"/>
          <p:cNvPicPr>
            <a:picLocks noChangeAspect="1"/>
          </p:cNvPicPr>
          <p:nvPr/>
        </p:nvPicPr>
        <p:blipFill>
          <a:blip r:embed="rId1"/>
          <a:stretch>
            <a:fillRect/>
          </a:stretch>
        </p:blipFill>
        <p:spPr>
          <a:xfrm>
            <a:off x="8184232" y="2060847"/>
            <a:ext cx="3009938" cy="13681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Multiplication and Division</a:t>
            </a:r>
            <a:endParaRPr lang="en-US" dirty="0"/>
          </a:p>
        </p:txBody>
      </p:sp>
      <p:sp>
        <p:nvSpPr>
          <p:cNvPr id="3" name="Content Placeholder 2"/>
          <p:cNvSpPr>
            <a:spLocks noGrp="1"/>
          </p:cNvSpPr>
          <p:nvPr>
            <p:ph idx="1"/>
          </p:nvPr>
        </p:nvSpPr>
        <p:spPr>
          <a:xfrm>
            <a:off x="591574" y="1087799"/>
            <a:ext cx="10972800" cy="5040560"/>
          </a:xfrm>
        </p:spPr>
        <p:txBody>
          <a:bodyPr/>
          <a:lstStyle/>
          <a:p>
            <a:r>
              <a:rPr lang="en-US" b="1" dirty="0" err="1"/>
              <a:t>mult</a:t>
            </a:r>
            <a:r>
              <a:rPr lang="en-US" b="1" dirty="0"/>
              <a:t> </a:t>
            </a:r>
            <a:r>
              <a:rPr lang="en-US" dirty="0"/>
              <a:t>$s0, $s1 </a:t>
            </a:r>
            <a:endParaRPr lang="en-US" baseline="-25000" dirty="0"/>
          </a:p>
          <a:p>
            <a:pPr lvl="1"/>
            <a:r>
              <a:rPr lang="en-US" dirty="0"/>
              <a:t>stores the result in the [hi, lo] register pair </a:t>
            </a:r>
            <a:endParaRPr lang="en-US" dirty="0"/>
          </a:p>
          <a:p>
            <a:pPr lvl="2"/>
            <a:r>
              <a:rPr lang="en-US" dirty="0"/>
              <a:t>high bits stored in </a:t>
            </a:r>
            <a:r>
              <a:rPr lang="en-US" b="1" dirty="0"/>
              <a:t>hi</a:t>
            </a:r>
            <a:r>
              <a:rPr lang="en-US" dirty="0"/>
              <a:t> and low bits stored in </a:t>
            </a:r>
            <a:r>
              <a:rPr lang="en-US" b="1" dirty="0"/>
              <a:t>lo</a:t>
            </a:r>
            <a:endParaRPr lang="en-US" baseline="-25000" dirty="0"/>
          </a:p>
          <a:p>
            <a:r>
              <a:rPr lang="en-US" b="1" dirty="0"/>
              <a:t>div </a:t>
            </a:r>
            <a:r>
              <a:rPr lang="en-US" dirty="0"/>
              <a:t>$s0, $s1 </a:t>
            </a:r>
            <a:r>
              <a:rPr lang="en-US" baseline="-25000" dirty="0"/>
              <a:t> </a:t>
            </a:r>
            <a:r>
              <a:rPr lang="en-US" dirty="0"/>
              <a:t>(s0 divided by s1)</a:t>
            </a:r>
            <a:endParaRPr lang="en-US" dirty="0"/>
          </a:p>
          <a:p>
            <a:pPr lvl="1"/>
            <a:r>
              <a:rPr lang="en-US" dirty="0"/>
              <a:t>stores the result in the [hi, lo] register pair</a:t>
            </a:r>
            <a:endParaRPr lang="en-US" dirty="0"/>
          </a:p>
          <a:p>
            <a:pPr lvl="2"/>
            <a:r>
              <a:rPr lang="en-US" dirty="0"/>
              <a:t>quotient in the </a:t>
            </a:r>
            <a:r>
              <a:rPr lang="en-US" b="1" dirty="0"/>
              <a:t>lo</a:t>
            </a:r>
            <a:r>
              <a:rPr lang="en-US" dirty="0"/>
              <a:t> and the remainder in the </a:t>
            </a:r>
            <a:r>
              <a:rPr lang="en-US" b="1" dirty="0"/>
              <a:t>hi</a:t>
            </a:r>
            <a:endParaRPr lang="en-US" b="1" dirty="0"/>
          </a:p>
          <a:p>
            <a:r>
              <a:rPr lang="en-US" b="1" dirty="0" err="1"/>
              <a:t>mfhi</a:t>
            </a:r>
            <a:r>
              <a:rPr lang="en-US" b="1" dirty="0"/>
              <a:t> </a:t>
            </a:r>
            <a:r>
              <a:rPr lang="en-US" dirty="0"/>
              <a:t>$s0</a:t>
            </a:r>
            <a:endParaRPr lang="en-US" baseline="-25000" dirty="0"/>
          </a:p>
          <a:p>
            <a:pPr lvl="1"/>
            <a:r>
              <a:rPr lang="en-US" dirty="0"/>
              <a:t>moves the value from the </a:t>
            </a:r>
            <a:r>
              <a:rPr lang="en-US" b="1" dirty="0"/>
              <a:t>hi</a:t>
            </a:r>
            <a:r>
              <a:rPr lang="en-US" dirty="0"/>
              <a:t> register into the s0 register</a:t>
            </a:r>
            <a:endParaRPr lang="en-US" dirty="0"/>
          </a:p>
          <a:p>
            <a:r>
              <a:rPr lang="en-US" b="1" dirty="0" err="1"/>
              <a:t>mflo</a:t>
            </a:r>
            <a:r>
              <a:rPr lang="en-US" b="1" dirty="0"/>
              <a:t> </a:t>
            </a:r>
            <a:r>
              <a:rPr lang="en-US" dirty="0"/>
              <a:t>$s0</a:t>
            </a:r>
            <a:endParaRPr lang="en-US" baseline="-25000" dirty="0"/>
          </a:p>
          <a:p>
            <a:pPr lvl="1"/>
            <a:r>
              <a:rPr lang="en-US" dirty="0"/>
              <a:t>moves the value from the </a:t>
            </a:r>
            <a:r>
              <a:rPr lang="en-US" b="1" dirty="0"/>
              <a:t>lo</a:t>
            </a:r>
            <a:r>
              <a:rPr lang="en-US" dirty="0"/>
              <a:t> register into the s0 register</a:t>
            </a:r>
            <a:endParaRPr lang="en-US" dirty="0"/>
          </a:p>
          <a:p>
            <a:pPr lvl="2"/>
            <a:endParaRPr lang="en-US" b="1" dirty="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sp>
        <p:nvSpPr>
          <p:cNvPr id="5" name="Rectangle 4"/>
          <p:cNvSpPr/>
          <p:nvPr/>
        </p:nvSpPr>
        <p:spPr>
          <a:xfrm>
            <a:off x="8579070" y="2204864"/>
            <a:ext cx="3507386" cy="1569660"/>
          </a:xfrm>
          <a:prstGeom prst="rect">
            <a:avLst/>
          </a:prstGeom>
        </p:spPr>
        <p:txBody>
          <a:bodyPr wrap="square">
            <a:spAutoFit/>
          </a:bodyPr>
          <a:lstStyle/>
          <a:p>
            <a:r>
              <a:rPr lang="en-US" sz="2400" i="1" dirty="0"/>
              <a:t>There are other formats of multiplication and division instructions in MIPS, but we will not discuss them. </a:t>
            </a:r>
            <a:endParaRPr lang="en-US" sz="2400" i="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Shifts</a:t>
            </a:r>
            <a:endParaRPr lang="zh-CN" altLang="en-US" dirty="0"/>
          </a:p>
        </p:txBody>
      </p:sp>
      <p:sp>
        <p:nvSpPr>
          <p:cNvPr id="3" name="Content Placeholder 2"/>
          <p:cNvSpPr>
            <a:spLocks noGrp="1"/>
          </p:cNvSpPr>
          <p:nvPr>
            <p:ph idx="1"/>
          </p:nvPr>
        </p:nvSpPr>
        <p:spPr/>
        <p:txBody>
          <a:bodyPr/>
          <a:lstStyle/>
          <a:p>
            <a:r>
              <a:rPr lang="en-US" altLang="zh-CN" b="1" dirty="0" err="1"/>
              <a:t>sll</a:t>
            </a:r>
            <a:r>
              <a:rPr lang="en-US" altLang="zh-CN" dirty="0"/>
              <a:t> – logical shift left by n bits – multiplication by 2</a:t>
            </a:r>
            <a:r>
              <a:rPr lang="en-US" altLang="zh-CN" baseline="30000" dirty="0"/>
              <a:t>n</a:t>
            </a:r>
            <a:endParaRPr lang="en-US" altLang="zh-CN" baseline="30000" dirty="0"/>
          </a:p>
          <a:p>
            <a:endParaRPr lang="en-US" altLang="zh-CN" dirty="0"/>
          </a:p>
          <a:p>
            <a:endParaRPr lang="en-US" altLang="zh-CN" dirty="0"/>
          </a:p>
          <a:p>
            <a:r>
              <a:rPr lang="en-US" altLang="zh-CN" b="1" dirty="0" err="1"/>
              <a:t>srl</a:t>
            </a:r>
            <a:r>
              <a:rPr lang="en-US" altLang="zh-CN" dirty="0"/>
              <a:t> – logical shift right by n bits–unsigned division by 2</a:t>
            </a:r>
            <a:r>
              <a:rPr lang="en-US" altLang="zh-CN" baseline="30000" dirty="0"/>
              <a:t>n</a:t>
            </a:r>
            <a:endParaRPr lang="en-US" altLang="zh-CN" baseline="30000" dirty="0"/>
          </a:p>
          <a:p>
            <a:endParaRPr lang="en-US" altLang="zh-CN" dirty="0"/>
          </a:p>
          <a:p>
            <a:endParaRPr lang="en-US" altLang="zh-CN" dirty="0"/>
          </a:p>
          <a:p>
            <a:r>
              <a:rPr lang="en-US" altLang="zh-CN" b="1" dirty="0" err="1"/>
              <a:t>sra</a:t>
            </a:r>
            <a:r>
              <a:rPr lang="en-US" altLang="zh-CN" dirty="0"/>
              <a:t> – arithmetic shift right by n bits – signed division by 2</a:t>
            </a:r>
            <a:r>
              <a:rPr lang="en-US" altLang="zh-CN" baseline="30000" dirty="0"/>
              <a:t>n</a:t>
            </a:r>
            <a:endParaRPr lang="en-US" altLang="zh-CN" baseline="30000" dirty="0"/>
          </a:p>
          <a:p>
            <a:endParaRPr lang="en-US" altLang="zh-CN" dirty="0"/>
          </a:p>
        </p:txBody>
      </p:sp>
      <p:pic>
        <p:nvPicPr>
          <p:cNvPr id="5" name="Picture 4"/>
          <p:cNvPicPr>
            <a:picLocks noChangeAspect="1"/>
          </p:cNvPicPr>
          <p:nvPr/>
        </p:nvPicPr>
        <p:blipFill>
          <a:blip r:embed="rId1"/>
          <a:stretch>
            <a:fillRect/>
          </a:stretch>
        </p:blipFill>
        <p:spPr>
          <a:xfrm>
            <a:off x="8525255" y="2175087"/>
            <a:ext cx="3035195" cy="368957"/>
          </a:xfrm>
          <a:prstGeom prst="rect">
            <a:avLst/>
          </a:prstGeom>
        </p:spPr>
      </p:pic>
      <p:pic>
        <p:nvPicPr>
          <p:cNvPr id="7" name="Picture 6"/>
          <p:cNvPicPr>
            <a:picLocks noChangeAspect="1"/>
          </p:cNvPicPr>
          <p:nvPr/>
        </p:nvPicPr>
        <p:blipFill>
          <a:blip r:embed="rId2"/>
          <a:stretch>
            <a:fillRect/>
          </a:stretch>
        </p:blipFill>
        <p:spPr>
          <a:xfrm>
            <a:off x="8525255" y="4042510"/>
            <a:ext cx="2808312" cy="306242"/>
          </a:xfrm>
          <a:prstGeom prst="rect">
            <a:avLst/>
          </a:prstGeom>
        </p:spPr>
      </p:pic>
      <p:pic>
        <p:nvPicPr>
          <p:cNvPr id="9" name="Picture 8"/>
          <p:cNvPicPr>
            <a:picLocks noChangeAspect="1"/>
          </p:cNvPicPr>
          <p:nvPr/>
        </p:nvPicPr>
        <p:blipFill>
          <a:blip r:embed="rId3"/>
          <a:stretch>
            <a:fillRect/>
          </a:stretch>
        </p:blipFill>
        <p:spPr>
          <a:xfrm>
            <a:off x="8760296" y="5490550"/>
            <a:ext cx="2676837" cy="410768"/>
          </a:xfrm>
          <a:prstGeom prst="rect">
            <a:avLst/>
          </a:prstGeom>
        </p:spPr>
      </p:pic>
      <p:sp>
        <p:nvSpPr>
          <p:cNvPr id="4" name="Slide Number Placeholder 3"/>
          <p:cNvSpPr>
            <a:spLocks noGrp="1"/>
          </p:cNvSpPr>
          <p:nvPr>
            <p:ph type="sldNum" sz="quarter" idx="12"/>
          </p:nvPr>
        </p:nvSpPr>
        <p:spPr/>
        <p:txBody>
          <a:bodyPr/>
          <a:lstStyle/>
          <a:p>
            <a:fld id="{FDCE60BC-AB84-4281-ABF1-B144A22D58EB}" type="slidenum">
              <a:rPr lang="zh-CN" altLang="en-US" smtClean="0"/>
            </a:fld>
            <a:endParaRPr lang="zh-CN" altLang="en-US"/>
          </a:p>
        </p:txBody>
      </p:sp>
      <p:pic>
        <p:nvPicPr>
          <p:cNvPr id="10" name="Picture 9"/>
          <p:cNvPicPr>
            <a:picLocks noChangeAspect="1"/>
          </p:cNvPicPr>
          <p:nvPr/>
        </p:nvPicPr>
        <p:blipFill>
          <a:blip r:embed="rId4"/>
          <a:stretch>
            <a:fillRect/>
          </a:stretch>
        </p:blipFill>
        <p:spPr>
          <a:xfrm>
            <a:off x="350131" y="5512034"/>
            <a:ext cx="7850264" cy="432252"/>
          </a:xfrm>
          <a:prstGeom prst="rect">
            <a:avLst/>
          </a:prstGeom>
        </p:spPr>
      </p:pic>
      <p:pic>
        <p:nvPicPr>
          <p:cNvPr id="8" name="Picture 7"/>
          <p:cNvPicPr>
            <a:picLocks noChangeAspect="1"/>
          </p:cNvPicPr>
          <p:nvPr/>
        </p:nvPicPr>
        <p:blipFill>
          <a:blip r:embed="rId5"/>
          <a:stretch>
            <a:fillRect/>
          </a:stretch>
        </p:blipFill>
        <p:spPr>
          <a:xfrm>
            <a:off x="397368" y="3979506"/>
            <a:ext cx="7794316" cy="432251"/>
          </a:xfrm>
          <a:prstGeom prst="rect">
            <a:avLst/>
          </a:prstGeom>
        </p:spPr>
      </p:pic>
      <p:pic>
        <p:nvPicPr>
          <p:cNvPr id="12" name="Picture 11"/>
          <p:cNvPicPr>
            <a:picLocks noChangeAspect="1"/>
          </p:cNvPicPr>
          <p:nvPr/>
        </p:nvPicPr>
        <p:blipFill>
          <a:blip r:embed="rId6"/>
          <a:stretch>
            <a:fillRect/>
          </a:stretch>
        </p:blipFill>
        <p:spPr>
          <a:xfrm>
            <a:off x="479377" y="2096383"/>
            <a:ext cx="7632848" cy="4476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Move</a:t>
            </a:r>
            <a:endParaRPr lang="en-US" dirty="0"/>
          </a:p>
        </p:txBody>
      </p:sp>
      <p:sp>
        <p:nvSpPr>
          <p:cNvPr id="3" name="Content Placeholder 2"/>
          <p:cNvSpPr>
            <a:spLocks noGrp="1"/>
          </p:cNvSpPr>
          <p:nvPr>
            <p:ph idx="1"/>
          </p:nvPr>
        </p:nvSpPr>
        <p:spPr/>
        <p:txBody>
          <a:bodyPr/>
          <a:lstStyle/>
          <a:p>
            <a:r>
              <a:rPr lang="en-US" b="1" dirty="0"/>
              <a:t>move</a:t>
            </a:r>
            <a:r>
              <a:rPr lang="en-US" dirty="0"/>
              <a:t> $s1, $s2</a:t>
            </a:r>
            <a:endParaRPr lang="en-US" dirty="0"/>
          </a:p>
          <a:p>
            <a:pPr lvl="1"/>
            <a:r>
              <a:rPr lang="en-US" dirty="0"/>
              <a:t>Move from register $s2 to another register $s1</a:t>
            </a:r>
            <a:endParaRPr lang="en-US" dirty="0"/>
          </a:p>
          <a:p>
            <a:pPr lvl="1"/>
            <a:endParaRPr lang="en-US" dirty="0"/>
          </a:p>
          <a:p>
            <a:pPr lvl="1"/>
            <a:r>
              <a:rPr lang="en-US" dirty="0"/>
              <a:t>This is a </a:t>
            </a:r>
            <a:r>
              <a:rPr lang="en-US" dirty="0">
                <a:solidFill>
                  <a:srgbClr val="FF0000"/>
                </a:solidFill>
              </a:rPr>
              <a:t>pseudo-instruction</a:t>
            </a:r>
            <a:r>
              <a:rPr lang="en-US" dirty="0"/>
              <a:t>, which is implemented as</a:t>
            </a:r>
            <a:endParaRPr lang="en-US" dirty="0"/>
          </a:p>
          <a:p>
            <a:pPr marL="457200" lvl="1" indent="0">
              <a:buNone/>
            </a:pPr>
            <a:r>
              <a:rPr lang="en-US" dirty="0"/>
              <a:t>		</a:t>
            </a:r>
            <a:r>
              <a:rPr lang="en-US" dirty="0" err="1"/>
              <a:t>addu</a:t>
            </a:r>
            <a:r>
              <a:rPr lang="en-US" dirty="0"/>
              <a:t> $t0, $zero, $s0</a:t>
            </a:r>
            <a:endParaRPr lang="en-US" dirty="0"/>
          </a:p>
          <a:p>
            <a:pPr lvl="1"/>
            <a:endParaRPr lang="en-US" dirty="0"/>
          </a:p>
          <a:p>
            <a:pPr marL="457200" lvl="1" indent="0">
              <a:buNone/>
            </a:pPr>
            <a:r>
              <a:rPr lang="en-US" dirty="0"/>
              <a:t>(we will talk about pseudo-instruction later)</a:t>
            </a:r>
            <a:endParaRPr lang="en-US" dirty="0"/>
          </a:p>
          <a:p>
            <a:pPr lvl="1"/>
            <a:endParaRPr lang="en-US" dirty="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Data Operation Instruction</a:t>
            </a:r>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grpSp>
        <p:nvGrpSpPr>
          <p:cNvPr id="5" name="Group 4"/>
          <p:cNvGrpSpPr/>
          <p:nvPr/>
        </p:nvGrpSpPr>
        <p:grpSpPr>
          <a:xfrm>
            <a:off x="716131" y="1750000"/>
            <a:ext cx="10759738" cy="2880320"/>
            <a:chOff x="1271464" y="2420888"/>
            <a:chExt cx="9823634" cy="2448272"/>
          </a:xfrm>
        </p:grpSpPr>
        <p:pic>
          <p:nvPicPr>
            <p:cNvPr id="6" name="Picture 5"/>
            <p:cNvPicPr>
              <a:picLocks noChangeAspect="1"/>
            </p:cNvPicPr>
            <p:nvPr/>
          </p:nvPicPr>
          <p:blipFill>
            <a:blip r:embed="rId1"/>
            <a:stretch>
              <a:fillRect/>
            </a:stretch>
          </p:blipFill>
          <p:spPr>
            <a:xfrm>
              <a:off x="1271464" y="2420888"/>
              <a:ext cx="9823634" cy="757416"/>
            </a:xfrm>
            <a:prstGeom prst="rect">
              <a:avLst/>
            </a:prstGeom>
          </p:spPr>
        </p:pic>
        <p:pic>
          <p:nvPicPr>
            <p:cNvPr id="7" name="Picture 6"/>
            <p:cNvPicPr>
              <a:picLocks noChangeAspect="1"/>
            </p:cNvPicPr>
            <p:nvPr/>
          </p:nvPicPr>
          <p:blipFill>
            <a:blip r:embed="rId2"/>
            <a:stretch>
              <a:fillRect/>
            </a:stretch>
          </p:blipFill>
          <p:spPr>
            <a:xfrm>
              <a:off x="1271464" y="3166397"/>
              <a:ext cx="9823634" cy="1702763"/>
            </a:xfrm>
            <a:prstGeom prst="rect">
              <a:avLst/>
            </a:prstGeom>
          </p:spPr>
        </p:pic>
      </p:grpSp>
      <p:pic>
        <p:nvPicPr>
          <p:cNvPr id="8" name="Picture 7"/>
          <p:cNvPicPr>
            <a:picLocks noChangeAspect="1"/>
          </p:cNvPicPr>
          <p:nvPr/>
        </p:nvPicPr>
        <p:blipFill>
          <a:blip r:embed="rId3"/>
          <a:stretch>
            <a:fillRect/>
          </a:stretch>
        </p:blipFill>
        <p:spPr>
          <a:xfrm>
            <a:off x="700825" y="1338563"/>
            <a:ext cx="10759738" cy="411438"/>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Operations in Details</a:t>
            </a:r>
            <a:endParaRPr lang="en-US" dirty="0"/>
          </a:p>
        </p:txBody>
      </p:sp>
      <p:sp>
        <p:nvSpPr>
          <p:cNvPr id="3" name="Content Placeholder 2"/>
          <p:cNvSpPr>
            <a:spLocks noGrp="1"/>
          </p:cNvSpPr>
          <p:nvPr>
            <p:ph idx="1"/>
          </p:nvPr>
        </p:nvSpPr>
        <p:spPr/>
        <p:txBody>
          <a:bodyPr/>
          <a:lstStyle/>
          <a:p>
            <a:pPr marL="0" indent="0">
              <a:buNone/>
            </a:pPr>
            <a:r>
              <a:rPr lang="en-US" sz="1800" dirty="0"/>
              <a:t>1. </a:t>
            </a:r>
            <a:r>
              <a:rPr lang="en-US" sz="1800" b="1" dirty="0">
                <a:solidFill>
                  <a:srgbClr val="C00000"/>
                </a:solidFill>
              </a:rPr>
              <a:t>Program Counter</a:t>
            </a:r>
            <a:r>
              <a:rPr lang="en-US" sz="1800" dirty="0"/>
              <a:t> </a:t>
            </a:r>
            <a:r>
              <a:rPr lang="en-US" sz="1800" b="1" dirty="0">
                <a:solidFill>
                  <a:srgbClr val="C00000"/>
                </a:solidFill>
              </a:rPr>
              <a:t>(PC)</a:t>
            </a:r>
            <a:r>
              <a:rPr lang="en-US" sz="1800" dirty="0"/>
              <a:t> holds</a:t>
            </a:r>
            <a:endParaRPr lang="en-US" sz="1800" dirty="0"/>
          </a:p>
          <a:p>
            <a:pPr marL="0" indent="0">
              <a:buNone/>
            </a:pPr>
            <a:r>
              <a:rPr lang="en-US" sz="1800" dirty="0"/>
              <a:t>    the instruction address.</a:t>
            </a:r>
            <a:endParaRPr lang="en-US" sz="1800" dirty="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grpSp>
        <p:nvGrpSpPr>
          <p:cNvPr id="5" name="组合 4"/>
          <p:cNvGrpSpPr/>
          <p:nvPr/>
        </p:nvGrpSpPr>
        <p:grpSpPr>
          <a:xfrm>
            <a:off x="9120505" y="1268095"/>
            <a:ext cx="2202815" cy="4875987"/>
            <a:chOff x="10847" y="1820"/>
            <a:chExt cx="3441" cy="6688"/>
          </a:xfrm>
        </p:grpSpPr>
        <p:sp>
          <p:nvSpPr>
            <p:cNvPr id="6" name="矩形 5"/>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1291" y="2014"/>
              <a:ext cx="2552" cy="505"/>
            </a:xfrm>
            <a:prstGeom prst="rect">
              <a:avLst/>
            </a:prstGeom>
            <a:noFill/>
            <a:ln>
              <a:noFill/>
            </a:ln>
          </p:spPr>
          <p:txBody>
            <a:bodyPr wrap="square" rtlCol="0">
              <a:spAutoFit/>
            </a:bodyPr>
            <a:lstStyle/>
            <a:p>
              <a:r>
                <a:rPr lang="en-US" altLang="zh-CN" b="1">
                  <a:solidFill>
                    <a:schemeClr val="bg1"/>
                  </a:solidFill>
                </a:rPr>
                <a:t>      Memory</a:t>
              </a:r>
              <a:endParaRPr lang="en-US" altLang="zh-CN" b="1">
                <a:solidFill>
                  <a:schemeClr val="bg1"/>
                </a:solidFill>
              </a:endParaRPr>
            </a:p>
          </p:txBody>
        </p:sp>
      </p:grpSp>
      <p:graphicFrame>
        <p:nvGraphicFramePr>
          <p:cNvPr id="11" name="表格 10"/>
          <p:cNvGraphicFramePr/>
          <p:nvPr>
            <p:custDataLst>
              <p:tags r:id="rId1"/>
            </p:custDataLst>
          </p:nvPr>
        </p:nvGraphicFramePr>
        <p:xfrm>
          <a:off x="9302750" y="177990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4</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8</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12</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16</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20</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24</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28</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32</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2" name="组合 11"/>
          <p:cNvGrpSpPr/>
          <p:nvPr/>
        </p:nvGrpSpPr>
        <p:grpSpPr>
          <a:xfrm>
            <a:off x="3861435" y="1485265"/>
            <a:ext cx="2202815" cy="3078480"/>
            <a:chOff x="10847" y="1820"/>
            <a:chExt cx="3441" cy="6688"/>
          </a:xfrm>
        </p:grpSpPr>
        <p:sp>
          <p:nvSpPr>
            <p:cNvPr id="13" name="矩形 12"/>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0959" y="2089"/>
              <a:ext cx="2997" cy="800"/>
            </a:xfrm>
            <a:prstGeom prst="rect">
              <a:avLst/>
            </a:prstGeom>
            <a:noFill/>
            <a:ln>
              <a:noFill/>
            </a:ln>
          </p:spPr>
          <p:txBody>
            <a:bodyPr wrap="square" rtlCol="0">
              <a:spAutoFit/>
            </a:bodyPr>
            <a:lstStyle/>
            <a:p>
              <a:r>
                <a:rPr lang="en-US" altLang="zh-CN" b="1">
                  <a:solidFill>
                    <a:schemeClr val="bg1"/>
                  </a:solidFill>
                </a:rPr>
                <a:t>      Register File</a:t>
              </a:r>
              <a:endParaRPr lang="en-US" altLang="zh-CN" b="1">
                <a:solidFill>
                  <a:schemeClr val="bg1"/>
                </a:solidFill>
              </a:endParaRPr>
            </a:p>
          </p:txBody>
        </p:sp>
      </p:grpSp>
      <p:graphicFrame>
        <p:nvGraphicFramePr>
          <p:cNvPr id="15" name="表格 14"/>
          <p:cNvGraphicFramePr/>
          <p:nvPr>
            <p:custDataLst>
              <p:tags r:id="rId2"/>
            </p:custDataLst>
          </p:nvPr>
        </p:nvGraphicFramePr>
        <p:xfrm>
          <a:off x="4012565" y="204152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R0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85000"/>
                      </a:schemeClr>
                    </a:solidFill>
                  </a:tcPr>
                </a:tc>
              </a:tr>
              <a:tr h="258445">
                <a:tc>
                  <a:txBody>
                    <a:bodyPr/>
                    <a:lstStyle/>
                    <a:p>
                      <a:pPr algn="dist">
                        <a:lnSpc>
                          <a:spcPct val="60000"/>
                        </a:lnSpc>
                        <a:buNone/>
                      </a:pPr>
                      <a:r>
                        <a:rPr lang="en-US" altLang="zh-CN"/>
                        <a:t>R1</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R2</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R3</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R4</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R5</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R6</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R7</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R8</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6" name="组合 15"/>
          <p:cNvGrpSpPr/>
          <p:nvPr/>
        </p:nvGrpSpPr>
        <p:grpSpPr>
          <a:xfrm>
            <a:off x="3861435" y="4940935"/>
            <a:ext cx="2232660" cy="840740"/>
            <a:chOff x="5291" y="7895"/>
            <a:chExt cx="3516" cy="1324"/>
          </a:xfrm>
        </p:grpSpPr>
        <p:sp>
          <p:nvSpPr>
            <p:cNvPr id="8" name="矩形 7"/>
            <p:cNvSpPr/>
            <p:nvPr/>
          </p:nvSpPr>
          <p:spPr>
            <a:xfrm>
              <a:off x="5291" y="7895"/>
              <a:ext cx="3516" cy="132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481" y="7895"/>
              <a:ext cx="1136" cy="628"/>
            </a:xfrm>
            <a:prstGeom prst="rect">
              <a:avLst/>
            </a:prstGeom>
            <a:noFill/>
          </p:spPr>
          <p:txBody>
            <a:bodyPr wrap="square" rtlCol="0">
              <a:spAutoFit/>
            </a:bodyPr>
            <a:lstStyle/>
            <a:p>
              <a:r>
                <a:rPr lang="en-US" altLang="zh-CN" sz="2000" b="1">
                  <a:solidFill>
                    <a:schemeClr val="bg1"/>
                  </a:solidFill>
                </a:rPr>
                <a:t>ALU</a:t>
              </a:r>
              <a:endParaRPr lang="en-US" altLang="zh-CN" sz="2000" b="1">
                <a:solidFill>
                  <a:schemeClr val="bg1"/>
                </a:solidFill>
              </a:endParaRPr>
            </a:p>
          </p:txBody>
        </p:sp>
        <p:sp>
          <p:nvSpPr>
            <p:cNvPr id="10" name="文本框 9"/>
            <p:cNvSpPr txBox="1"/>
            <p:nvPr/>
          </p:nvSpPr>
          <p:spPr>
            <a:xfrm>
              <a:off x="5554" y="8462"/>
              <a:ext cx="2990" cy="580"/>
            </a:xfrm>
            <a:prstGeom prst="rect">
              <a:avLst/>
            </a:prstGeom>
            <a:solidFill>
              <a:schemeClr val="bg1"/>
            </a:solidFill>
            <a:ln>
              <a:solidFill>
                <a:schemeClr val="tx1"/>
              </a:solidFill>
            </a:ln>
          </p:spPr>
          <p:txBody>
            <a:bodyPr wrap="square" rtlCol="0">
              <a:spAutoFit/>
            </a:bodyPr>
            <a:lstStyle/>
            <a:p>
              <a:endParaRPr lang="zh-CN" altLang="en-US"/>
            </a:p>
          </p:txBody>
        </p:sp>
      </p:grpSp>
      <p:grpSp>
        <p:nvGrpSpPr>
          <p:cNvPr id="17" name="组合 16"/>
          <p:cNvGrpSpPr/>
          <p:nvPr/>
        </p:nvGrpSpPr>
        <p:grpSpPr>
          <a:xfrm>
            <a:off x="6312535" y="1268095"/>
            <a:ext cx="2383790" cy="931545"/>
            <a:chOff x="5291" y="7895"/>
            <a:chExt cx="3754" cy="1467"/>
          </a:xfrm>
        </p:grpSpPr>
        <p:sp>
          <p:nvSpPr>
            <p:cNvPr id="18" name="矩形 17"/>
            <p:cNvSpPr/>
            <p:nvPr/>
          </p:nvSpPr>
          <p:spPr>
            <a:xfrm>
              <a:off x="5291" y="7895"/>
              <a:ext cx="3754" cy="146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5518" y="7895"/>
              <a:ext cx="3507" cy="582"/>
            </a:xfrm>
            <a:prstGeom prst="rect">
              <a:avLst/>
            </a:prstGeom>
            <a:noFill/>
          </p:spPr>
          <p:txBody>
            <a:bodyPr wrap="square" rtlCol="0">
              <a:spAutoFit/>
            </a:bodyPr>
            <a:lstStyle/>
            <a:p>
              <a:r>
                <a:rPr lang="en-US" altLang="zh-CN" b="1" dirty="0">
                  <a:solidFill>
                    <a:schemeClr val="bg1"/>
                  </a:solidFill>
                </a:rPr>
                <a:t>Program Counter </a:t>
              </a:r>
              <a:r>
                <a:rPr lang="en-US" altLang="zh-CN" b="1" dirty="0">
                  <a:solidFill>
                    <a:schemeClr val="bg1"/>
                  </a:solidFill>
                </a:rPr>
                <a:t>(PC)</a:t>
              </a:r>
              <a:endParaRPr lang="en-US" altLang="zh-CN" b="1" dirty="0">
                <a:solidFill>
                  <a:schemeClr val="bg1"/>
                </a:solidFill>
              </a:endParaRPr>
            </a:p>
          </p:txBody>
        </p:sp>
        <p:sp>
          <p:nvSpPr>
            <p:cNvPr id="20" name="文本框 19"/>
            <p:cNvSpPr txBox="1"/>
            <p:nvPr/>
          </p:nvSpPr>
          <p:spPr>
            <a:xfrm>
              <a:off x="5600" y="8635"/>
              <a:ext cx="3247" cy="580"/>
            </a:xfrm>
            <a:prstGeom prst="rect">
              <a:avLst/>
            </a:prstGeom>
            <a:solidFill>
              <a:schemeClr val="bg1"/>
            </a:solidFill>
            <a:ln>
              <a:solidFill>
                <a:schemeClr val="tx1"/>
              </a:solidFill>
            </a:ln>
          </p:spPr>
          <p:txBody>
            <a:bodyPr wrap="square" rtlCol="0">
              <a:spAutoFit/>
            </a:bodyPr>
            <a:lstStyle/>
            <a:p>
              <a:r>
                <a:rPr lang="en-US" altLang="zh-CN"/>
                <a:t>Instruction address</a:t>
              </a:r>
              <a:endParaRPr lang="en-US" altLang="zh-CN"/>
            </a:p>
          </p:txBody>
        </p:sp>
      </p:grpSp>
      <p:cxnSp>
        <p:nvCxnSpPr>
          <p:cNvPr id="21" name="直接箭头连接符 20"/>
          <p:cNvCxnSpPr/>
          <p:nvPr/>
        </p:nvCxnSpPr>
        <p:spPr>
          <a:xfrm flipV="1">
            <a:off x="8688705" y="1772285"/>
            <a:ext cx="431800" cy="63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803042" y="5229200"/>
            <a:ext cx="2864951" cy="369332"/>
          </a:xfrm>
          <a:prstGeom prst="rect">
            <a:avLst/>
          </a:prstGeom>
        </p:spPr>
        <p:txBody>
          <a:bodyPr wrap="none">
            <a:spAutoFit/>
          </a:bodyPr>
          <a:lstStyle/>
          <a:p>
            <a:r>
              <a:rPr lang="en-US" dirty="0">
                <a:solidFill>
                  <a:srgbClr val="EA4335"/>
                </a:solidFill>
                <a:latin typeface="Arial" panose="020B0604020202020204" pitchFamily="34" charset="0"/>
              </a:rPr>
              <a:t>ALU: Arithmetic Logic Unit</a:t>
            </a:r>
            <a:endParaRPr lang="fr-FR"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Operations in Details</a:t>
            </a:r>
            <a:endParaRPr lang="en-US" dirty="0"/>
          </a:p>
        </p:txBody>
      </p:sp>
      <p:sp>
        <p:nvSpPr>
          <p:cNvPr id="3" name="Content Placeholder 2"/>
          <p:cNvSpPr>
            <a:spLocks noGrp="1"/>
          </p:cNvSpPr>
          <p:nvPr>
            <p:ph idx="1"/>
          </p:nvPr>
        </p:nvSpPr>
        <p:spPr/>
        <p:txBody>
          <a:bodyPr/>
          <a:lstStyle/>
          <a:p>
            <a:pPr marL="0" indent="0">
              <a:buNone/>
            </a:pPr>
            <a:r>
              <a:rPr lang="en-US" sz="1800" dirty="0"/>
              <a:t>1. </a:t>
            </a:r>
            <a:r>
              <a:rPr lang="en-US" sz="1800" b="1" dirty="0">
                <a:solidFill>
                  <a:srgbClr val="C00000"/>
                </a:solidFill>
              </a:rPr>
              <a:t>Program Counter</a:t>
            </a:r>
            <a:r>
              <a:rPr lang="en-US" sz="1800" dirty="0"/>
              <a:t> </a:t>
            </a:r>
            <a:r>
              <a:rPr lang="en-US" sz="1800" b="1" dirty="0">
                <a:solidFill>
                  <a:srgbClr val="C00000"/>
                </a:solidFill>
              </a:rPr>
              <a:t>(PC)</a:t>
            </a:r>
            <a:r>
              <a:rPr lang="en-US" sz="1800" dirty="0"/>
              <a:t> holds</a:t>
            </a:r>
            <a:endParaRPr lang="en-US" sz="1800" dirty="0"/>
          </a:p>
          <a:p>
            <a:pPr marL="0" indent="0">
              <a:buNone/>
            </a:pPr>
            <a:r>
              <a:rPr lang="en-US" sz="1800" dirty="0"/>
              <a:t>    the instruction address.</a:t>
            </a:r>
            <a:endParaRPr lang="en-US" sz="1800" dirty="0"/>
          </a:p>
          <a:p>
            <a:pPr marL="0" indent="0">
              <a:buNone/>
            </a:pPr>
            <a:r>
              <a:rPr lang="en-US" sz="1800" dirty="0"/>
              <a:t>2. Instructions are fetched </a:t>
            </a:r>
            <a:endParaRPr lang="en-US" sz="1800" dirty="0"/>
          </a:p>
          <a:p>
            <a:pPr marL="0" indent="0">
              <a:buNone/>
            </a:pPr>
            <a:r>
              <a:rPr lang="en-US" sz="1800" dirty="0"/>
              <a:t>    from memory</a:t>
            </a:r>
            <a:endParaRPr lang="en-US" sz="1800" dirty="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grpSp>
        <p:nvGrpSpPr>
          <p:cNvPr id="5" name="组合 4"/>
          <p:cNvGrpSpPr/>
          <p:nvPr/>
        </p:nvGrpSpPr>
        <p:grpSpPr>
          <a:xfrm>
            <a:off x="9120505" y="1268095"/>
            <a:ext cx="2202815" cy="4875987"/>
            <a:chOff x="10847" y="1820"/>
            <a:chExt cx="3441" cy="6688"/>
          </a:xfrm>
        </p:grpSpPr>
        <p:sp>
          <p:nvSpPr>
            <p:cNvPr id="6" name="矩形 5"/>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1291" y="2014"/>
              <a:ext cx="2552" cy="505"/>
            </a:xfrm>
            <a:prstGeom prst="rect">
              <a:avLst/>
            </a:prstGeom>
            <a:noFill/>
            <a:ln>
              <a:noFill/>
            </a:ln>
          </p:spPr>
          <p:txBody>
            <a:bodyPr wrap="square" rtlCol="0">
              <a:spAutoFit/>
            </a:bodyPr>
            <a:lstStyle/>
            <a:p>
              <a:r>
                <a:rPr lang="en-US" altLang="zh-CN" b="1">
                  <a:solidFill>
                    <a:schemeClr val="bg1"/>
                  </a:solidFill>
                </a:rPr>
                <a:t>      Memory</a:t>
              </a:r>
              <a:endParaRPr lang="en-US" altLang="zh-CN" b="1">
                <a:solidFill>
                  <a:schemeClr val="bg1"/>
                </a:solidFill>
              </a:endParaRPr>
            </a:p>
          </p:txBody>
        </p:sp>
      </p:grpSp>
      <p:graphicFrame>
        <p:nvGraphicFramePr>
          <p:cNvPr id="11" name="表格 10"/>
          <p:cNvGraphicFramePr/>
          <p:nvPr>
            <p:custDataLst>
              <p:tags r:id="rId1"/>
            </p:custDataLst>
          </p:nvPr>
        </p:nvGraphicFramePr>
        <p:xfrm>
          <a:off x="9302750" y="177990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4</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8</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12</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16</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20</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24</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28</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32</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2" name="组合 11"/>
          <p:cNvGrpSpPr/>
          <p:nvPr/>
        </p:nvGrpSpPr>
        <p:grpSpPr>
          <a:xfrm>
            <a:off x="3861435" y="1485265"/>
            <a:ext cx="2202815" cy="3078480"/>
            <a:chOff x="10847" y="1820"/>
            <a:chExt cx="3441" cy="6688"/>
          </a:xfrm>
        </p:grpSpPr>
        <p:sp>
          <p:nvSpPr>
            <p:cNvPr id="13" name="矩形 12"/>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0959" y="2089"/>
              <a:ext cx="2997" cy="800"/>
            </a:xfrm>
            <a:prstGeom prst="rect">
              <a:avLst/>
            </a:prstGeom>
            <a:noFill/>
            <a:ln>
              <a:noFill/>
            </a:ln>
          </p:spPr>
          <p:txBody>
            <a:bodyPr wrap="square" rtlCol="0">
              <a:spAutoFit/>
            </a:bodyPr>
            <a:lstStyle/>
            <a:p>
              <a:r>
                <a:rPr lang="en-US" altLang="zh-CN" b="1">
                  <a:solidFill>
                    <a:schemeClr val="bg1"/>
                  </a:solidFill>
                </a:rPr>
                <a:t>      Register File</a:t>
              </a:r>
              <a:endParaRPr lang="en-US" altLang="zh-CN" b="1">
                <a:solidFill>
                  <a:schemeClr val="bg1"/>
                </a:solidFill>
              </a:endParaRPr>
            </a:p>
          </p:txBody>
        </p:sp>
      </p:grpSp>
      <p:graphicFrame>
        <p:nvGraphicFramePr>
          <p:cNvPr id="15" name="表格 14"/>
          <p:cNvGraphicFramePr/>
          <p:nvPr>
            <p:custDataLst>
              <p:tags r:id="rId2"/>
            </p:custDataLst>
          </p:nvPr>
        </p:nvGraphicFramePr>
        <p:xfrm>
          <a:off x="4012565" y="204152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R0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85000"/>
                      </a:schemeClr>
                    </a:solidFill>
                  </a:tcPr>
                </a:tc>
              </a:tr>
              <a:tr h="258445">
                <a:tc>
                  <a:txBody>
                    <a:bodyPr/>
                    <a:lstStyle/>
                    <a:p>
                      <a:pPr algn="dist">
                        <a:lnSpc>
                          <a:spcPct val="60000"/>
                        </a:lnSpc>
                        <a:buNone/>
                      </a:pPr>
                      <a:r>
                        <a:rPr lang="en-US" altLang="zh-CN"/>
                        <a:t>R1</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R2</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R3</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R4</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R5</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R6</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R7</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R8</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6" name="组合 15"/>
          <p:cNvGrpSpPr/>
          <p:nvPr/>
        </p:nvGrpSpPr>
        <p:grpSpPr>
          <a:xfrm>
            <a:off x="3861435" y="4940935"/>
            <a:ext cx="2232660" cy="840740"/>
            <a:chOff x="5291" y="7895"/>
            <a:chExt cx="3516" cy="1324"/>
          </a:xfrm>
        </p:grpSpPr>
        <p:sp>
          <p:nvSpPr>
            <p:cNvPr id="8" name="矩形 7"/>
            <p:cNvSpPr/>
            <p:nvPr/>
          </p:nvSpPr>
          <p:spPr>
            <a:xfrm>
              <a:off x="5291" y="7895"/>
              <a:ext cx="3516" cy="132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481" y="7895"/>
              <a:ext cx="1136" cy="628"/>
            </a:xfrm>
            <a:prstGeom prst="rect">
              <a:avLst/>
            </a:prstGeom>
            <a:noFill/>
          </p:spPr>
          <p:txBody>
            <a:bodyPr wrap="square" rtlCol="0">
              <a:spAutoFit/>
            </a:bodyPr>
            <a:lstStyle/>
            <a:p>
              <a:r>
                <a:rPr lang="en-US" altLang="zh-CN" sz="2000" b="1">
                  <a:solidFill>
                    <a:schemeClr val="bg1"/>
                  </a:solidFill>
                </a:rPr>
                <a:t>ALU</a:t>
              </a:r>
              <a:endParaRPr lang="en-US" altLang="zh-CN" sz="2000" b="1">
                <a:solidFill>
                  <a:schemeClr val="bg1"/>
                </a:solidFill>
              </a:endParaRPr>
            </a:p>
          </p:txBody>
        </p:sp>
        <p:sp>
          <p:nvSpPr>
            <p:cNvPr id="10" name="文本框 9"/>
            <p:cNvSpPr txBox="1"/>
            <p:nvPr/>
          </p:nvSpPr>
          <p:spPr>
            <a:xfrm>
              <a:off x="5554" y="8462"/>
              <a:ext cx="2990" cy="580"/>
            </a:xfrm>
            <a:prstGeom prst="rect">
              <a:avLst/>
            </a:prstGeom>
            <a:solidFill>
              <a:schemeClr val="bg1"/>
            </a:solidFill>
            <a:ln>
              <a:solidFill>
                <a:schemeClr val="tx1"/>
              </a:solidFill>
            </a:ln>
          </p:spPr>
          <p:txBody>
            <a:bodyPr wrap="square" rtlCol="0">
              <a:spAutoFit/>
            </a:bodyPr>
            <a:lstStyle/>
            <a:p>
              <a:endParaRPr lang="zh-CN" altLang="en-US"/>
            </a:p>
          </p:txBody>
        </p:sp>
      </p:grpSp>
      <p:grpSp>
        <p:nvGrpSpPr>
          <p:cNvPr id="17" name="组合 16"/>
          <p:cNvGrpSpPr/>
          <p:nvPr/>
        </p:nvGrpSpPr>
        <p:grpSpPr>
          <a:xfrm>
            <a:off x="6312535" y="1268095"/>
            <a:ext cx="2383790" cy="931545"/>
            <a:chOff x="5291" y="7895"/>
            <a:chExt cx="3754" cy="1467"/>
          </a:xfrm>
        </p:grpSpPr>
        <p:sp>
          <p:nvSpPr>
            <p:cNvPr id="18" name="矩形 17"/>
            <p:cNvSpPr/>
            <p:nvPr/>
          </p:nvSpPr>
          <p:spPr>
            <a:xfrm>
              <a:off x="5291" y="7895"/>
              <a:ext cx="3754" cy="146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5518" y="7895"/>
              <a:ext cx="3507" cy="582"/>
            </a:xfrm>
            <a:prstGeom prst="rect">
              <a:avLst/>
            </a:prstGeom>
            <a:noFill/>
          </p:spPr>
          <p:txBody>
            <a:bodyPr wrap="square" rtlCol="0">
              <a:spAutoFit/>
            </a:bodyPr>
            <a:lstStyle/>
            <a:p>
              <a:r>
                <a:rPr lang="en-US" altLang="zh-CN" b="1" dirty="0">
                  <a:solidFill>
                    <a:schemeClr val="bg1"/>
                  </a:solidFill>
                </a:rPr>
                <a:t>Program Counter </a:t>
              </a:r>
              <a:r>
                <a:rPr lang="en-US" altLang="zh-CN" b="1" dirty="0">
                  <a:solidFill>
                    <a:schemeClr val="bg1"/>
                  </a:solidFill>
                </a:rPr>
                <a:t>(PC)</a:t>
              </a:r>
              <a:endParaRPr lang="en-US" altLang="zh-CN" b="1" dirty="0">
                <a:solidFill>
                  <a:schemeClr val="bg1"/>
                </a:solidFill>
              </a:endParaRPr>
            </a:p>
          </p:txBody>
        </p:sp>
        <p:sp>
          <p:nvSpPr>
            <p:cNvPr id="20" name="文本框 19"/>
            <p:cNvSpPr txBox="1"/>
            <p:nvPr/>
          </p:nvSpPr>
          <p:spPr>
            <a:xfrm>
              <a:off x="5600" y="8635"/>
              <a:ext cx="3247" cy="580"/>
            </a:xfrm>
            <a:prstGeom prst="rect">
              <a:avLst/>
            </a:prstGeom>
            <a:solidFill>
              <a:schemeClr val="bg1"/>
            </a:solidFill>
            <a:ln>
              <a:solidFill>
                <a:schemeClr val="tx1"/>
              </a:solidFill>
            </a:ln>
          </p:spPr>
          <p:txBody>
            <a:bodyPr wrap="square" rtlCol="0">
              <a:spAutoFit/>
            </a:bodyPr>
            <a:lstStyle/>
            <a:p>
              <a:r>
                <a:rPr lang="en-US" altLang="zh-CN"/>
                <a:t>Instruction address</a:t>
              </a:r>
              <a:endParaRPr lang="en-US" altLang="zh-CN"/>
            </a:p>
          </p:txBody>
        </p:sp>
      </p:grpSp>
      <p:cxnSp>
        <p:nvCxnSpPr>
          <p:cNvPr id="21" name="直接箭头连接符 20"/>
          <p:cNvCxnSpPr/>
          <p:nvPr/>
        </p:nvCxnSpPr>
        <p:spPr>
          <a:xfrm flipV="1">
            <a:off x="8688705" y="1772285"/>
            <a:ext cx="431800" cy="63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6319520" y="2425065"/>
            <a:ext cx="2423160" cy="931545"/>
            <a:chOff x="5291" y="7895"/>
            <a:chExt cx="3816" cy="1467"/>
          </a:xfrm>
        </p:grpSpPr>
        <p:sp>
          <p:nvSpPr>
            <p:cNvPr id="23" name="矩形 22"/>
            <p:cNvSpPr/>
            <p:nvPr/>
          </p:nvSpPr>
          <p:spPr>
            <a:xfrm>
              <a:off x="5291" y="7895"/>
              <a:ext cx="3754" cy="146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5437" y="7895"/>
              <a:ext cx="3670" cy="628"/>
            </a:xfrm>
            <a:prstGeom prst="rect">
              <a:avLst/>
            </a:prstGeom>
            <a:noFill/>
          </p:spPr>
          <p:txBody>
            <a:bodyPr wrap="square" rtlCol="0">
              <a:spAutoFit/>
            </a:bodyPr>
            <a:lstStyle/>
            <a:p>
              <a:pPr algn="ctr"/>
              <a:r>
                <a:rPr lang="en-US" altLang="zh-CN" sz="2000" b="1" dirty="0">
                  <a:solidFill>
                    <a:schemeClr val="bg1"/>
                  </a:solidFill>
                </a:rPr>
                <a:t>Instruction</a:t>
              </a:r>
              <a:endParaRPr lang="en-US" altLang="zh-CN" sz="2000" b="1" dirty="0">
                <a:solidFill>
                  <a:schemeClr val="bg1"/>
                </a:solidFill>
              </a:endParaRPr>
            </a:p>
          </p:txBody>
        </p:sp>
        <p:sp>
          <p:nvSpPr>
            <p:cNvPr id="25" name="文本框 24"/>
            <p:cNvSpPr txBox="1"/>
            <p:nvPr/>
          </p:nvSpPr>
          <p:spPr>
            <a:xfrm>
              <a:off x="5600" y="8635"/>
              <a:ext cx="3247" cy="580"/>
            </a:xfrm>
            <a:prstGeom prst="rect">
              <a:avLst/>
            </a:prstGeom>
            <a:solidFill>
              <a:schemeClr val="bg1"/>
            </a:solidFill>
            <a:ln>
              <a:solidFill>
                <a:schemeClr val="tx1"/>
              </a:solidFill>
            </a:ln>
          </p:spPr>
          <p:txBody>
            <a:bodyPr wrap="square" rtlCol="0">
              <a:spAutoFit/>
            </a:bodyPr>
            <a:lstStyle/>
            <a:p>
              <a:r>
                <a:rPr lang="en-US" altLang="zh-CN"/>
                <a:t>Current instruction</a:t>
              </a:r>
              <a:endParaRPr lang="en-US" altLang="zh-CN"/>
            </a:p>
          </p:txBody>
        </p:sp>
      </p:grpSp>
      <p:cxnSp>
        <p:nvCxnSpPr>
          <p:cNvPr id="26" name="直接箭头连接符 25"/>
          <p:cNvCxnSpPr/>
          <p:nvPr/>
        </p:nvCxnSpPr>
        <p:spPr>
          <a:xfrm flipH="1">
            <a:off x="8683625" y="2853690"/>
            <a:ext cx="431800" cy="1651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Operations in Details</a:t>
            </a:r>
            <a:endParaRPr lang="en-US" dirty="0"/>
          </a:p>
        </p:txBody>
      </p:sp>
      <p:sp>
        <p:nvSpPr>
          <p:cNvPr id="3" name="Content Placeholder 2"/>
          <p:cNvSpPr>
            <a:spLocks noGrp="1"/>
          </p:cNvSpPr>
          <p:nvPr>
            <p:ph idx="1"/>
          </p:nvPr>
        </p:nvSpPr>
        <p:spPr/>
        <p:txBody>
          <a:bodyPr/>
          <a:lstStyle/>
          <a:p>
            <a:pPr marL="0" indent="0">
              <a:buNone/>
            </a:pPr>
            <a:r>
              <a:rPr lang="en-US" sz="1800" dirty="0"/>
              <a:t>1. </a:t>
            </a:r>
            <a:r>
              <a:rPr lang="en-US" sz="1800" b="1" dirty="0">
                <a:solidFill>
                  <a:srgbClr val="C00000"/>
                </a:solidFill>
              </a:rPr>
              <a:t>Program Counter</a:t>
            </a:r>
            <a:r>
              <a:rPr lang="en-US" sz="1800" dirty="0"/>
              <a:t> </a:t>
            </a:r>
            <a:r>
              <a:rPr lang="en-US" sz="1800" b="1" dirty="0">
                <a:solidFill>
                  <a:srgbClr val="C00000"/>
                </a:solidFill>
              </a:rPr>
              <a:t>(PC)</a:t>
            </a:r>
            <a:r>
              <a:rPr lang="en-US" sz="1800" dirty="0"/>
              <a:t> holds</a:t>
            </a:r>
            <a:endParaRPr lang="en-US" sz="1800" dirty="0"/>
          </a:p>
          <a:p>
            <a:pPr marL="0" indent="0">
              <a:buNone/>
            </a:pPr>
            <a:r>
              <a:rPr lang="en-US" sz="1800" dirty="0"/>
              <a:t>    the instruction address.</a:t>
            </a:r>
            <a:endParaRPr lang="en-US" sz="1800" dirty="0"/>
          </a:p>
          <a:p>
            <a:pPr marL="0" indent="0">
              <a:buNone/>
            </a:pPr>
            <a:r>
              <a:rPr lang="en-US" sz="1800" dirty="0"/>
              <a:t>2. Instructions are fetched </a:t>
            </a:r>
            <a:endParaRPr lang="en-US" sz="1800" dirty="0"/>
          </a:p>
          <a:p>
            <a:pPr marL="0" indent="0">
              <a:buNone/>
            </a:pPr>
            <a:r>
              <a:rPr lang="en-US" sz="1800" dirty="0"/>
              <a:t>    from memory</a:t>
            </a:r>
            <a:endParaRPr lang="en-US" sz="1800" dirty="0"/>
          </a:p>
          <a:p>
            <a:pPr marL="0" indent="0">
              <a:buNone/>
            </a:pPr>
            <a:r>
              <a:rPr lang="en-US" sz="1800" dirty="0"/>
              <a:t>3. </a:t>
            </a:r>
            <a:r>
              <a:rPr lang="en-US" sz="1800" b="1" dirty="0">
                <a:solidFill>
                  <a:srgbClr val="C00000"/>
                </a:solidFill>
              </a:rPr>
              <a:t>Control </a:t>
            </a:r>
            <a:r>
              <a:rPr lang="en-US" sz="1800" dirty="0"/>
              <a:t>logic decodes the</a:t>
            </a:r>
            <a:endParaRPr lang="en-US" sz="1800" dirty="0"/>
          </a:p>
          <a:p>
            <a:pPr marL="0" indent="0">
              <a:buNone/>
            </a:pPr>
            <a:r>
              <a:rPr lang="en-US" sz="1800" dirty="0"/>
              <a:t>    </a:t>
            </a:r>
            <a:r>
              <a:rPr lang="en-US" sz="1800" dirty="0">
                <a:sym typeface="+mn-ea"/>
              </a:rPr>
              <a:t>instruction and tells the ALU</a:t>
            </a:r>
            <a:endParaRPr lang="en-US" sz="1800" dirty="0">
              <a:sym typeface="+mn-ea"/>
            </a:endParaRPr>
          </a:p>
          <a:p>
            <a:pPr marL="0" indent="0">
              <a:buNone/>
            </a:pPr>
            <a:r>
              <a:rPr lang="en-US" sz="1800" dirty="0"/>
              <a:t>    and Register File what to do</a:t>
            </a:r>
            <a:endParaRPr lang="en-US" sz="1800" dirty="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grpSp>
        <p:nvGrpSpPr>
          <p:cNvPr id="5" name="组合 4"/>
          <p:cNvGrpSpPr/>
          <p:nvPr/>
        </p:nvGrpSpPr>
        <p:grpSpPr>
          <a:xfrm>
            <a:off x="9120505" y="1268095"/>
            <a:ext cx="2202815" cy="4875987"/>
            <a:chOff x="10847" y="1820"/>
            <a:chExt cx="3441" cy="6688"/>
          </a:xfrm>
        </p:grpSpPr>
        <p:sp>
          <p:nvSpPr>
            <p:cNvPr id="6" name="矩形 5"/>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1291" y="2014"/>
              <a:ext cx="2552" cy="505"/>
            </a:xfrm>
            <a:prstGeom prst="rect">
              <a:avLst/>
            </a:prstGeom>
            <a:noFill/>
            <a:ln>
              <a:noFill/>
            </a:ln>
          </p:spPr>
          <p:txBody>
            <a:bodyPr wrap="square" rtlCol="0">
              <a:spAutoFit/>
            </a:bodyPr>
            <a:lstStyle/>
            <a:p>
              <a:r>
                <a:rPr lang="en-US" altLang="zh-CN" b="1">
                  <a:solidFill>
                    <a:schemeClr val="bg1"/>
                  </a:solidFill>
                </a:rPr>
                <a:t>      Memory</a:t>
              </a:r>
              <a:endParaRPr lang="en-US" altLang="zh-CN" b="1">
                <a:solidFill>
                  <a:schemeClr val="bg1"/>
                </a:solidFill>
              </a:endParaRPr>
            </a:p>
          </p:txBody>
        </p:sp>
      </p:grpSp>
      <p:graphicFrame>
        <p:nvGraphicFramePr>
          <p:cNvPr id="11" name="表格 10"/>
          <p:cNvGraphicFramePr/>
          <p:nvPr>
            <p:custDataLst>
              <p:tags r:id="rId1"/>
            </p:custDataLst>
          </p:nvPr>
        </p:nvGraphicFramePr>
        <p:xfrm>
          <a:off x="9302750" y="177990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4</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8</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12</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16</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20</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24</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28</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32</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2" name="组合 11"/>
          <p:cNvGrpSpPr/>
          <p:nvPr/>
        </p:nvGrpSpPr>
        <p:grpSpPr>
          <a:xfrm>
            <a:off x="3861435" y="1485265"/>
            <a:ext cx="2202815" cy="3078480"/>
            <a:chOff x="10847" y="1820"/>
            <a:chExt cx="3441" cy="6688"/>
          </a:xfrm>
        </p:grpSpPr>
        <p:sp>
          <p:nvSpPr>
            <p:cNvPr id="13" name="矩形 12"/>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0959" y="2089"/>
              <a:ext cx="2997" cy="800"/>
            </a:xfrm>
            <a:prstGeom prst="rect">
              <a:avLst/>
            </a:prstGeom>
            <a:noFill/>
            <a:ln>
              <a:noFill/>
            </a:ln>
          </p:spPr>
          <p:txBody>
            <a:bodyPr wrap="square" rtlCol="0">
              <a:spAutoFit/>
            </a:bodyPr>
            <a:lstStyle/>
            <a:p>
              <a:r>
                <a:rPr lang="en-US" altLang="zh-CN" b="1">
                  <a:solidFill>
                    <a:schemeClr val="bg1"/>
                  </a:solidFill>
                </a:rPr>
                <a:t>      Register File</a:t>
              </a:r>
              <a:endParaRPr lang="en-US" altLang="zh-CN" b="1">
                <a:solidFill>
                  <a:schemeClr val="bg1"/>
                </a:solidFill>
              </a:endParaRPr>
            </a:p>
          </p:txBody>
        </p:sp>
      </p:grpSp>
      <p:graphicFrame>
        <p:nvGraphicFramePr>
          <p:cNvPr id="15" name="表格 14"/>
          <p:cNvGraphicFramePr/>
          <p:nvPr>
            <p:custDataLst>
              <p:tags r:id="rId2"/>
            </p:custDataLst>
          </p:nvPr>
        </p:nvGraphicFramePr>
        <p:xfrm>
          <a:off x="4012565" y="204152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R0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85000"/>
                      </a:schemeClr>
                    </a:solidFill>
                  </a:tcPr>
                </a:tc>
              </a:tr>
              <a:tr h="258445">
                <a:tc>
                  <a:txBody>
                    <a:bodyPr/>
                    <a:lstStyle/>
                    <a:p>
                      <a:pPr algn="dist">
                        <a:lnSpc>
                          <a:spcPct val="60000"/>
                        </a:lnSpc>
                        <a:buNone/>
                      </a:pPr>
                      <a:r>
                        <a:rPr lang="en-US" altLang="zh-CN"/>
                        <a:t>R1</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R2</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R3</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R4</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R5</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R6</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R7</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R8</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6" name="组合 15"/>
          <p:cNvGrpSpPr/>
          <p:nvPr/>
        </p:nvGrpSpPr>
        <p:grpSpPr>
          <a:xfrm>
            <a:off x="3861435" y="4940935"/>
            <a:ext cx="2232660" cy="840740"/>
            <a:chOff x="5291" y="7895"/>
            <a:chExt cx="3516" cy="1324"/>
          </a:xfrm>
        </p:grpSpPr>
        <p:sp>
          <p:nvSpPr>
            <p:cNvPr id="8" name="矩形 7"/>
            <p:cNvSpPr/>
            <p:nvPr/>
          </p:nvSpPr>
          <p:spPr>
            <a:xfrm>
              <a:off x="5291" y="7895"/>
              <a:ext cx="3516" cy="132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481" y="7895"/>
              <a:ext cx="1136" cy="628"/>
            </a:xfrm>
            <a:prstGeom prst="rect">
              <a:avLst/>
            </a:prstGeom>
            <a:noFill/>
          </p:spPr>
          <p:txBody>
            <a:bodyPr wrap="square" rtlCol="0">
              <a:spAutoFit/>
            </a:bodyPr>
            <a:lstStyle/>
            <a:p>
              <a:r>
                <a:rPr lang="en-US" altLang="zh-CN" sz="2000" b="1">
                  <a:solidFill>
                    <a:schemeClr val="bg1"/>
                  </a:solidFill>
                </a:rPr>
                <a:t>ALU</a:t>
              </a:r>
              <a:endParaRPr lang="en-US" altLang="zh-CN" sz="2000" b="1">
                <a:solidFill>
                  <a:schemeClr val="bg1"/>
                </a:solidFill>
              </a:endParaRPr>
            </a:p>
          </p:txBody>
        </p:sp>
        <p:sp>
          <p:nvSpPr>
            <p:cNvPr id="10" name="文本框 9"/>
            <p:cNvSpPr txBox="1"/>
            <p:nvPr/>
          </p:nvSpPr>
          <p:spPr>
            <a:xfrm>
              <a:off x="5554" y="8462"/>
              <a:ext cx="2990" cy="580"/>
            </a:xfrm>
            <a:prstGeom prst="rect">
              <a:avLst/>
            </a:prstGeom>
            <a:solidFill>
              <a:schemeClr val="bg1"/>
            </a:solidFill>
            <a:ln>
              <a:solidFill>
                <a:schemeClr val="tx1"/>
              </a:solidFill>
            </a:ln>
          </p:spPr>
          <p:txBody>
            <a:bodyPr wrap="square" rtlCol="0">
              <a:spAutoFit/>
            </a:bodyPr>
            <a:lstStyle/>
            <a:p>
              <a:endParaRPr lang="zh-CN" altLang="en-US"/>
            </a:p>
          </p:txBody>
        </p:sp>
      </p:grpSp>
      <p:grpSp>
        <p:nvGrpSpPr>
          <p:cNvPr id="17" name="组合 16"/>
          <p:cNvGrpSpPr/>
          <p:nvPr/>
        </p:nvGrpSpPr>
        <p:grpSpPr>
          <a:xfrm>
            <a:off x="6312535" y="1268095"/>
            <a:ext cx="2383790" cy="931545"/>
            <a:chOff x="5291" y="7895"/>
            <a:chExt cx="3754" cy="1467"/>
          </a:xfrm>
        </p:grpSpPr>
        <p:sp>
          <p:nvSpPr>
            <p:cNvPr id="18" name="矩形 17"/>
            <p:cNvSpPr/>
            <p:nvPr/>
          </p:nvSpPr>
          <p:spPr>
            <a:xfrm>
              <a:off x="5291" y="7895"/>
              <a:ext cx="3754" cy="146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5518" y="7895"/>
              <a:ext cx="3507" cy="582"/>
            </a:xfrm>
            <a:prstGeom prst="rect">
              <a:avLst/>
            </a:prstGeom>
            <a:noFill/>
          </p:spPr>
          <p:txBody>
            <a:bodyPr wrap="square" rtlCol="0">
              <a:spAutoFit/>
            </a:bodyPr>
            <a:lstStyle/>
            <a:p>
              <a:r>
                <a:rPr lang="en-US" altLang="zh-CN" b="1" dirty="0">
                  <a:solidFill>
                    <a:schemeClr val="bg1"/>
                  </a:solidFill>
                </a:rPr>
                <a:t>Program Counter </a:t>
              </a:r>
              <a:r>
                <a:rPr lang="en-US" altLang="zh-CN" b="1" dirty="0">
                  <a:solidFill>
                    <a:schemeClr val="bg1"/>
                  </a:solidFill>
                </a:rPr>
                <a:t>(PC)</a:t>
              </a:r>
              <a:endParaRPr lang="en-US" altLang="zh-CN" b="1" dirty="0">
                <a:solidFill>
                  <a:schemeClr val="bg1"/>
                </a:solidFill>
              </a:endParaRPr>
            </a:p>
          </p:txBody>
        </p:sp>
        <p:sp>
          <p:nvSpPr>
            <p:cNvPr id="20" name="文本框 19"/>
            <p:cNvSpPr txBox="1"/>
            <p:nvPr/>
          </p:nvSpPr>
          <p:spPr>
            <a:xfrm>
              <a:off x="5600" y="8635"/>
              <a:ext cx="3247" cy="580"/>
            </a:xfrm>
            <a:prstGeom prst="rect">
              <a:avLst/>
            </a:prstGeom>
            <a:solidFill>
              <a:schemeClr val="bg1"/>
            </a:solidFill>
            <a:ln>
              <a:solidFill>
                <a:schemeClr val="tx1"/>
              </a:solidFill>
            </a:ln>
          </p:spPr>
          <p:txBody>
            <a:bodyPr wrap="square" rtlCol="0">
              <a:spAutoFit/>
            </a:bodyPr>
            <a:lstStyle/>
            <a:p>
              <a:r>
                <a:rPr lang="en-US" altLang="zh-CN"/>
                <a:t>Instruction address</a:t>
              </a:r>
              <a:endParaRPr lang="en-US" altLang="zh-CN"/>
            </a:p>
          </p:txBody>
        </p:sp>
      </p:grpSp>
      <p:cxnSp>
        <p:nvCxnSpPr>
          <p:cNvPr id="21" name="直接箭头连接符 20"/>
          <p:cNvCxnSpPr/>
          <p:nvPr/>
        </p:nvCxnSpPr>
        <p:spPr>
          <a:xfrm flipV="1">
            <a:off x="8688705" y="1772285"/>
            <a:ext cx="431800" cy="63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6319520" y="2425065"/>
            <a:ext cx="2423160" cy="931545"/>
            <a:chOff x="5291" y="7895"/>
            <a:chExt cx="3816" cy="1467"/>
          </a:xfrm>
        </p:grpSpPr>
        <p:sp>
          <p:nvSpPr>
            <p:cNvPr id="23" name="矩形 22"/>
            <p:cNvSpPr/>
            <p:nvPr/>
          </p:nvSpPr>
          <p:spPr>
            <a:xfrm>
              <a:off x="5291" y="7895"/>
              <a:ext cx="3754" cy="146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5437" y="7895"/>
              <a:ext cx="3670" cy="628"/>
            </a:xfrm>
            <a:prstGeom prst="rect">
              <a:avLst/>
            </a:prstGeom>
            <a:noFill/>
          </p:spPr>
          <p:txBody>
            <a:bodyPr wrap="square" rtlCol="0">
              <a:spAutoFit/>
            </a:bodyPr>
            <a:lstStyle/>
            <a:p>
              <a:pPr algn="ctr"/>
              <a:r>
                <a:rPr lang="en-US" altLang="zh-CN" sz="2000" b="1" dirty="0">
                  <a:solidFill>
                    <a:schemeClr val="bg1"/>
                  </a:solidFill>
                </a:rPr>
                <a:t>Instruction</a:t>
              </a:r>
              <a:endParaRPr lang="en-US" altLang="zh-CN" sz="2000" b="1" dirty="0">
                <a:solidFill>
                  <a:schemeClr val="bg1"/>
                </a:solidFill>
              </a:endParaRPr>
            </a:p>
          </p:txBody>
        </p:sp>
        <p:sp>
          <p:nvSpPr>
            <p:cNvPr id="25" name="文本框 24"/>
            <p:cNvSpPr txBox="1"/>
            <p:nvPr/>
          </p:nvSpPr>
          <p:spPr>
            <a:xfrm>
              <a:off x="5600" y="8635"/>
              <a:ext cx="3247" cy="580"/>
            </a:xfrm>
            <a:prstGeom prst="rect">
              <a:avLst/>
            </a:prstGeom>
            <a:solidFill>
              <a:schemeClr val="bg1"/>
            </a:solidFill>
            <a:ln>
              <a:solidFill>
                <a:schemeClr val="tx1"/>
              </a:solidFill>
            </a:ln>
          </p:spPr>
          <p:txBody>
            <a:bodyPr wrap="square" rtlCol="0">
              <a:spAutoFit/>
            </a:bodyPr>
            <a:lstStyle/>
            <a:p>
              <a:r>
                <a:rPr lang="en-US" altLang="zh-CN"/>
                <a:t>Current instruction</a:t>
              </a:r>
              <a:endParaRPr lang="en-US" altLang="zh-CN"/>
            </a:p>
          </p:txBody>
        </p:sp>
      </p:grpSp>
      <p:cxnSp>
        <p:nvCxnSpPr>
          <p:cNvPr id="26" name="直接箭头连接符 25"/>
          <p:cNvCxnSpPr/>
          <p:nvPr/>
        </p:nvCxnSpPr>
        <p:spPr>
          <a:xfrm flipH="1">
            <a:off x="8683625" y="2853690"/>
            <a:ext cx="431800" cy="1651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6653530" y="3860800"/>
            <a:ext cx="1800225" cy="1296035"/>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Control</a:t>
            </a:r>
            <a:endParaRPr lang="en-US" altLang="zh-CN" sz="2000" b="1" dirty="0"/>
          </a:p>
          <a:p>
            <a:pPr algn="ctr"/>
            <a:r>
              <a:rPr lang="en-US" altLang="zh-CN" sz="2000" b="1" dirty="0"/>
              <a:t>Logic</a:t>
            </a:r>
            <a:endParaRPr lang="en-US" altLang="zh-CN" sz="2000" b="1" dirty="0"/>
          </a:p>
        </p:txBody>
      </p:sp>
      <p:cxnSp>
        <p:nvCxnSpPr>
          <p:cNvPr id="29" name="直接箭头连接符 28"/>
          <p:cNvCxnSpPr>
            <a:stCxn id="25" idx="2"/>
            <a:endCxn id="27" idx="0"/>
          </p:cNvCxnSpPr>
          <p:nvPr/>
        </p:nvCxnSpPr>
        <p:spPr>
          <a:xfrm>
            <a:off x="7546975" y="3263265"/>
            <a:ext cx="6985" cy="59753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Operations in Details</a:t>
            </a:r>
            <a:endParaRPr lang="en-US" dirty="0"/>
          </a:p>
        </p:txBody>
      </p:sp>
      <p:sp>
        <p:nvSpPr>
          <p:cNvPr id="3" name="Content Placeholder 2"/>
          <p:cNvSpPr>
            <a:spLocks noGrp="1"/>
          </p:cNvSpPr>
          <p:nvPr>
            <p:ph idx="1"/>
          </p:nvPr>
        </p:nvSpPr>
        <p:spPr/>
        <p:txBody>
          <a:bodyPr/>
          <a:lstStyle/>
          <a:p>
            <a:pPr marL="0" indent="0">
              <a:buNone/>
            </a:pPr>
            <a:r>
              <a:rPr lang="en-US" sz="1800" dirty="0"/>
              <a:t>1. </a:t>
            </a:r>
            <a:r>
              <a:rPr lang="en-US" sz="1800" b="1" dirty="0">
                <a:solidFill>
                  <a:srgbClr val="C00000"/>
                </a:solidFill>
              </a:rPr>
              <a:t>Program Counter</a:t>
            </a:r>
            <a:r>
              <a:rPr lang="en-US" sz="1800" dirty="0"/>
              <a:t> </a:t>
            </a:r>
            <a:r>
              <a:rPr lang="en-US" sz="1800" b="1" dirty="0">
                <a:solidFill>
                  <a:srgbClr val="C00000"/>
                </a:solidFill>
              </a:rPr>
              <a:t>(PC)</a:t>
            </a:r>
            <a:r>
              <a:rPr lang="en-US" sz="1800" dirty="0"/>
              <a:t> holds</a:t>
            </a:r>
            <a:endParaRPr lang="en-US" sz="1800" dirty="0"/>
          </a:p>
          <a:p>
            <a:pPr marL="0" indent="0">
              <a:buNone/>
            </a:pPr>
            <a:r>
              <a:rPr lang="en-US" sz="1800" dirty="0"/>
              <a:t>    the instruction address.</a:t>
            </a:r>
            <a:endParaRPr lang="en-US" sz="1800" dirty="0"/>
          </a:p>
          <a:p>
            <a:pPr marL="0" indent="0">
              <a:buNone/>
            </a:pPr>
            <a:r>
              <a:rPr lang="en-US" sz="1800" dirty="0"/>
              <a:t>2. Instructions are fetched </a:t>
            </a:r>
            <a:endParaRPr lang="en-US" sz="1800" dirty="0"/>
          </a:p>
          <a:p>
            <a:pPr marL="0" indent="0">
              <a:buNone/>
            </a:pPr>
            <a:r>
              <a:rPr lang="en-US" sz="1800" dirty="0"/>
              <a:t>    from memory</a:t>
            </a:r>
            <a:endParaRPr lang="en-US" sz="1800" dirty="0"/>
          </a:p>
          <a:p>
            <a:pPr marL="0" indent="0">
              <a:buNone/>
            </a:pPr>
            <a:r>
              <a:rPr lang="en-US" sz="1800" dirty="0"/>
              <a:t>3. </a:t>
            </a:r>
            <a:r>
              <a:rPr lang="en-US" sz="1800" b="1" dirty="0">
                <a:solidFill>
                  <a:srgbClr val="C00000"/>
                </a:solidFill>
              </a:rPr>
              <a:t>Control </a:t>
            </a:r>
            <a:r>
              <a:rPr lang="en-US" sz="1800" dirty="0"/>
              <a:t>logic decodes the</a:t>
            </a:r>
            <a:endParaRPr lang="en-US" sz="1800" dirty="0"/>
          </a:p>
          <a:p>
            <a:pPr marL="0" indent="0">
              <a:buNone/>
            </a:pPr>
            <a:r>
              <a:rPr lang="en-US" sz="1800" dirty="0"/>
              <a:t>    </a:t>
            </a:r>
            <a:r>
              <a:rPr lang="en-US" sz="1800" dirty="0">
                <a:sym typeface="+mn-ea"/>
              </a:rPr>
              <a:t>instruction and tells the ALU</a:t>
            </a:r>
            <a:endParaRPr lang="en-US" sz="1800" dirty="0">
              <a:sym typeface="+mn-ea"/>
            </a:endParaRPr>
          </a:p>
          <a:p>
            <a:pPr marL="0" indent="0">
              <a:buNone/>
            </a:pPr>
            <a:r>
              <a:rPr lang="en-US" sz="1800" dirty="0"/>
              <a:t>    and Register File what to do</a:t>
            </a:r>
            <a:endParaRPr lang="en-US" sz="1800" dirty="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grpSp>
        <p:nvGrpSpPr>
          <p:cNvPr id="5" name="组合 4"/>
          <p:cNvGrpSpPr/>
          <p:nvPr/>
        </p:nvGrpSpPr>
        <p:grpSpPr>
          <a:xfrm>
            <a:off x="9120505" y="1268095"/>
            <a:ext cx="2202815" cy="4875987"/>
            <a:chOff x="10847" y="1820"/>
            <a:chExt cx="3441" cy="6688"/>
          </a:xfrm>
        </p:grpSpPr>
        <p:sp>
          <p:nvSpPr>
            <p:cNvPr id="6" name="矩形 5"/>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1291" y="2014"/>
              <a:ext cx="2552" cy="505"/>
            </a:xfrm>
            <a:prstGeom prst="rect">
              <a:avLst/>
            </a:prstGeom>
            <a:noFill/>
            <a:ln>
              <a:noFill/>
            </a:ln>
          </p:spPr>
          <p:txBody>
            <a:bodyPr wrap="square" rtlCol="0">
              <a:spAutoFit/>
            </a:bodyPr>
            <a:lstStyle/>
            <a:p>
              <a:r>
                <a:rPr lang="en-US" altLang="zh-CN" b="1">
                  <a:solidFill>
                    <a:schemeClr val="bg1"/>
                  </a:solidFill>
                </a:rPr>
                <a:t>      Memory</a:t>
              </a:r>
              <a:endParaRPr lang="en-US" altLang="zh-CN" b="1">
                <a:solidFill>
                  <a:schemeClr val="bg1"/>
                </a:solidFill>
              </a:endParaRPr>
            </a:p>
          </p:txBody>
        </p:sp>
      </p:grpSp>
      <p:graphicFrame>
        <p:nvGraphicFramePr>
          <p:cNvPr id="11" name="表格 10"/>
          <p:cNvGraphicFramePr/>
          <p:nvPr>
            <p:custDataLst>
              <p:tags r:id="rId1"/>
            </p:custDataLst>
          </p:nvPr>
        </p:nvGraphicFramePr>
        <p:xfrm>
          <a:off x="9302750" y="177990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4</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8</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12</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16</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20</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24</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28</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32</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2" name="组合 11"/>
          <p:cNvGrpSpPr/>
          <p:nvPr/>
        </p:nvGrpSpPr>
        <p:grpSpPr>
          <a:xfrm>
            <a:off x="3861435" y="1485265"/>
            <a:ext cx="2202815" cy="3078480"/>
            <a:chOff x="10847" y="1820"/>
            <a:chExt cx="3441" cy="6688"/>
          </a:xfrm>
        </p:grpSpPr>
        <p:sp>
          <p:nvSpPr>
            <p:cNvPr id="13" name="矩形 12"/>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0959" y="2089"/>
              <a:ext cx="2997" cy="800"/>
            </a:xfrm>
            <a:prstGeom prst="rect">
              <a:avLst/>
            </a:prstGeom>
            <a:noFill/>
            <a:ln>
              <a:noFill/>
            </a:ln>
          </p:spPr>
          <p:txBody>
            <a:bodyPr wrap="square" rtlCol="0">
              <a:spAutoFit/>
            </a:bodyPr>
            <a:lstStyle/>
            <a:p>
              <a:r>
                <a:rPr lang="en-US" altLang="zh-CN" b="1">
                  <a:solidFill>
                    <a:schemeClr val="bg1"/>
                  </a:solidFill>
                </a:rPr>
                <a:t>      Register File</a:t>
              </a:r>
              <a:endParaRPr lang="en-US" altLang="zh-CN" b="1">
                <a:solidFill>
                  <a:schemeClr val="bg1"/>
                </a:solidFill>
              </a:endParaRPr>
            </a:p>
          </p:txBody>
        </p:sp>
      </p:grpSp>
      <p:graphicFrame>
        <p:nvGraphicFramePr>
          <p:cNvPr id="15" name="表格 14"/>
          <p:cNvGraphicFramePr/>
          <p:nvPr>
            <p:custDataLst>
              <p:tags r:id="rId2"/>
            </p:custDataLst>
          </p:nvPr>
        </p:nvGraphicFramePr>
        <p:xfrm>
          <a:off x="4012565" y="204152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R0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85000"/>
                      </a:schemeClr>
                    </a:solidFill>
                  </a:tcPr>
                </a:tc>
              </a:tr>
              <a:tr h="258445">
                <a:tc>
                  <a:txBody>
                    <a:bodyPr/>
                    <a:lstStyle/>
                    <a:p>
                      <a:pPr algn="dist">
                        <a:lnSpc>
                          <a:spcPct val="60000"/>
                        </a:lnSpc>
                        <a:buNone/>
                      </a:pPr>
                      <a:r>
                        <a:rPr lang="en-US" altLang="zh-CN"/>
                        <a:t>R1</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R2</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R3</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R4</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R5</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R6</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R7</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R8</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6" name="组合 15"/>
          <p:cNvGrpSpPr/>
          <p:nvPr/>
        </p:nvGrpSpPr>
        <p:grpSpPr>
          <a:xfrm>
            <a:off x="3861435" y="4940935"/>
            <a:ext cx="2232660" cy="840740"/>
            <a:chOff x="5291" y="7895"/>
            <a:chExt cx="3516" cy="1324"/>
          </a:xfrm>
        </p:grpSpPr>
        <p:sp>
          <p:nvSpPr>
            <p:cNvPr id="8" name="矩形 7"/>
            <p:cNvSpPr/>
            <p:nvPr/>
          </p:nvSpPr>
          <p:spPr>
            <a:xfrm>
              <a:off x="5291" y="7895"/>
              <a:ext cx="3516" cy="132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481" y="7895"/>
              <a:ext cx="1136" cy="628"/>
            </a:xfrm>
            <a:prstGeom prst="rect">
              <a:avLst/>
            </a:prstGeom>
            <a:noFill/>
          </p:spPr>
          <p:txBody>
            <a:bodyPr wrap="square" rtlCol="0">
              <a:spAutoFit/>
            </a:bodyPr>
            <a:lstStyle/>
            <a:p>
              <a:r>
                <a:rPr lang="en-US" altLang="zh-CN" sz="2000" b="1">
                  <a:solidFill>
                    <a:schemeClr val="bg1"/>
                  </a:solidFill>
                </a:rPr>
                <a:t>ALU</a:t>
              </a:r>
              <a:endParaRPr lang="en-US" altLang="zh-CN" sz="2000" b="1">
                <a:solidFill>
                  <a:schemeClr val="bg1"/>
                </a:solidFill>
              </a:endParaRPr>
            </a:p>
          </p:txBody>
        </p:sp>
        <p:sp>
          <p:nvSpPr>
            <p:cNvPr id="10" name="文本框 9"/>
            <p:cNvSpPr txBox="1"/>
            <p:nvPr/>
          </p:nvSpPr>
          <p:spPr>
            <a:xfrm>
              <a:off x="5554" y="8462"/>
              <a:ext cx="2990" cy="580"/>
            </a:xfrm>
            <a:prstGeom prst="rect">
              <a:avLst/>
            </a:prstGeom>
            <a:solidFill>
              <a:schemeClr val="bg1"/>
            </a:solidFill>
            <a:ln>
              <a:solidFill>
                <a:schemeClr val="tx1"/>
              </a:solidFill>
            </a:ln>
          </p:spPr>
          <p:txBody>
            <a:bodyPr wrap="square" rtlCol="0">
              <a:spAutoFit/>
            </a:bodyPr>
            <a:lstStyle/>
            <a:p>
              <a:endParaRPr lang="zh-CN" altLang="en-US"/>
            </a:p>
          </p:txBody>
        </p:sp>
      </p:grpSp>
      <p:grpSp>
        <p:nvGrpSpPr>
          <p:cNvPr id="17" name="组合 16"/>
          <p:cNvGrpSpPr/>
          <p:nvPr/>
        </p:nvGrpSpPr>
        <p:grpSpPr>
          <a:xfrm>
            <a:off x="6312535" y="1268095"/>
            <a:ext cx="2383790" cy="931545"/>
            <a:chOff x="5291" y="7895"/>
            <a:chExt cx="3754" cy="1467"/>
          </a:xfrm>
        </p:grpSpPr>
        <p:sp>
          <p:nvSpPr>
            <p:cNvPr id="18" name="矩形 17"/>
            <p:cNvSpPr/>
            <p:nvPr/>
          </p:nvSpPr>
          <p:spPr>
            <a:xfrm>
              <a:off x="5291" y="7895"/>
              <a:ext cx="3754" cy="146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5518" y="7895"/>
              <a:ext cx="3507" cy="582"/>
            </a:xfrm>
            <a:prstGeom prst="rect">
              <a:avLst/>
            </a:prstGeom>
            <a:noFill/>
          </p:spPr>
          <p:txBody>
            <a:bodyPr wrap="square" rtlCol="0">
              <a:spAutoFit/>
            </a:bodyPr>
            <a:lstStyle/>
            <a:p>
              <a:r>
                <a:rPr lang="en-US" altLang="zh-CN" b="1" dirty="0">
                  <a:solidFill>
                    <a:schemeClr val="bg1"/>
                  </a:solidFill>
                </a:rPr>
                <a:t>Program Counter </a:t>
              </a:r>
              <a:r>
                <a:rPr lang="en-US" altLang="zh-CN" b="1" dirty="0">
                  <a:solidFill>
                    <a:schemeClr val="bg1"/>
                  </a:solidFill>
                </a:rPr>
                <a:t>(PC)</a:t>
              </a:r>
              <a:endParaRPr lang="en-US" altLang="zh-CN" b="1" dirty="0">
                <a:solidFill>
                  <a:schemeClr val="bg1"/>
                </a:solidFill>
              </a:endParaRPr>
            </a:p>
          </p:txBody>
        </p:sp>
        <p:sp>
          <p:nvSpPr>
            <p:cNvPr id="20" name="文本框 19"/>
            <p:cNvSpPr txBox="1"/>
            <p:nvPr/>
          </p:nvSpPr>
          <p:spPr>
            <a:xfrm>
              <a:off x="5600" y="8635"/>
              <a:ext cx="3247" cy="580"/>
            </a:xfrm>
            <a:prstGeom prst="rect">
              <a:avLst/>
            </a:prstGeom>
            <a:solidFill>
              <a:schemeClr val="bg1"/>
            </a:solidFill>
            <a:ln>
              <a:solidFill>
                <a:schemeClr val="tx1"/>
              </a:solidFill>
            </a:ln>
          </p:spPr>
          <p:txBody>
            <a:bodyPr wrap="square" rtlCol="0">
              <a:spAutoFit/>
            </a:bodyPr>
            <a:lstStyle/>
            <a:p>
              <a:r>
                <a:rPr lang="en-US" altLang="zh-CN"/>
                <a:t>Instruction address</a:t>
              </a:r>
              <a:endParaRPr lang="en-US" altLang="zh-CN"/>
            </a:p>
          </p:txBody>
        </p:sp>
      </p:grpSp>
      <p:cxnSp>
        <p:nvCxnSpPr>
          <p:cNvPr id="21" name="直接箭头连接符 20"/>
          <p:cNvCxnSpPr/>
          <p:nvPr/>
        </p:nvCxnSpPr>
        <p:spPr>
          <a:xfrm flipV="1">
            <a:off x="8688705" y="1772285"/>
            <a:ext cx="431800" cy="63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6319520" y="2425065"/>
            <a:ext cx="2423160" cy="931545"/>
            <a:chOff x="5291" y="7895"/>
            <a:chExt cx="3816" cy="1467"/>
          </a:xfrm>
        </p:grpSpPr>
        <p:sp>
          <p:nvSpPr>
            <p:cNvPr id="23" name="矩形 22"/>
            <p:cNvSpPr/>
            <p:nvPr/>
          </p:nvSpPr>
          <p:spPr>
            <a:xfrm>
              <a:off x="5291" y="7895"/>
              <a:ext cx="3754" cy="146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5437" y="7895"/>
              <a:ext cx="3670" cy="628"/>
            </a:xfrm>
            <a:prstGeom prst="rect">
              <a:avLst/>
            </a:prstGeom>
            <a:noFill/>
          </p:spPr>
          <p:txBody>
            <a:bodyPr wrap="square" rtlCol="0">
              <a:spAutoFit/>
            </a:bodyPr>
            <a:lstStyle/>
            <a:p>
              <a:pPr algn="ctr"/>
              <a:r>
                <a:rPr lang="en-US" altLang="zh-CN" sz="2000" b="1" dirty="0">
                  <a:solidFill>
                    <a:schemeClr val="bg1"/>
                  </a:solidFill>
                </a:rPr>
                <a:t>Instruction</a:t>
              </a:r>
              <a:endParaRPr lang="en-US" altLang="zh-CN" sz="2000" b="1" dirty="0">
                <a:solidFill>
                  <a:schemeClr val="bg1"/>
                </a:solidFill>
              </a:endParaRPr>
            </a:p>
          </p:txBody>
        </p:sp>
        <p:sp>
          <p:nvSpPr>
            <p:cNvPr id="25" name="文本框 24"/>
            <p:cNvSpPr txBox="1"/>
            <p:nvPr/>
          </p:nvSpPr>
          <p:spPr>
            <a:xfrm>
              <a:off x="5600" y="8635"/>
              <a:ext cx="3247" cy="580"/>
            </a:xfrm>
            <a:prstGeom prst="rect">
              <a:avLst/>
            </a:prstGeom>
            <a:solidFill>
              <a:schemeClr val="bg1"/>
            </a:solidFill>
            <a:ln>
              <a:solidFill>
                <a:schemeClr val="tx1"/>
              </a:solidFill>
            </a:ln>
          </p:spPr>
          <p:txBody>
            <a:bodyPr wrap="square" rtlCol="0">
              <a:spAutoFit/>
            </a:bodyPr>
            <a:lstStyle/>
            <a:p>
              <a:r>
                <a:rPr lang="en-US" altLang="zh-CN"/>
                <a:t>Current instruction</a:t>
              </a:r>
              <a:endParaRPr lang="en-US" altLang="zh-CN"/>
            </a:p>
          </p:txBody>
        </p:sp>
      </p:grpSp>
      <p:cxnSp>
        <p:nvCxnSpPr>
          <p:cNvPr id="26" name="直接箭头连接符 25"/>
          <p:cNvCxnSpPr/>
          <p:nvPr/>
        </p:nvCxnSpPr>
        <p:spPr>
          <a:xfrm flipH="1">
            <a:off x="8683625" y="2853690"/>
            <a:ext cx="431800" cy="1651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6653530" y="3860800"/>
            <a:ext cx="1800225" cy="1296035"/>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Control</a:t>
            </a:r>
            <a:endParaRPr lang="en-US" altLang="zh-CN" sz="2000" b="1" dirty="0"/>
          </a:p>
          <a:p>
            <a:pPr algn="ctr"/>
            <a:r>
              <a:rPr lang="en-US" altLang="zh-CN" sz="2000" b="1" dirty="0"/>
              <a:t>Logic</a:t>
            </a:r>
            <a:endParaRPr lang="en-US" altLang="zh-CN" sz="2000" b="1" dirty="0"/>
          </a:p>
        </p:txBody>
      </p:sp>
      <p:cxnSp>
        <p:nvCxnSpPr>
          <p:cNvPr id="29" name="直接箭头连接符 28"/>
          <p:cNvCxnSpPr>
            <a:stCxn id="25" idx="2"/>
            <a:endCxn id="27" idx="0"/>
          </p:cNvCxnSpPr>
          <p:nvPr/>
        </p:nvCxnSpPr>
        <p:spPr>
          <a:xfrm>
            <a:off x="7546975" y="3263265"/>
            <a:ext cx="6985" cy="59753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7" idx="3"/>
            <a:endCxn id="8" idx="3"/>
          </p:cNvCxnSpPr>
          <p:nvPr/>
        </p:nvCxnSpPr>
        <p:spPr>
          <a:xfrm flipH="1">
            <a:off x="6094095" y="4966970"/>
            <a:ext cx="822960" cy="39497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7" idx="1"/>
          </p:cNvCxnSpPr>
          <p:nvPr/>
        </p:nvCxnSpPr>
        <p:spPr>
          <a:xfrm flipH="1" flipV="1">
            <a:off x="6024245" y="3716655"/>
            <a:ext cx="892810" cy="33401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Programming a Processor</a:t>
            </a:r>
            <a:endParaRPr lang="en-US" dirty="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sp>
        <p:nvSpPr>
          <p:cNvPr id="5" name="文本框 4"/>
          <p:cNvSpPr txBox="1"/>
          <p:nvPr/>
        </p:nvSpPr>
        <p:spPr>
          <a:xfrm>
            <a:off x="626110" y="2132330"/>
            <a:ext cx="2536190" cy="1814830"/>
          </a:xfrm>
          <a:prstGeom prst="rect">
            <a:avLst/>
          </a:prstGeom>
          <a:noFill/>
        </p:spPr>
        <p:txBody>
          <a:bodyPr wrap="square" rtlCol="0">
            <a:spAutoFit/>
          </a:bodyPr>
          <a:lstStyle/>
          <a:p>
            <a:r>
              <a:rPr lang="en-US" altLang="zh-CN" sz="2800" b="1" dirty="0"/>
              <a:t>C Program</a:t>
            </a:r>
            <a:endParaRPr lang="en-US" altLang="zh-CN" sz="2800" b="1" dirty="0"/>
          </a:p>
          <a:p>
            <a:r>
              <a:rPr lang="en-US" altLang="zh-CN" sz="2800" dirty="0"/>
              <a:t>while (</a:t>
            </a:r>
            <a:r>
              <a:rPr lang="en-US" altLang="zh-CN" sz="2800" dirty="0" err="1"/>
              <a:t>i</a:t>
            </a:r>
            <a:r>
              <a:rPr lang="en-US" altLang="zh-CN" sz="2800" dirty="0"/>
              <a:t> !=2){</a:t>
            </a:r>
            <a:endParaRPr lang="en-US" altLang="zh-CN" sz="2800" dirty="0"/>
          </a:p>
          <a:p>
            <a:r>
              <a:rPr lang="en-US" altLang="zh-CN" sz="2800" dirty="0" err="1"/>
              <a:t>i</a:t>
            </a:r>
            <a:r>
              <a:rPr lang="en-US" altLang="zh-CN" sz="2800" dirty="0"/>
              <a:t> = </a:t>
            </a:r>
            <a:r>
              <a:rPr lang="en-US" altLang="zh-CN" sz="2800" dirty="0" err="1"/>
              <a:t>i</a:t>
            </a:r>
            <a:r>
              <a:rPr lang="en-US" altLang="zh-CN" sz="2800" dirty="0"/>
              <a:t> + 1;</a:t>
            </a:r>
            <a:endParaRPr lang="en-US" altLang="zh-CN" sz="2800" dirty="0"/>
          </a:p>
          <a:p>
            <a:r>
              <a:rPr lang="en-US" altLang="zh-CN" sz="2800" dirty="0"/>
              <a:t>}</a:t>
            </a:r>
            <a:endParaRPr lang="en-US" altLang="zh-CN" sz="2800" dirty="0"/>
          </a:p>
        </p:txBody>
      </p:sp>
      <p:sp>
        <p:nvSpPr>
          <p:cNvPr id="8" name="文本框 7"/>
          <p:cNvSpPr txBox="1"/>
          <p:nvPr/>
        </p:nvSpPr>
        <p:spPr>
          <a:xfrm>
            <a:off x="4406265" y="1844675"/>
            <a:ext cx="3198495" cy="4523105"/>
          </a:xfrm>
          <a:prstGeom prst="rect">
            <a:avLst/>
          </a:prstGeom>
          <a:noFill/>
        </p:spPr>
        <p:txBody>
          <a:bodyPr wrap="square" rtlCol="0">
            <a:spAutoFit/>
          </a:bodyPr>
          <a:lstStyle/>
          <a:p>
            <a:r>
              <a:rPr lang="en-US" altLang="zh-CN" sz="2800" b="1" dirty="0"/>
              <a:t>Assembly Code</a:t>
            </a:r>
            <a:endParaRPr lang="en-US" altLang="zh-CN" sz="2800" b="1" dirty="0"/>
          </a:p>
          <a:p>
            <a:r>
              <a:rPr lang="en-US" altLang="zh-CN" sz="2800" dirty="0"/>
              <a:t>load r0 mem[7]</a:t>
            </a:r>
            <a:endParaRPr lang="en-US" altLang="zh-CN" sz="2800" dirty="0"/>
          </a:p>
          <a:p>
            <a:r>
              <a:rPr lang="en-US" altLang="zh-CN" sz="2800" dirty="0"/>
              <a:t>loop:</a:t>
            </a:r>
            <a:endParaRPr lang="en-US" altLang="zh-CN" sz="2800" dirty="0"/>
          </a:p>
          <a:p>
            <a:r>
              <a:rPr lang="en-US" altLang="zh-CN" sz="2800" dirty="0"/>
              <a:t>  r1 = r0 - 2</a:t>
            </a:r>
            <a:endParaRPr lang="en-US" altLang="zh-CN" sz="2800" dirty="0"/>
          </a:p>
          <a:p>
            <a:r>
              <a:rPr lang="en-US" altLang="zh-CN" sz="2800" dirty="0"/>
              <a:t>  </a:t>
            </a:r>
            <a:r>
              <a:rPr lang="en-US" altLang="zh-CN" sz="2800" dirty="0" err="1"/>
              <a:t>j_zero</a:t>
            </a:r>
            <a:r>
              <a:rPr lang="en-US" altLang="zh-CN" sz="2800" dirty="0"/>
              <a:t> r1 done</a:t>
            </a:r>
            <a:endParaRPr lang="en-US" altLang="zh-CN" sz="2800" dirty="0"/>
          </a:p>
          <a:p>
            <a:r>
              <a:rPr lang="en-US" altLang="zh-CN" sz="2800" dirty="0"/>
              <a:t>  r0 = r0 + 1</a:t>
            </a:r>
            <a:endParaRPr lang="en-US" altLang="zh-CN" sz="2800" dirty="0"/>
          </a:p>
          <a:p>
            <a:r>
              <a:rPr lang="en-US" altLang="zh-CN" sz="2800" dirty="0"/>
              <a:t>  jump loop</a:t>
            </a:r>
            <a:endParaRPr lang="en-US" altLang="zh-CN" sz="2800" dirty="0"/>
          </a:p>
          <a:p>
            <a:r>
              <a:rPr lang="en-US" altLang="zh-CN" sz="2800" dirty="0"/>
              <a:t>done:</a:t>
            </a:r>
            <a:endParaRPr lang="en-US" altLang="zh-CN" sz="2800" dirty="0"/>
          </a:p>
          <a:p>
            <a:r>
              <a:rPr lang="en-US" altLang="zh-CN" sz="3200" dirty="0"/>
              <a:t>  </a:t>
            </a:r>
            <a:endParaRPr lang="en-US" altLang="zh-CN" sz="3200" dirty="0"/>
          </a:p>
          <a:p>
            <a:endParaRPr lang="en-US" altLang="zh-CN" sz="3200" dirty="0"/>
          </a:p>
        </p:txBody>
      </p:sp>
      <p:sp>
        <p:nvSpPr>
          <p:cNvPr id="13" name="矩形 12"/>
          <p:cNvSpPr/>
          <p:nvPr/>
        </p:nvSpPr>
        <p:spPr>
          <a:xfrm>
            <a:off x="8688070" y="1557020"/>
            <a:ext cx="2520315" cy="4248785"/>
          </a:xfrm>
          <a:prstGeom prst="rect">
            <a:avLst/>
          </a:prstGeom>
          <a:solidFill>
            <a:srgbClr val="D5B9E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9171940" y="1701165"/>
            <a:ext cx="1604645" cy="521970"/>
          </a:xfrm>
          <a:prstGeom prst="rect">
            <a:avLst/>
          </a:prstGeom>
          <a:noFill/>
        </p:spPr>
        <p:txBody>
          <a:bodyPr wrap="square" rtlCol="0">
            <a:spAutoFit/>
          </a:bodyPr>
          <a:lstStyle/>
          <a:p>
            <a:r>
              <a:rPr lang="en-US" altLang="zh-CN" sz="2800" b="1"/>
              <a:t>Memory</a:t>
            </a:r>
            <a:endParaRPr lang="en-US" altLang="zh-CN" sz="2800" b="1"/>
          </a:p>
        </p:txBody>
      </p:sp>
      <p:graphicFrame>
        <p:nvGraphicFramePr>
          <p:cNvPr id="15" name="内容占位符 14"/>
          <p:cNvGraphicFramePr>
            <a:graphicFrameLocks noGrp="1"/>
          </p:cNvGraphicFramePr>
          <p:nvPr>
            <p:ph idx="1"/>
            <p:custDataLst>
              <p:tags r:id="rId1"/>
            </p:custDataLst>
          </p:nvPr>
        </p:nvGraphicFramePr>
        <p:xfrm>
          <a:off x="8820150" y="2221865"/>
          <a:ext cx="2152015" cy="3352800"/>
        </p:xfrm>
        <a:graphic>
          <a:graphicData uri="http://schemas.openxmlformats.org/drawingml/2006/table">
            <a:tbl>
              <a:tblPr firstRow="1" bandRow="1">
                <a:tableStyleId>{5C22544A-7EE6-4342-B048-85BDC9FD1C3A}</a:tableStyleId>
              </a:tblPr>
              <a:tblGrid>
                <a:gridCol w="289560"/>
                <a:gridCol w="1862455"/>
              </a:tblGrid>
              <a:tr h="419100">
                <a:tc>
                  <a:txBody>
                    <a:bodyPr/>
                    <a:lstStyle/>
                    <a:p>
                      <a:pPr>
                        <a:buNone/>
                      </a:pPr>
                      <a:r>
                        <a:rPr lang="en-US" altLang="zh-CN">
                          <a:solidFill>
                            <a:schemeClr val="tx1"/>
                          </a:solidFill>
                        </a:rPr>
                        <a:t>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r>
                        <a:rPr lang="en-US" altLang="zh-CN">
                          <a:solidFill>
                            <a:schemeClr val="tx1"/>
                          </a:solidFill>
                        </a:rPr>
                        <a:t>load r0 mem[7]</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419100">
                <a:tc>
                  <a:txBody>
                    <a:bodyPr/>
                    <a:lstStyle/>
                    <a:p>
                      <a:pPr>
                        <a:buNone/>
                      </a:pPr>
                      <a:r>
                        <a:rPr lang="en-US" altLang="zh-CN"/>
                        <a:t>1</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r>
                        <a:rPr lang="en-US" altLang="zh-CN"/>
                        <a:t>r1 = r0 - 2</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419100">
                <a:tc>
                  <a:txBody>
                    <a:bodyPr/>
                    <a:lstStyle/>
                    <a:p>
                      <a:pPr>
                        <a:buNone/>
                      </a:pPr>
                      <a:r>
                        <a:rPr lang="en-US" altLang="zh-CN"/>
                        <a:t>2</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r>
                        <a:rPr lang="en-US" altLang="zh-CN"/>
                        <a:t>j_zero r1 5 (done)</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419100">
                <a:tc>
                  <a:txBody>
                    <a:bodyPr/>
                    <a:lstStyle/>
                    <a:p>
                      <a:pPr>
                        <a:buNone/>
                      </a:pPr>
                      <a:r>
                        <a:rPr lang="en-US" altLang="zh-CN"/>
                        <a:t>3</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r>
                        <a:rPr lang="en-US" altLang="zh-CN"/>
                        <a:t>r0 = r0 + 1</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419100">
                <a:tc>
                  <a:txBody>
                    <a:bodyPr/>
                    <a:lstStyle/>
                    <a:p>
                      <a:pPr>
                        <a:buNone/>
                      </a:pPr>
                      <a:r>
                        <a:rPr lang="en-US" altLang="zh-CN"/>
                        <a:t>4</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r>
                        <a:rPr lang="en-US" altLang="zh-CN"/>
                        <a:t>jump 1 (loop)</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419100">
                <a:tc>
                  <a:txBody>
                    <a:bodyPr/>
                    <a:lstStyle/>
                    <a:p>
                      <a:pPr>
                        <a:buNone/>
                      </a:pPr>
                      <a:r>
                        <a:rPr lang="en-US" altLang="zh-CN"/>
                        <a:t>5</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419100">
                <a:tc>
                  <a:txBody>
                    <a:bodyPr/>
                    <a:lstStyle/>
                    <a:p>
                      <a:pPr>
                        <a:buNone/>
                      </a:pPr>
                      <a:r>
                        <a:rPr lang="en-US" altLang="zh-CN"/>
                        <a:t>6</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endParaRPr lang="zh-CN" altLang="en-US"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419100">
                <a:tc>
                  <a:txBody>
                    <a:bodyPr/>
                    <a:lstStyle/>
                    <a:p>
                      <a:pPr>
                        <a:buNone/>
                      </a:pPr>
                      <a:r>
                        <a:rPr lang="en-US" altLang="zh-CN"/>
                        <a:t>7</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r>
                        <a:rPr lang="en-US" altLang="zh-CN" dirty="0"/>
                        <a:t>0</a:t>
                      </a:r>
                      <a:endParaRPr lang="en-US" altLang="zh-CN"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3" name="组合 2"/>
          <p:cNvGrpSpPr/>
          <p:nvPr/>
        </p:nvGrpSpPr>
        <p:grpSpPr>
          <a:xfrm>
            <a:off x="2712720" y="2421255"/>
            <a:ext cx="1529080" cy="1385570"/>
            <a:chOff x="5518" y="4861"/>
            <a:chExt cx="2408" cy="2182"/>
          </a:xfrm>
        </p:grpSpPr>
        <p:sp>
          <p:nvSpPr>
            <p:cNvPr id="16" name="右箭头 15"/>
            <p:cNvSpPr/>
            <p:nvPr/>
          </p:nvSpPr>
          <p:spPr>
            <a:xfrm>
              <a:off x="6084" y="4861"/>
              <a:ext cx="1474" cy="1020"/>
            </a:xfrm>
            <a:prstGeom prst="rightArrow">
              <a:avLst/>
            </a:prstGeom>
            <a:gradFill>
              <a:gsLst>
                <a:gs pos="0">
                  <a:srgbClr val="007BD3"/>
                </a:gs>
                <a:gs pos="100000">
                  <a:srgbClr val="034373"/>
                </a:gs>
              </a:gsLst>
              <a:lin scaled="0"/>
            </a:gradFill>
            <a:ln>
              <a:gradFill>
                <a:gsLst>
                  <a:gs pos="0">
                    <a:srgbClr val="007BD3"/>
                  </a:gs>
                  <a:gs pos="100000">
                    <a:srgbClr val="034373"/>
                  </a:gs>
                </a:gsLst>
              </a:gra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17" name="文本框 16"/>
            <p:cNvSpPr txBox="1"/>
            <p:nvPr/>
          </p:nvSpPr>
          <p:spPr>
            <a:xfrm>
              <a:off x="5518" y="6221"/>
              <a:ext cx="2409" cy="822"/>
            </a:xfrm>
            <a:prstGeom prst="rect">
              <a:avLst/>
            </a:prstGeom>
            <a:noFill/>
          </p:spPr>
          <p:txBody>
            <a:bodyPr wrap="square" rtlCol="0">
              <a:spAutoFit/>
            </a:bodyPr>
            <a:lstStyle/>
            <a:p>
              <a:r>
                <a:rPr lang="en-US" altLang="zh-CN" sz="2800" b="1"/>
                <a:t>Compiler</a:t>
              </a:r>
              <a:endParaRPr lang="en-US" altLang="zh-CN" sz="2800" b="1"/>
            </a:p>
          </p:txBody>
        </p:sp>
      </p:grpSp>
      <p:grpSp>
        <p:nvGrpSpPr>
          <p:cNvPr id="21" name="组合 20"/>
          <p:cNvGrpSpPr/>
          <p:nvPr/>
        </p:nvGrpSpPr>
        <p:grpSpPr>
          <a:xfrm>
            <a:off x="6963410" y="2492375"/>
            <a:ext cx="1657350" cy="1385570"/>
            <a:chOff x="13574" y="4833"/>
            <a:chExt cx="2610" cy="2182"/>
          </a:xfrm>
        </p:grpSpPr>
        <p:sp>
          <p:nvSpPr>
            <p:cNvPr id="22" name="右箭头 21"/>
            <p:cNvSpPr/>
            <p:nvPr/>
          </p:nvSpPr>
          <p:spPr>
            <a:xfrm>
              <a:off x="14249" y="4833"/>
              <a:ext cx="1474" cy="1020"/>
            </a:xfrm>
            <a:prstGeom prst="rightArrow">
              <a:avLst/>
            </a:prstGeom>
            <a:gradFill>
              <a:gsLst>
                <a:gs pos="0">
                  <a:srgbClr val="007BD3"/>
                </a:gs>
                <a:gs pos="100000">
                  <a:srgbClr val="034373"/>
                </a:gs>
              </a:gsLst>
              <a:lin scaled="0"/>
            </a:gradFill>
            <a:ln>
              <a:gradFill>
                <a:gsLst>
                  <a:gs pos="0">
                    <a:srgbClr val="007BD3"/>
                  </a:gs>
                  <a:gs pos="100000">
                    <a:srgbClr val="034373"/>
                  </a:gs>
                </a:gsLst>
              </a:gra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
          <p:nvSpPr>
            <p:cNvPr id="23" name="文本框 22"/>
            <p:cNvSpPr txBox="1"/>
            <p:nvPr/>
          </p:nvSpPr>
          <p:spPr>
            <a:xfrm>
              <a:off x="13574" y="6193"/>
              <a:ext cx="2610" cy="822"/>
            </a:xfrm>
            <a:prstGeom prst="rect">
              <a:avLst/>
            </a:prstGeom>
            <a:noFill/>
          </p:spPr>
          <p:txBody>
            <a:bodyPr wrap="square" rtlCol="0">
              <a:spAutoFit/>
            </a:bodyPr>
            <a:lstStyle/>
            <a:p>
              <a:r>
                <a:rPr lang="en-US" altLang="zh-CN" sz="2800" b="1"/>
                <a:t>OS loader</a:t>
              </a:r>
              <a:endParaRPr lang="en-US" altLang="zh-CN" sz="2800" b="1"/>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13" grpId="0" animBg="1"/>
      <p:bldP spid="1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3933190" y="4940935"/>
            <a:ext cx="2232660" cy="840740"/>
            <a:chOff x="5291" y="7895"/>
            <a:chExt cx="3516" cy="1324"/>
          </a:xfrm>
        </p:grpSpPr>
        <p:sp>
          <p:nvSpPr>
            <p:cNvPr id="41" name="矩形 40"/>
            <p:cNvSpPr/>
            <p:nvPr/>
          </p:nvSpPr>
          <p:spPr>
            <a:xfrm>
              <a:off x="5291" y="7895"/>
              <a:ext cx="3516" cy="132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p:cNvSpPr txBox="1"/>
            <p:nvPr/>
          </p:nvSpPr>
          <p:spPr>
            <a:xfrm>
              <a:off x="6481" y="7895"/>
              <a:ext cx="1136" cy="628"/>
            </a:xfrm>
            <a:prstGeom prst="rect">
              <a:avLst/>
            </a:prstGeom>
            <a:noFill/>
          </p:spPr>
          <p:txBody>
            <a:bodyPr wrap="square" rtlCol="0">
              <a:spAutoFit/>
            </a:bodyPr>
            <a:lstStyle/>
            <a:p>
              <a:r>
                <a:rPr lang="en-US" altLang="zh-CN" sz="2000" b="1">
                  <a:solidFill>
                    <a:schemeClr val="bg1"/>
                  </a:solidFill>
                </a:rPr>
                <a:t>ALU</a:t>
              </a:r>
              <a:endParaRPr lang="en-US" altLang="zh-CN" sz="2000" b="1">
                <a:solidFill>
                  <a:schemeClr val="bg1"/>
                </a:solidFill>
              </a:endParaRPr>
            </a:p>
          </p:txBody>
        </p:sp>
        <p:sp>
          <p:nvSpPr>
            <p:cNvPr id="43" name="文本框 42"/>
            <p:cNvSpPr txBox="1"/>
            <p:nvPr/>
          </p:nvSpPr>
          <p:spPr>
            <a:xfrm>
              <a:off x="5554" y="8462"/>
              <a:ext cx="2990" cy="580"/>
            </a:xfrm>
            <a:prstGeom prst="rect">
              <a:avLst/>
            </a:prstGeom>
            <a:solidFill>
              <a:schemeClr val="bg1"/>
            </a:solidFill>
            <a:ln>
              <a:solidFill>
                <a:schemeClr val="tx1"/>
              </a:solidFill>
            </a:ln>
          </p:spPr>
          <p:txBody>
            <a:bodyPr wrap="square" rtlCol="0">
              <a:spAutoFit/>
            </a:bodyPr>
            <a:lstStyle/>
            <a:p>
              <a:endParaRPr lang="zh-CN" altLang="en-US"/>
            </a:p>
          </p:txBody>
        </p:sp>
      </p:grpSp>
      <p:grpSp>
        <p:nvGrpSpPr>
          <p:cNvPr id="36" name="组合 35"/>
          <p:cNvGrpSpPr/>
          <p:nvPr/>
        </p:nvGrpSpPr>
        <p:grpSpPr>
          <a:xfrm>
            <a:off x="3933190" y="1485265"/>
            <a:ext cx="2202815" cy="3078480"/>
            <a:chOff x="10847" y="1820"/>
            <a:chExt cx="3441" cy="6688"/>
          </a:xfrm>
        </p:grpSpPr>
        <p:sp>
          <p:nvSpPr>
            <p:cNvPr id="37" name="矩形 36"/>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10959" y="2089"/>
              <a:ext cx="2997" cy="800"/>
            </a:xfrm>
            <a:prstGeom prst="rect">
              <a:avLst/>
            </a:prstGeom>
            <a:noFill/>
            <a:ln>
              <a:noFill/>
            </a:ln>
          </p:spPr>
          <p:txBody>
            <a:bodyPr wrap="square" rtlCol="0">
              <a:spAutoFit/>
            </a:bodyPr>
            <a:lstStyle/>
            <a:p>
              <a:r>
                <a:rPr lang="en-US" altLang="zh-CN" b="1">
                  <a:solidFill>
                    <a:schemeClr val="bg1"/>
                  </a:solidFill>
                </a:rPr>
                <a:t>      Register File</a:t>
              </a:r>
              <a:endParaRPr lang="en-US" altLang="zh-CN" b="1">
                <a:solidFill>
                  <a:schemeClr val="bg1"/>
                </a:solidFill>
              </a:endParaRPr>
            </a:p>
          </p:txBody>
        </p:sp>
      </p:grpSp>
      <p:sp>
        <p:nvSpPr>
          <p:cNvPr id="2" name="Title 1"/>
          <p:cNvSpPr>
            <a:spLocks noGrp="1"/>
          </p:cNvSpPr>
          <p:nvPr>
            <p:ph type="title"/>
          </p:nvPr>
        </p:nvSpPr>
        <p:spPr/>
        <p:txBody>
          <a:bodyPr/>
          <a:lstStyle/>
          <a:p>
            <a:r>
              <a:rPr lang="en-US" dirty="0"/>
              <a:t>Data Operations</a:t>
            </a:r>
            <a:endParaRPr lang="en-US" dirty="0"/>
          </a:p>
        </p:txBody>
      </p:sp>
      <p:sp>
        <p:nvSpPr>
          <p:cNvPr id="3" name="Content Placeholder 2"/>
          <p:cNvSpPr>
            <a:spLocks noGrp="1"/>
          </p:cNvSpPr>
          <p:nvPr>
            <p:ph idx="1"/>
          </p:nvPr>
        </p:nvSpPr>
        <p:spPr>
          <a:xfrm>
            <a:off x="609600" y="1340769"/>
            <a:ext cx="10972800" cy="5040560"/>
          </a:xfrm>
        </p:spPr>
        <p:txBody>
          <a:bodyPr/>
          <a:lstStyle/>
          <a:p>
            <a:pPr marL="0" indent="0">
              <a:buNone/>
            </a:pPr>
            <a:r>
              <a:rPr lang="en-US" sz="1800" dirty="0"/>
              <a:t>1. </a:t>
            </a:r>
            <a:r>
              <a:rPr lang="en-US" sz="1800" b="1" dirty="0">
                <a:solidFill>
                  <a:srgbClr val="C00000"/>
                </a:solidFill>
              </a:rPr>
              <a:t>Program Counter</a:t>
            </a:r>
            <a:r>
              <a:rPr lang="en-US" sz="1800" dirty="0"/>
              <a:t> </a:t>
            </a:r>
            <a:r>
              <a:rPr lang="en-US" sz="1800" b="1" dirty="0">
                <a:solidFill>
                  <a:srgbClr val="C00000"/>
                </a:solidFill>
              </a:rPr>
              <a:t>(PC)</a:t>
            </a:r>
            <a:r>
              <a:rPr lang="en-US" sz="1800" dirty="0"/>
              <a:t> holds</a:t>
            </a:r>
            <a:endParaRPr lang="en-US" sz="1800" dirty="0"/>
          </a:p>
          <a:p>
            <a:pPr marL="0" indent="0">
              <a:buNone/>
            </a:pPr>
            <a:r>
              <a:rPr lang="en-US" sz="1800" dirty="0"/>
              <a:t>    the instruction address.</a:t>
            </a:r>
            <a:endParaRPr lang="en-US" sz="1800" dirty="0"/>
          </a:p>
          <a:p>
            <a:pPr marL="0" indent="0">
              <a:buNone/>
            </a:pPr>
            <a:r>
              <a:rPr lang="en-US" sz="1800" dirty="0"/>
              <a:t>2. Instructions are fetched </a:t>
            </a:r>
            <a:endParaRPr lang="en-US" sz="1800" dirty="0"/>
          </a:p>
          <a:p>
            <a:pPr marL="0" indent="0">
              <a:buNone/>
            </a:pPr>
            <a:r>
              <a:rPr lang="en-US" sz="1800" dirty="0"/>
              <a:t>    from memory</a:t>
            </a:r>
            <a:endParaRPr lang="en-US" sz="1800" dirty="0"/>
          </a:p>
          <a:p>
            <a:pPr marL="0" indent="0">
              <a:buNone/>
            </a:pPr>
            <a:r>
              <a:rPr lang="en-US" sz="1800" dirty="0"/>
              <a:t>3. </a:t>
            </a:r>
            <a:r>
              <a:rPr lang="en-US" sz="1800" b="1" dirty="0">
                <a:solidFill>
                  <a:srgbClr val="C00000"/>
                </a:solidFill>
              </a:rPr>
              <a:t>Control </a:t>
            </a:r>
            <a:r>
              <a:rPr lang="en-US" sz="1800" dirty="0"/>
              <a:t>logic decodes the</a:t>
            </a:r>
            <a:endParaRPr lang="en-US" sz="1800" dirty="0"/>
          </a:p>
          <a:p>
            <a:pPr marL="0" indent="0">
              <a:buNone/>
            </a:pPr>
            <a:r>
              <a:rPr lang="en-US" sz="1800" dirty="0"/>
              <a:t>    </a:t>
            </a:r>
            <a:r>
              <a:rPr lang="en-US" sz="1800" dirty="0">
                <a:sym typeface="+mn-ea"/>
              </a:rPr>
              <a:t>instruction and tells the ALU</a:t>
            </a:r>
            <a:endParaRPr lang="en-US" sz="1800" dirty="0">
              <a:sym typeface="+mn-ea"/>
            </a:endParaRPr>
          </a:p>
          <a:p>
            <a:pPr marL="0" indent="0">
              <a:buNone/>
            </a:pPr>
            <a:r>
              <a:rPr lang="en-US" sz="1800" dirty="0"/>
              <a:t>    and Register File what to do</a:t>
            </a:r>
            <a:endParaRPr lang="en-US" sz="1800" dirty="0"/>
          </a:p>
          <a:p>
            <a:pPr marL="0" indent="0">
              <a:buNone/>
            </a:pPr>
            <a:r>
              <a:rPr lang="en-US" sz="1800" dirty="0"/>
              <a:t>4. </a:t>
            </a:r>
            <a:r>
              <a:rPr lang="en-US" sz="1800" b="1" dirty="0">
                <a:solidFill>
                  <a:srgbClr val="C00000"/>
                </a:solidFill>
              </a:rPr>
              <a:t>ALU</a:t>
            </a:r>
            <a:r>
              <a:rPr lang="en-US" sz="1800" dirty="0"/>
              <a:t> executes the </a:t>
            </a:r>
            <a:r>
              <a:rPr lang="en-US" sz="1800" dirty="0">
                <a:sym typeface="+mn-ea"/>
              </a:rPr>
              <a:t>instruction </a:t>
            </a:r>
            <a:endParaRPr lang="en-US" sz="1800" dirty="0">
              <a:sym typeface="+mn-ea"/>
            </a:endParaRPr>
          </a:p>
          <a:p>
            <a:pPr marL="0" indent="0">
              <a:buNone/>
            </a:pPr>
            <a:r>
              <a:rPr lang="en-US" sz="1800" dirty="0"/>
              <a:t>    using data get from Register</a:t>
            </a:r>
            <a:endParaRPr lang="en-US" sz="1800" dirty="0"/>
          </a:p>
          <a:p>
            <a:pPr marL="0" indent="0">
              <a:buNone/>
            </a:pPr>
            <a:r>
              <a:rPr lang="en-US" sz="1800" dirty="0"/>
              <a:t>    File and results flow back to </a:t>
            </a:r>
            <a:endParaRPr lang="en-US" sz="1800" dirty="0"/>
          </a:p>
          <a:p>
            <a:pPr marL="0" indent="0">
              <a:buNone/>
            </a:pPr>
            <a:r>
              <a:rPr lang="en-US" sz="1800" dirty="0"/>
              <a:t>    the </a:t>
            </a:r>
            <a:r>
              <a:rPr lang="en-US" sz="1800" dirty="0">
                <a:sym typeface="+mn-ea"/>
              </a:rPr>
              <a:t>Register File</a:t>
            </a:r>
            <a:endParaRPr lang="en-US" sz="1800" dirty="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grpSp>
        <p:nvGrpSpPr>
          <p:cNvPr id="5" name="组合 4"/>
          <p:cNvGrpSpPr/>
          <p:nvPr/>
        </p:nvGrpSpPr>
        <p:grpSpPr>
          <a:xfrm>
            <a:off x="9120505" y="1268095"/>
            <a:ext cx="2202815" cy="4875987"/>
            <a:chOff x="10847" y="1820"/>
            <a:chExt cx="3441" cy="6688"/>
          </a:xfrm>
        </p:grpSpPr>
        <p:sp>
          <p:nvSpPr>
            <p:cNvPr id="6" name="矩形 5"/>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1291" y="2014"/>
              <a:ext cx="2552" cy="505"/>
            </a:xfrm>
            <a:prstGeom prst="rect">
              <a:avLst/>
            </a:prstGeom>
            <a:noFill/>
            <a:ln>
              <a:noFill/>
            </a:ln>
          </p:spPr>
          <p:txBody>
            <a:bodyPr wrap="square" rtlCol="0">
              <a:spAutoFit/>
            </a:bodyPr>
            <a:lstStyle/>
            <a:p>
              <a:r>
                <a:rPr lang="en-US" altLang="zh-CN" b="1">
                  <a:solidFill>
                    <a:schemeClr val="bg1"/>
                  </a:solidFill>
                </a:rPr>
                <a:t>      Memory</a:t>
              </a:r>
              <a:endParaRPr lang="en-US" altLang="zh-CN" b="1">
                <a:solidFill>
                  <a:schemeClr val="bg1"/>
                </a:solidFill>
              </a:endParaRPr>
            </a:p>
          </p:txBody>
        </p:sp>
      </p:grpSp>
      <p:graphicFrame>
        <p:nvGraphicFramePr>
          <p:cNvPr id="11" name="表格 10"/>
          <p:cNvGraphicFramePr/>
          <p:nvPr>
            <p:custDataLst>
              <p:tags r:id="rId1"/>
            </p:custDataLst>
          </p:nvPr>
        </p:nvGraphicFramePr>
        <p:xfrm>
          <a:off x="9302750" y="177990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4</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8</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12</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16</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20</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24</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28</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32</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7" name="组合 16"/>
          <p:cNvGrpSpPr/>
          <p:nvPr/>
        </p:nvGrpSpPr>
        <p:grpSpPr>
          <a:xfrm>
            <a:off x="6312535" y="1268095"/>
            <a:ext cx="2383790" cy="931545"/>
            <a:chOff x="5291" y="7895"/>
            <a:chExt cx="3754" cy="1467"/>
          </a:xfrm>
        </p:grpSpPr>
        <p:sp>
          <p:nvSpPr>
            <p:cNvPr id="18" name="矩形 17"/>
            <p:cNvSpPr/>
            <p:nvPr/>
          </p:nvSpPr>
          <p:spPr>
            <a:xfrm>
              <a:off x="5291" y="7895"/>
              <a:ext cx="3754" cy="146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5518" y="7895"/>
              <a:ext cx="3507" cy="582"/>
            </a:xfrm>
            <a:prstGeom prst="rect">
              <a:avLst/>
            </a:prstGeom>
            <a:noFill/>
          </p:spPr>
          <p:txBody>
            <a:bodyPr wrap="square" rtlCol="0">
              <a:spAutoFit/>
            </a:bodyPr>
            <a:lstStyle/>
            <a:p>
              <a:r>
                <a:rPr lang="en-US" altLang="zh-CN" b="1" dirty="0">
                  <a:solidFill>
                    <a:schemeClr val="bg1"/>
                  </a:solidFill>
                </a:rPr>
                <a:t>Program Counter </a:t>
              </a:r>
              <a:r>
                <a:rPr lang="en-US" altLang="zh-CN" b="1" dirty="0">
                  <a:solidFill>
                    <a:schemeClr val="bg1"/>
                  </a:solidFill>
                </a:rPr>
                <a:t>(PC)</a:t>
              </a:r>
              <a:endParaRPr lang="en-US" altLang="zh-CN" b="1" dirty="0">
                <a:solidFill>
                  <a:schemeClr val="bg1"/>
                </a:solidFill>
              </a:endParaRPr>
            </a:p>
          </p:txBody>
        </p:sp>
        <p:sp>
          <p:nvSpPr>
            <p:cNvPr id="20" name="文本框 19"/>
            <p:cNvSpPr txBox="1"/>
            <p:nvPr/>
          </p:nvSpPr>
          <p:spPr>
            <a:xfrm>
              <a:off x="5600" y="8635"/>
              <a:ext cx="3247" cy="580"/>
            </a:xfrm>
            <a:prstGeom prst="rect">
              <a:avLst/>
            </a:prstGeom>
            <a:solidFill>
              <a:schemeClr val="bg1"/>
            </a:solidFill>
            <a:ln>
              <a:solidFill>
                <a:schemeClr val="tx1"/>
              </a:solidFill>
            </a:ln>
          </p:spPr>
          <p:txBody>
            <a:bodyPr wrap="square" rtlCol="0">
              <a:spAutoFit/>
            </a:bodyPr>
            <a:lstStyle/>
            <a:p>
              <a:r>
                <a:rPr lang="en-US" altLang="zh-CN"/>
                <a:t>Instruction address</a:t>
              </a:r>
              <a:endParaRPr lang="en-US" altLang="zh-CN"/>
            </a:p>
          </p:txBody>
        </p:sp>
      </p:grpSp>
      <p:cxnSp>
        <p:nvCxnSpPr>
          <p:cNvPr id="21" name="直接箭头连接符 20"/>
          <p:cNvCxnSpPr/>
          <p:nvPr/>
        </p:nvCxnSpPr>
        <p:spPr>
          <a:xfrm flipV="1">
            <a:off x="8688705" y="1772285"/>
            <a:ext cx="431800" cy="63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6319520" y="2425065"/>
            <a:ext cx="2423160" cy="931545"/>
            <a:chOff x="5291" y="7895"/>
            <a:chExt cx="3816" cy="1467"/>
          </a:xfrm>
        </p:grpSpPr>
        <p:sp>
          <p:nvSpPr>
            <p:cNvPr id="23" name="矩形 22"/>
            <p:cNvSpPr/>
            <p:nvPr/>
          </p:nvSpPr>
          <p:spPr>
            <a:xfrm>
              <a:off x="5291" y="7895"/>
              <a:ext cx="3754" cy="146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5437" y="7895"/>
              <a:ext cx="3670" cy="628"/>
            </a:xfrm>
            <a:prstGeom prst="rect">
              <a:avLst/>
            </a:prstGeom>
            <a:noFill/>
          </p:spPr>
          <p:txBody>
            <a:bodyPr wrap="square" rtlCol="0">
              <a:spAutoFit/>
            </a:bodyPr>
            <a:lstStyle/>
            <a:p>
              <a:pPr algn="ctr"/>
              <a:r>
                <a:rPr lang="en-US" altLang="zh-CN" sz="2000" b="1" dirty="0">
                  <a:solidFill>
                    <a:schemeClr val="bg1"/>
                  </a:solidFill>
                </a:rPr>
                <a:t>Instruction</a:t>
              </a:r>
              <a:endParaRPr lang="en-US" altLang="zh-CN" sz="2000" b="1" dirty="0">
                <a:solidFill>
                  <a:schemeClr val="bg1"/>
                </a:solidFill>
              </a:endParaRPr>
            </a:p>
          </p:txBody>
        </p:sp>
        <p:sp>
          <p:nvSpPr>
            <p:cNvPr id="25" name="文本框 24"/>
            <p:cNvSpPr txBox="1"/>
            <p:nvPr/>
          </p:nvSpPr>
          <p:spPr>
            <a:xfrm>
              <a:off x="5600" y="8635"/>
              <a:ext cx="3247" cy="580"/>
            </a:xfrm>
            <a:prstGeom prst="rect">
              <a:avLst/>
            </a:prstGeom>
            <a:solidFill>
              <a:schemeClr val="bg1"/>
            </a:solidFill>
            <a:ln>
              <a:solidFill>
                <a:schemeClr val="tx1"/>
              </a:solidFill>
            </a:ln>
          </p:spPr>
          <p:txBody>
            <a:bodyPr wrap="square" rtlCol="0">
              <a:spAutoFit/>
            </a:bodyPr>
            <a:lstStyle/>
            <a:p>
              <a:r>
                <a:rPr lang="en-US" altLang="zh-CN"/>
                <a:t>Current instruction</a:t>
              </a:r>
              <a:endParaRPr lang="en-US" altLang="zh-CN"/>
            </a:p>
          </p:txBody>
        </p:sp>
      </p:grpSp>
      <p:cxnSp>
        <p:nvCxnSpPr>
          <p:cNvPr id="26" name="直接箭头连接符 25"/>
          <p:cNvCxnSpPr/>
          <p:nvPr/>
        </p:nvCxnSpPr>
        <p:spPr>
          <a:xfrm flipH="1">
            <a:off x="8683625" y="2853690"/>
            <a:ext cx="431800" cy="1651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6653530" y="3860800"/>
            <a:ext cx="1800225" cy="1296035"/>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Control</a:t>
            </a:r>
            <a:endParaRPr lang="en-US" altLang="zh-CN" sz="2000" b="1" dirty="0"/>
          </a:p>
          <a:p>
            <a:pPr algn="ctr"/>
            <a:r>
              <a:rPr lang="en-US" altLang="zh-CN" sz="2000" b="1" dirty="0"/>
              <a:t>Logic</a:t>
            </a:r>
            <a:endParaRPr lang="en-US" altLang="zh-CN" sz="2000" b="1" dirty="0"/>
          </a:p>
        </p:txBody>
      </p:sp>
      <p:cxnSp>
        <p:nvCxnSpPr>
          <p:cNvPr id="29" name="直接箭头连接符 28"/>
          <p:cNvCxnSpPr>
            <a:stCxn id="25" idx="2"/>
            <a:endCxn id="27" idx="0"/>
          </p:cNvCxnSpPr>
          <p:nvPr/>
        </p:nvCxnSpPr>
        <p:spPr>
          <a:xfrm>
            <a:off x="7546975" y="3263265"/>
            <a:ext cx="6985" cy="59753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aphicFrame>
        <p:nvGraphicFramePr>
          <p:cNvPr id="39" name="表格 38"/>
          <p:cNvGraphicFramePr/>
          <p:nvPr>
            <p:custDataLst>
              <p:tags r:id="rId2"/>
            </p:custDataLst>
          </p:nvPr>
        </p:nvGraphicFramePr>
        <p:xfrm>
          <a:off x="4084320" y="204152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dirty="0">
                          <a:solidFill>
                            <a:schemeClr val="tx1"/>
                          </a:solidFill>
                        </a:rPr>
                        <a:t>R0</a:t>
                      </a:r>
                      <a:endParaRPr lang="en-US" altLang="zh-CN" b="0" dirty="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85000"/>
                      </a:schemeClr>
                    </a:solidFill>
                  </a:tcPr>
                </a:tc>
              </a:tr>
              <a:tr h="258445">
                <a:tc>
                  <a:txBody>
                    <a:bodyPr/>
                    <a:lstStyle/>
                    <a:p>
                      <a:pPr algn="dist">
                        <a:lnSpc>
                          <a:spcPct val="60000"/>
                        </a:lnSpc>
                        <a:buNone/>
                      </a:pPr>
                      <a:r>
                        <a:rPr lang="en-US" altLang="zh-CN"/>
                        <a:t>R1</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R2</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R3</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R4</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R5</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R6</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R7</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R8</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dirty="0"/>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cxnSp>
        <p:nvCxnSpPr>
          <p:cNvPr id="44" name="直接箭头连接符 43"/>
          <p:cNvCxnSpPr/>
          <p:nvPr/>
        </p:nvCxnSpPr>
        <p:spPr>
          <a:xfrm>
            <a:off x="5447665" y="4563745"/>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45" name="肘形连接符 44"/>
          <p:cNvCxnSpPr/>
          <p:nvPr/>
        </p:nvCxnSpPr>
        <p:spPr>
          <a:xfrm rot="16200000" flipV="1">
            <a:off x="3026440" y="3933825"/>
            <a:ext cx="3138805" cy="1320165"/>
          </a:xfrm>
          <a:prstGeom prst="bentConnector4">
            <a:avLst>
              <a:gd name="adj1" fmla="val 930"/>
              <a:gd name="adj2" fmla="val 118038"/>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5222875" y="5800725"/>
            <a:ext cx="8890" cy="3644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a:off x="4688840" y="4580890"/>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p:nvPr/>
        </p:nvCxnSpPr>
        <p:spPr>
          <a:xfrm flipH="1" flipV="1">
            <a:off x="6024245" y="3716655"/>
            <a:ext cx="892810" cy="33401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p:nvPr/>
        </p:nvCxnSpPr>
        <p:spPr>
          <a:xfrm flipH="1">
            <a:off x="6165850" y="4966970"/>
            <a:ext cx="751205" cy="39497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Operations</a:t>
            </a:r>
            <a:endParaRPr lang="en-US" dirty="0"/>
          </a:p>
        </p:txBody>
      </p:sp>
      <p:sp>
        <p:nvSpPr>
          <p:cNvPr id="3" name="Content Placeholder 2"/>
          <p:cNvSpPr>
            <a:spLocks noGrp="1"/>
          </p:cNvSpPr>
          <p:nvPr>
            <p:ph idx="1"/>
          </p:nvPr>
        </p:nvSpPr>
        <p:spPr/>
        <p:txBody>
          <a:bodyPr/>
          <a:lstStyle/>
          <a:p>
            <a:pPr marL="0" indent="0">
              <a:buNone/>
            </a:pPr>
            <a:r>
              <a:rPr lang="en-US" sz="1800" dirty="0"/>
              <a:t>1. </a:t>
            </a:r>
            <a:r>
              <a:rPr lang="en-US" sz="1800" b="1" dirty="0">
                <a:solidFill>
                  <a:srgbClr val="C00000"/>
                </a:solidFill>
              </a:rPr>
              <a:t>Program Counter</a:t>
            </a:r>
            <a:r>
              <a:rPr lang="en-US" sz="1800" dirty="0"/>
              <a:t> </a:t>
            </a:r>
            <a:r>
              <a:rPr lang="en-US" sz="1800" b="1" dirty="0">
                <a:solidFill>
                  <a:srgbClr val="C00000"/>
                </a:solidFill>
              </a:rPr>
              <a:t>(PC)</a:t>
            </a:r>
            <a:r>
              <a:rPr lang="en-US" sz="1800" dirty="0"/>
              <a:t> holds</a:t>
            </a:r>
            <a:endParaRPr lang="en-US" sz="1800" dirty="0"/>
          </a:p>
          <a:p>
            <a:pPr marL="0" indent="0">
              <a:buNone/>
            </a:pPr>
            <a:r>
              <a:rPr lang="en-US" sz="1800" dirty="0"/>
              <a:t>    the instruction address.</a:t>
            </a:r>
            <a:endParaRPr lang="en-US" sz="1800" dirty="0"/>
          </a:p>
          <a:p>
            <a:pPr marL="0" indent="0">
              <a:buNone/>
            </a:pPr>
            <a:r>
              <a:rPr lang="en-US" sz="1800" dirty="0"/>
              <a:t>2. Instructions are fetched </a:t>
            </a:r>
            <a:endParaRPr lang="en-US" sz="1800" dirty="0"/>
          </a:p>
          <a:p>
            <a:pPr marL="0" indent="0">
              <a:buNone/>
            </a:pPr>
            <a:r>
              <a:rPr lang="en-US" sz="1800" dirty="0"/>
              <a:t>    from memory</a:t>
            </a:r>
            <a:endParaRPr lang="en-US" sz="1800" dirty="0"/>
          </a:p>
          <a:p>
            <a:pPr marL="0" indent="0">
              <a:buNone/>
            </a:pPr>
            <a:r>
              <a:rPr lang="en-US" sz="1800" dirty="0"/>
              <a:t>3. </a:t>
            </a:r>
            <a:r>
              <a:rPr lang="en-US" sz="1800" b="1" dirty="0">
                <a:solidFill>
                  <a:srgbClr val="C00000"/>
                </a:solidFill>
              </a:rPr>
              <a:t>Control </a:t>
            </a:r>
            <a:r>
              <a:rPr lang="en-US" sz="1800" dirty="0"/>
              <a:t>logic decodes the</a:t>
            </a:r>
            <a:endParaRPr lang="en-US" sz="1800" dirty="0"/>
          </a:p>
          <a:p>
            <a:pPr marL="0" indent="0">
              <a:buNone/>
            </a:pPr>
            <a:r>
              <a:rPr lang="en-US" sz="1800" dirty="0"/>
              <a:t>    </a:t>
            </a:r>
            <a:r>
              <a:rPr lang="en-US" sz="1800" dirty="0">
                <a:sym typeface="+mn-ea"/>
              </a:rPr>
              <a:t>instruction and tells the ALU</a:t>
            </a:r>
            <a:endParaRPr lang="en-US" sz="1800" dirty="0">
              <a:sym typeface="+mn-ea"/>
            </a:endParaRPr>
          </a:p>
          <a:p>
            <a:pPr marL="0" indent="0">
              <a:buNone/>
            </a:pPr>
            <a:r>
              <a:rPr lang="en-US" sz="1800" dirty="0"/>
              <a:t>    and Register File what to do</a:t>
            </a:r>
            <a:endParaRPr lang="en-US" sz="1800" dirty="0"/>
          </a:p>
          <a:p>
            <a:pPr marL="0" indent="0">
              <a:buNone/>
            </a:pPr>
            <a:r>
              <a:rPr lang="en-US" sz="1800" dirty="0"/>
              <a:t>4. </a:t>
            </a:r>
            <a:r>
              <a:rPr lang="en-US" sz="1800" b="1" dirty="0">
                <a:solidFill>
                  <a:srgbClr val="C00000"/>
                </a:solidFill>
              </a:rPr>
              <a:t>ALU</a:t>
            </a:r>
            <a:r>
              <a:rPr lang="en-US" sz="1800" dirty="0"/>
              <a:t> executes the </a:t>
            </a:r>
            <a:r>
              <a:rPr lang="en-US" sz="1800" dirty="0">
                <a:sym typeface="+mn-ea"/>
              </a:rPr>
              <a:t>instruction </a:t>
            </a:r>
            <a:endParaRPr lang="en-US" sz="1800" dirty="0">
              <a:sym typeface="+mn-ea"/>
            </a:endParaRPr>
          </a:p>
          <a:p>
            <a:pPr marL="0" indent="0">
              <a:buNone/>
            </a:pPr>
            <a:r>
              <a:rPr lang="en-US" sz="1800" dirty="0"/>
              <a:t>    using data get from Register</a:t>
            </a:r>
            <a:endParaRPr lang="en-US" sz="1800" dirty="0"/>
          </a:p>
          <a:p>
            <a:pPr marL="0" indent="0">
              <a:buNone/>
            </a:pPr>
            <a:r>
              <a:rPr lang="en-US" sz="1800" dirty="0"/>
              <a:t>    File and results flow back to </a:t>
            </a:r>
            <a:endParaRPr lang="en-US" sz="1800" dirty="0"/>
          </a:p>
          <a:p>
            <a:pPr marL="0" indent="0">
              <a:buNone/>
            </a:pPr>
            <a:r>
              <a:rPr lang="en-US" sz="1800" dirty="0"/>
              <a:t>    the </a:t>
            </a:r>
            <a:r>
              <a:rPr lang="en-US" sz="1800" dirty="0">
                <a:sym typeface="+mn-ea"/>
              </a:rPr>
              <a:t>Register File</a:t>
            </a:r>
            <a:endParaRPr lang="en-US" sz="1800" dirty="0"/>
          </a:p>
          <a:p>
            <a:pPr marL="0" indent="0">
              <a:buNone/>
            </a:pPr>
            <a:r>
              <a:rPr lang="en-US" sz="1800" dirty="0"/>
              <a:t>5. The </a:t>
            </a:r>
            <a:r>
              <a:rPr lang="en-US" sz="1800" b="1" dirty="0">
                <a:solidFill>
                  <a:srgbClr val="C00000"/>
                </a:solidFill>
              </a:rPr>
              <a:t>Control </a:t>
            </a:r>
            <a:r>
              <a:rPr lang="en-US" sz="1800" dirty="0"/>
              <a:t>logic updates</a:t>
            </a:r>
            <a:endParaRPr lang="en-US" sz="1800" dirty="0"/>
          </a:p>
          <a:p>
            <a:pPr marL="0" indent="0">
              <a:buNone/>
            </a:pPr>
            <a:r>
              <a:rPr lang="en-US" sz="1800" dirty="0"/>
              <a:t>    the </a:t>
            </a:r>
            <a:r>
              <a:rPr lang="en-US" sz="1800" b="1" dirty="0">
                <a:solidFill>
                  <a:srgbClr val="C00000"/>
                </a:solidFill>
              </a:rPr>
              <a:t>Program Counter</a:t>
            </a:r>
            <a:r>
              <a:rPr lang="en-US" sz="1800" dirty="0">
                <a:solidFill>
                  <a:srgbClr val="C00000"/>
                </a:solidFill>
              </a:rPr>
              <a:t> </a:t>
            </a:r>
            <a:r>
              <a:rPr lang="en-US" sz="1800" dirty="0"/>
              <a:t>for the</a:t>
            </a:r>
            <a:endParaRPr lang="en-US" sz="1800" dirty="0"/>
          </a:p>
          <a:p>
            <a:pPr marL="0" indent="0">
              <a:buNone/>
            </a:pPr>
            <a:r>
              <a:rPr lang="en-US" sz="1800" dirty="0"/>
              <a:t>    next instruction.</a:t>
            </a:r>
            <a:endParaRPr lang="en-US" sz="1800" dirty="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grpSp>
        <p:nvGrpSpPr>
          <p:cNvPr id="5" name="组合 4"/>
          <p:cNvGrpSpPr/>
          <p:nvPr/>
        </p:nvGrpSpPr>
        <p:grpSpPr>
          <a:xfrm>
            <a:off x="9120505" y="1268095"/>
            <a:ext cx="2202815" cy="4875987"/>
            <a:chOff x="10847" y="1820"/>
            <a:chExt cx="3441" cy="6688"/>
          </a:xfrm>
        </p:grpSpPr>
        <p:sp>
          <p:nvSpPr>
            <p:cNvPr id="6" name="矩形 5"/>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1291" y="2014"/>
              <a:ext cx="2552" cy="505"/>
            </a:xfrm>
            <a:prstGeom prst="rect">
              <a:avLst/>
            </a:prstGeom>
            <a:noFill/>
            <a:ln>
              <a:noFill/>
            </a:ln>
          </p:spPr>
          <p:txBody>
            <a:bodyPr wrap="square" rtlCol="0">
              <a:spAutoFit/>
            </a:bodyPr>
            <a:lstStyle/>
            <a:p>
              <a:r>
                <a:rPr lang="en-US" altLang="zh-CN" b="1">
                  <a:solidFill>
                    <a:schemeClr val="bg1"/>
                  </a:solidFill>
                </a:rPr>
                <a:t>      Memory</a:t>
              </a:r>
              <a:endParaRPr lang="en-US" altLang="zh-CN" b="1">
                <a:solidFill>
                  <a:schemeClr val="bg1"/>
                </a:solidFill>
              </a:endParaRPr>
            </a:p>
          </p:txBody>
        </p:sp>
      </p:grpSp>
      <p:graphicFrame>
        <p:nvGraphicFramePr>
          <p:cNvPr id="11" name="表格 10"/>
          <p:cNvGraphicFramePr/>
          <p:nvPr>
            <p:custDataLst>
              <p:tags r:id="rId1"/>
            </p:custDataLst>
          </p:nvPr>
        </p:nvGraphicFramePr>
        <p:xfrm>
          <a:off x="9302750" y="177990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4</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8</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12</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16</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20</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24</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28</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32</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2" name="组合 11"/>
          <p:cNvGrpSpPr/>
          <p:nvPr/>
        </p:nvGrpSpPr>
        <p:grpSpPr>
          <a:xfrm>
            <a:off x="3933190" y="1485265"/>
            <a:ext cx="2202815" cy="3078480"/>
            <a:chOff x="10847" y="1820"/>
            <a:chExt cx="3441" cy="6688"/>
          </a:xfrm>
        </p:grpSpPr>
        <p:sp>
          <p:nvSpPr>
            <p:cNvPr id="13" name="矩形 12"/>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0959" y="2089"/>
              <a:ext cx="2997" cy="800"/>
            </a:xfrm>
            <a:prstGeom prst="rect">
              <a:avLst/>
            </a:prstGeom>
            <a:noFill/>
            <a:ln>
              <a:noFill/>
            </a:ln>
          </p:spPr>
          <p:txBody>
            <a:bodyPr wrap="square" rtlCol="0">
              <a:spAutoFit/>
            </a:bodyPr>
            <a:lstStyle/>
            <a:p>
              <a:r>
                <a:rPr lang="en-US" altLang="zh-CN" b="1">
                  <a:solidFill>
                    <a:schemeClr val="bg1"/>
                  </a:solidFill>
                </a:rPr>
                <a:t>      Register File</a:t>
              </a:r>
              <a:endParaRPr lang="en-US" altLang="zh-CN" b="1">
                <a:solidFill>
                  <a:schemeClr val="bg1"/>
                </a:solidFill>
              </a:endParaRPr>
            </a:p>
          </p:txBody>
        </p:sp>
      </p:grpSp>
      <p:graphicFrame>
        <p:nvGraphicFramePr>
          <p:cNvPr id="15" name="表格 14"/>
          <p:cNvGraphicFramePr/>
          <p:nvPr>
            <p:custDataLst>
              <p:tags r:id="rId2"/>
            </p:custDataLst>
          </p:nvPr>
        </p:nvGraphicFramePr>
        <p:xfrm>
          <a:off x="4084320" y="204152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R0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85000"/>
                      </a:schemeClr>
                    </a:solidFill>
                  </a:tcPr>
                </a:tc>
              </a:tr>
              <a:tr h="258445">
                <a:tc>
                  <a:txBody>
                    <a:bodyPr/>
                    <a:lstStyle/>
                    <a:p>
                      <a:pPr algn="dist">
                        <a:lnSpc>
                          <a:spcPct val="60000"/>
                        </a:lnSpc>
                        <a:buNone/>
                      </a:pPr>
                      <a:r>
                        <a:rPr lang="en-US" altLang="zh-CN"/>
                        <a:t>R1</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R2</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R3</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R4</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R5</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R6</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R7</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R8</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6" name="组合 15"/>
          <p:cNvGrpSpPr/>
          <p:nvPr/>
        </p:nvGrpSpPr>
        <p:grpSpPr>
          <a:xfrm>
            <a:off x="3933190" y="4940935"/>
            <a:ext cx="2232660" cy="840740"/>
            <a:chOff x="5291" y="7895"/>
            <a:chExt cx="3516" cy="1324"/>
          </a:xfrm>
        </p:grpSpPr>
        <p:sp>
          <p:nvSpPr>
            <p:cNvPr id="8" name="矩形 7"/>
            <p:cNvSpPr/>
            <p:nvPr/>
          </p:nvSpPr>
          <p:spPr>
            <a:xfrm>
              <a:off x="5291" y="7895"/>
              <a:ext cx="3516" cy="132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481" y="7895"/>
              <a:ext cx="1136" cy="628"/>
            </a:xfrm>
            <a:prstGeom prst="rect">
              <a:avLst/>
            </a:prstGeom>
            <a:noFill/>
          </p:spPr>
          <p:txBody>
            <a:bodyPr wrap="square" rtlCol="0">
              <a:spAutoFit/>
            </a:bodyPr>
            <a:lstStyle/>
            <a:p>
              <a:r>
                <a:rPr lang="en-US" altLang="zh-CN" sz="2000" b="1">
                  <a:solidFill>
                    <a:schemeClr val="bg1"/>
                  </a:solidFill>
                </a:rPr>
                <a:t>ALU</a:t>
              </a:r>
              <a:endParaRPr lang="en-US" altLang="zh-CN" sz="2000" b="1">
                <a:solidFill>
                  <a:schemeClr val="bg1"/>
                </a:solidFill>
              </a:endParaRPr>
            </a:p>
          </p:txBody>
        </p:sp>
        <p:sp>
          <p:nvSpPr>
            <p:cNvPr id="10" name="文本框 9"/>
            <p:cNvSpPr txBox="1"/>
            <p:nvPr/>
          </p:nvSpPr>
          <p:spPr>
            <a:xfrm>
              <a:off x="5554" y="8462"/>
              <a:ext cx="2990" cy="580"/>
            </a:xfrm>
            <a:prstGeom prst="rect">
              <a:avLst/>
            </a:prstGeom>
            <a:solidFill>
              <a:schemeClr val="bg1"/>
            </a:solidFill>
            <a:ln>
              <a:solidFill>
                <a:schemeClr val="tx1"/>
              </a:solidFill>
            </a:ln>
          </p:spPr>
          <p:txBody>
            <a:bodyPr wrap="square" rtlCol="0">
              <a:spAutoFit/>
            </a:bodyPr>
            <a:lstStyle/>
            <a:p>
              <a:endParaRPr lang="zh-CN" altLang="en-US"/>
            </a:p>
          </p:txBody>
        </p:sp>
      </p:grpSp>
      <p:grpSp>
        <p:nvGrpSpPr>
          <p:cNvPr id="17" name="组合 16"/>
          <p:cNvGrpSpPr/>
          <p:nvPr/>
        </p:nvGrpSpPr>
        <p:grpSpPr>
          <a:xfrm>
            <a:off x="6312535" y="1268095"/>
            <a:ext cx="2383790" cy="931545"/>
            <a:chOff x="5291" y="7895"/>
            <a:chExt cx="3754" cy="1467"/>
          </a:xfrm>
        </p:grpSpPr>
        <p:sp>
          <p:nvSpPr>
            <p:cNvPr id="18" name="矩形 17"/>
            <p:cNvSpPr/>
            <p:nvPr/>
          </p:nvSpPr>
          <p:spPr>
            <a:xfrm>
              <a:off x="5291" y="7895"/>
              <a:ext cx="3754" cy="146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5518" y="7895"/>
              <a:ext cx="3507" cy="582"/>
            </a:xfrm>
            <a:prstGeom prst="rect">
              <a:avLst/>
            </a:prstGeom>
            <a:noFill/>
          </p:spPr>
          <p:txBody>
            <a:bodyPr wrap="square" rtlCol="0">
              <a:spAutoFit/>
            </a:bodyPr>
            <a:lstStyle/>
            <a:p>
              <a:r>
                <a:rPr lang="en-US" altLang="zh-CN" b="1" dirty="0">
                  <a:solidFill>
                    <a:schemeClr val="bg1"/>
                  </a:solidFill>
                </a:rPr>
                <a:t>Program Counter </a:t>
              </a:r>
              <a:r>
                <a:rPr lang="en-US" altLang="zh-CN" b="1" dirty="0">
                  <a:solidFill>
                    <a:schemeClr val="bg1"/>
                  </a:solidFill>
                </a:rPr>
                <a:t>(PC)</a:t>
              </a:r>
              <a:endParaRPr lang="en-US" altLang="zh-CN" b="1" dirty="0">
                <a:solidFill>
                  <a:schemeClr val="bg1"/>
                </a:solidFill>
              </a:endParaRPr>
            </a:p>
          </p:txBody>
        </p:sp>
        <p:sp>
          <p:nvSpPr>
            <p:cNvPr id="20" name="文本框 19"/>
            <p:cNvSpPr txBox="1"/>
            <p:nvPr/>
          </p:nvSpPr>
          <p:spPr>
            <a:xfrm>
              <a:off x="5600" y="8635"/>
              <a:ext cx="3247" cy="580"/>
            </a:xfrm>
            <a:prstGeom prst="rect">
              <a:avLst/>
            </a:prstGeom>
            <a:solidFill>
              <a:schemeClr val="bg1"/>
            </a:solidFill>
            <a:ln>
              <a:solidFill>
                <a:schemeClr val="tx1"/>
              </a:solidFill>
            </a:ln>
          </p:spPr>
          <p:txBody>
            <a:bodyPr wrap="square" rtlCol="0">
              <a:spAutoFit/>
            </a:bodyPr>
            <a:lstStyle/>
            <a:p>
              <a:r>
                <a:rPr lang="en-US" altLang="zh-CN"/>
                <a:t>Instruction address</a:t>
              </a:r>
              <a:endParaRPr lang="en-US" altLang="zh-CN"/>
            </a:p>
          </p:txBody>
        </p:sp>
      </p:grpSp>
      <p:cxnSp>
        <p:nvCxnSpPr>
          <p:cNvPr id="21" name="直接箭头连接符 20"/>
          <p:cNvCxnSpPr/>
          <p:nvPr/>
        </p:nvCxnSpPr>
        <p:spPr>
          <a:xfrm flipV="1">
            <a:off x="8688705" y="1772285"/>
            <a:ext cx="431800" cy="63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6319520" y="2425065"/>
            <a:ext cx="2423160" cy="931545"/>
            <a:chOff x="5291" y="7895"/>
            <a:chExt cx="3816" cy="1467"/>
          </a:xfrm>
        </p:grpSpPr>
        <p:sp>
          <p:nvSpPr>
            <p:cNvPr id="23" name="矩形 22"/>
            <p:cNvSpPr/>
            <p:nvPr/>
          </p:nvSpPr>
          <p:spPr>
            <a:xfrm>
              <a:off x="5291" y="7895"/>
              <a:ext cx="3754" cy="146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5437" y="7895"/>
              <a:ext cx="3670" cy="628"/>
            </a:xfrm>
            <a:prstGeom prst="rect">
              <a:avLst/>
            </a:prstGeom>
            <a:noFill/>
          </p:spPr>
          <p:txBody>
            <a:bodyPr wrap="square" rtlCol="0">
              <a:spAutoFit/>
            </a:bodyPr>
            <a:lstStyle/>
            <a:p>
              <a:pPr algn="ctr"/>
              <a:r>
                <a:rPr lang="en-US" altLang="zh-CN" sz="2000" b="1" dirty="0">
                  <a:solidFill>
                    <a:schemeClr val="bg1"/>
                  </a:solidFill>
                </a:rPr>
                <a:t>Instruction</a:t>
              </a:r>
              <a:endParaRPr lang="en-US" altLang="zh-CN" sz="2000" b="1" dirty="0">
                <a:solidFill>
                  <a:schemeClr val="bg1"/>
                </a:solidFill>
              </a:endParaRPr>
            </a:p>
          </p:txBody>
        </p:sp>
        <p:sp>
          <p:nvSpPr>
            <p:cNvPr id="25" name="文本框 24"/>
            <p:cNvSpPr txBox="1"/>
            <p:nvPr/>
          </p:nvSpPr>
          <p:spPr>
            <a:xfrm>
              <a:off x="5600" y="8635"/>
              <a:ext cx="3247" cy="580"/>
            </a:xfrm>
            <a:prstGeom prst="rect">
              <a:avLst/>
            </a:prstGeom>
            <a:solidFill>
              <a:schemeClr val="bg1"/>
            </a:solidFill>
            <a:ln>
              <a:solidFill>
                <a:schemeClr val="tx1"/>
              </a:solidFill>
            </a:ln>
          </p:spPr>
          <p:txBody>
            <a:bodyPr wrap="square" rtlCol="0">
              <a:spAutoFit/>
            </a:bodyPr>
            <a:lstStyle/>
            <a:p>
              <a:r>
                <a:rPr lang="en-US" altLang="zh-CN"/>
                <a:t>Current instruction</a:t>
              </a:r>
              <a:endParaRPr lang="en-US" altLang="zh-CN"/>
            </a:p>
          </p:txBody>
        </p:sp>
      </p:grpSp>
      <p:cxnSp>
        <p:nvCxnSpPr>
          <p:cNvPr id="26" name="直接箭头连接符 25"/>
          <p:cNvCxnSpPr/>
          <p:nvPr/>
        </p:nvCxnSpPr>
        <p:spPr>
          <a:xfrm flipH="1">
            <a:off x="8683625" y="2853690"/>
            <a:ext cx="431800" cy="1651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6653530" y="3860800"/>
            <a:ext cx="1800225" cy="1296035"/>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Control</a:t>
            </a:r>
            <a:endParaRPr lang="en-US" altLang="zh-CN" sz="2000" b="1" dirty="0"/>
          </a:p>
          <a:p>
            <a:pPr algn="ctr"/>
            <a:r>
              <a:rPr lang="en-US" altLang="zh-CN" sz="2000" b="1" dirty="0"/>
              <a:t>Logic</a:t>
            </a:r>
            <a:endParaRPr lang="en-US" altLang="zh-CN" sz="2000" b="1" dirty="0"/>
          </a:p>
        </p:txBody>
      </p:sp>
      <p:cxnSp>
        <p:nvCxnSpPr>
          <p:cNvPr id="29" name="直接箭头连接符 28"/>
          <p:cNvCxnSpPr>
            <a:stCxn id="25" idx="2"/>
            <a:endCxn id="27" idx="0"/>
          </p:cNvCxnSpPr>
          <p:nvPr/>
        </p:nvCxnSpPr>
        <p:spPr>
          <a:xfrm>
            <a:off x="7546975" y="3263265"/>
            <a:ext cx="6985" cy="59753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7" idx="3"/>
            <a:endCxn id="8" idx="3"/>
          </p:cNvCxnSpPr>
          <p:nvPr/>
        </p:nvCxnSpPr>
        <p:spPr>
          <a:xfrm flipH="1">
            <a:off x="6165850" y="4966970"/>
            <a:ext cx="751205" cy="39497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7" idx="1"/>
          </p:cNvCxnSpPr>
          <p:nvPr/>
        </p:nvCxnSpPr>
        <p:spPr>
          <a:xfrm flipH="1" flipV="1">
            <a:off x="6024245" y="3716655"/>
            <a:ext cx="892810" cy="33401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5447665" y="4563745"/>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rot="16200000" flipV="1">
            <a:off x="3026440" y="3933825"/>
            <a:ext cx="3138805" cy="1320165"/>
          </a:xfrm>
          <a:prstGeom prst="bentConnector4">
            <a:avLst>
              <a:gd name="adj1" fmla="val 930"/>
              <a:gd name="adj2" fmla="val 118038"/>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5222875" y="5800725"/>
            <a:ext cx="8890" cy="3644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688840" y="4580890"/>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rot="10800000">
            <a:off x="6455410" y="1734185"/>
            <a:ext cx="340995" cy="2774950"/>
          </a:xfrm>
          <a:prstGeom prst="bentConnector3">
            <a:avLst>
              <a:gd name="adj1" fmla="val 169832"/>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Add/Sub Example</a:t>
            </a:r>
            <a:endParaRPr lang="en-US" dirty="0"/>
          </a:p>
        </p:txBody>
      </p:sp>
      <p:sp>
        <p:nvSpPr>
          <p:cNvPr id="3" name="Content Placeholder 2"/>
          <p:cNvSpPr>
            <a:spLocks noGrp="1"/>
          </p:cNvSpPr>
          <p:nvPr>
            <p:ph idx="1"/>
          </p:nvPr>
        </p:nvSpPr>
        <p:spPr/>
        <p:txBody>
          <a:bodyPr/>
          <a:lstStyle/>
          <a:p>
            <a:pPr marL="0" indent="0">
              <a:buNone/>
            </a:pPr>
            <a:endParaRPr lang="en-US" sz="180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grpSp>
        <p:nvGrpSpPr>
          <p:cNvPr id="5" name="组合 4"/>
          <p:cNvGrpSpPr/>
          <p:nvPr/>
        </p:nvGrpSpPr>
        <p:grpSpPr>
          <a:xfrm>
            <a:off x="9120505" y="1268095"/>
            <a:ext cx="2202815" cy="4875987"/>
            <a:chOff x="10847" y="1820"/>
            <a:chExt cx="3441" cy="6688"/>
          </a:xfrm>
        </p:grpSpPr>
        <p:sp>
          <p:nvSpPr>
            <p:cNvPr id="6" name="矩形 5"/>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1291" y="2014"/>
              <a:ext cx="2552" cy="505"/>
            </a:xfrm>
            <a:prstGeom prst="rect">
              <a:avLst/>
            </a:prstGeom>
            <a:noFill/>
            <a:ln>
              <a:noFill/>
            </a:ln>
          </p:spPr>
          <p:txBody>
            <a:bodyPr wrap="square" rtlCol="0">
              <a:spAutoFit/>
            </a:bodyPr>
            <a:lstStyle/>
            <a:p>
              <a:r>
                <a:rPr lang="en-US" altLang="zh-CN" b="1">
                  <a:solidFill>
                    <a:schemeClr val="bg1"/>
                  </a:solidFill>
                </a:rPr>
                <a:t>      Memory</a:t>
              </a:r>
              <a:endParaRPr lang="en-US" altLang="zh-CN" b="1">
                <a:solidFill>
                  <a:schemeClr val="bg1"/>
                </a:solidFill>
              </a:endParaRPr>
            </a:p>
          </p:txBody>
        </p:sp>
      </p:grpSp>
      <p:graphicFrame>
        <p:nvGraphicFramePr>
          <p:cNvPr id="11" name="表格 10"/>
          <p:cNvGraphicFramePr/>
          <p:nvPr>
            <p:custDataLst>
              <p:tags r:id="rId1"/>
            </p:custDataLst>
          </p:nvPr>
        </p:nvGraphicFramePr>
        <p:xfrm>
          <a:off x="9302750" y="177990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sz="1600" b="0">
                          <a:solidFill>
                            <a:schemeClr val="tx1"/>
                          </a:solidFill>
                          <a:cs typeface="+mn-lt"/>
                        </a:rPr>
                        <a:t>add R4, R0, R0</a:t>
                      </a:r>
                      <a:endParaRPr lang="en-US" altLang="zh-CN" sz="1600"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sz="1600">
                          <a:solidFill>
                            <a:schemeClr val="tx1"/>
                          </a:solidFill>
                          <a:cs typeface="+mn-lt"/>
                        </a:rPr>
                        <a:t>sub R1, R3, R4</a:t>
                      </a: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12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16</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32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2" name="组合 11"/>
          <p:cNvGrpSpPr/>
          <p:nvPr/>
        </p:nvGrpSpPr>
        <p:grpSpPr>
          <a:xfrm>
            <a:off x="3574415" y="1485265"/>
            <a:ext cx="2202815" cy="3078480"/>
            <a:chOff x="10847" y="1820"/>
            <a:chExt cx="3441" cy="6688"/>
          </a:xfrm>
        </p:grpSpPr>
        <p:sp>
          <p:nvSpPr>
            <p:cNvPr id="13" name="矩形 12"/>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0959" y="2089"/>
              <a:ext cx="2997" cy="800"/>
            </a:xfrm>
            <a:prstGeom prst="rect">
              <a:avLst/>
            </a:prstGeom>
            <a:noFill/>
            <a:ln>
              <a:noFill/>
            </a:ln>
          </p:spPr>
          <p:txBody>
            <a:bodyPr wrap="square" rtlCol="0">
              <a:spAutoFit/>
            </a:bodyPr>
            <a:lstStyle/>
            <a:p>
              <a:r>
                <a:rPr lang="en-US" altLang="zh-CN" b="1">
                  <a:solidFill>
                    <a:schemeClr val="bg1"/>
                  </a:solidFill>
                </a:rPr>
                <a:t>      Register File</a:t>
              </a:r>
              <a:endParaRPr lang="en-US" altLang="zh-CN" b="1">
                <a:solidFill>
                  <a:schemeClr val="bg1"/>
                </a:solidFill>
              </a:endParaRPr>
            </a:p>
          </p:txBody>
        </p:sp>
      </p:grpSp>
      <p:graphicFrame>
        <p:nvGraphicFramePr>
          <p:cNvPr id="15" name="表格 14"/>
          <p:cNvGraphicFramePr/>
          <p:nvPr>
            <p:custDataLst>
              <p:tags r:id="rId2"/>
            </p:custDataLst>
          </p:nvPr>
        </p:nvGraphicFramePr>
        <p:xfrm>
          <a:off x="3725545" y="204152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R0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85000"/>
                      </a:schemeClr>
                    </a:solidFill>
                  </a:tcPr>
                </a:tc>
              </a:tr>
              <a:tr h="258445">
                <a:tc>
                  <a:txBody>
                    <a:bodyPr/>
                    <a:lstStyle/>
                    <a:p>
                      <a:pPr algn="dist">
                        <a:lnSpc>
                          <a:spcPct val="60000"/>
                        </a:lnSpc>
                        <a:buNone/>
                      </a:pPr>
                      <a:r>
                        <a:rPr lang="en-US" altLang="zh-CN"/>
                        <a:t>R1</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R2</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R3</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R4</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R5</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R6</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R7</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R8</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6" name="组合 15"/>
          <p:cNvGrpSpPr/>
          <p:nvPr/>
        </p:nvGrpSpPr>
        <p:grpSpPr>
          <a:xfrm>
            <a:off x="3574415" y="4940935"/>
            <a:ext cx="2232660" cy="840740"/>
            <a:chOff x="5291" y="7895"/>
            <a:chExt cx="3516" cy="1324"/>
          </a:xfrm>
        </p:grpSpPr>
        <p:sp>
          <p:nvSpPr>
            <p:cNvPr id="8" name="矩形 7"/>
            <p:cNvSpPr/>
            <p:nvPr/>
          </p:nvSpPr>
          <p:spPr>
            <a:xfrm>
              <a:off x="5291" y="7895"/>
              <a:ext cx="3516" cy="132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481" y="7895"/>
              <a:ext cx="1136" cy="628"/>
            </a:xfrm>
            <a:prstGeom prst="rect">
              <a:avLst/>
            </a:prstGeom>
            <a:noFill/>
          </p:spPr>
          <p:txBody>
            <a:bodyPr wrap="square" rtlCol="0">
              <a:spAutoFit/>
            </a:bodyPr>
            <a:lstStyle/>
            <a:p>
              <a:r>
                <a:rPr lang="en-US" altLang="zh-CN" sz="2000" b="1">
                  <a:solidFill>
                    <a:schemeClr val="bg1"/>
                  </a:solidFill>
                </a:rPr>
                <a:t>ALU</a:t>
              </a:r>
              <a:endParaRPr lang="en-US" altLang="zh-CN" sz="2000" b="1">
                <a:solidFill>
                  <a:schemeClr val="bg1"/>
                </a:solidFill>
              </a:endParaRPr>
            </a:p>
          </p:txBody>
        </p:sp>
        <p:sp>
          <p:nvSpPr>
            <p:cNvPr id="10" name="文本框 9"/>
            <p:cNvSpPr txBox="1"/>
            <p:nvPr/>
          </p:nvSpPr>
          <p:spPr>
            <a:xfrm>
              <a:off x="5554" y="8462"/>
              <a:ext cx="2990" cy="580"/>
            </a:xfrm>
            <a:prstGeom prst="rect">
              <a:avLst/>
            </a:prstGeom>
            <a:solidFill>
              <a:schemeClr val="bg1"/>
            </a:solidFill>
            <a:ln>
              <a:solidFill>
                <a:schemeClr val="tx1"/>
              </a:solidFill>
            </a:ln>
          </p:spPr>
          <p:txBody>
            <a:bodyPr wrap="square" rtlCol="0">
              <a:spAutoFit/>
            </a:bodyPr>
            <a:lstStyle/>
            <a:p>
              <a:endParaRPr lang="zh-CN" altLang="en-US"/>
            </a:p>
          </p:txBody>
        </p:sp>
      </p:grpSp>
      <p:grpSp>
        <p:nvGrpSpPr>
          <p:cNvPr id="17" name="组合 16"/>
          <p:cNvGrpSpPr/>
          <p:nvPr/>
        </p:nvGrpSpPr>
        <p:grpSpPr>
          <a:xfrm>
            <a:off x="6312535" y="1268095"/>
            <a:ext cx="2383790" cy="931545"/>
            <a:chOff x="5291" y="7895"/>
            <a:chExt cx="3754" cy="1467"/>
          </a:xfrm>
        </p:grpSpPr>
        <p:sp>
          <p:nvSpPr>
            <p:cNvPr id="18" name="矩形 17"/>
            <p:cNvSpPr/>
            <p:nvPr/>
          </p:nvSpPr>
          <p:spPr>
            <a:xfrm>
              <a:off x="5291" y="7895"/>
              <a:ext cx="3754" cy="146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5518" y="7895"/>
              <a:ext cx="3507" cy="582"/>
            </a:xfrm>
            <a:prstGeom prst="rect">
              <a:avLst/>
            </a:prstGeom>
            <a:noFill/>
          </p:spPr>
          <p:txBody>
            <a:bodyPr wrap="square" rtlCol="0">
              <a:spAutoFit/>
            </a:bodyPr>
            <a:lstStyle/>
            <a:p>
              <a:r>
                <a:rPr lang="en-US" altLang="zh-CN" b="1" dirty="0">
                  <a:solidFill>
                    <a:schemeClr val="bg1"/>
                  </a:solidFill>
                </a:rPr>
                <a:t>Program Counter </a:t>
              </a:r>
              <a:r>
                <a:rPr lang="en-US" altLang="zh-CN" b="1" dirty="0">
                  <a:solidFill>
                    <a:schemeClr val="bg1"/>
                  </a:solidFill>
                </a:rPr>
                <a:t>(PC)</a:t>
              </a:r>
              <a:endParaRPr lang="en-US" altLang="zh-CN" b="1" dirty="0">
                <a:solidFill>
                  <a:schemeClr val="bg1"/>
                </a:solidFill>
              </a:endParaRPr>
            </a:p>
          </p:txBody>
        </p:sp>
        <p:sp>
          <p:nvSpPr>
            <p:cNvPr id="20" name="文本框 19"/>
            <p:cNvSpPr txBox="1"/>
            <p:nvPr/>
          </p:nvSpPr>
          <p:spPr>
            <a:xfrm>
              <a:off x="5600" y="8635"/>
              <a:ext cx="3247" cy="580"/>
            </a:xfrm>
            <a:prstGeom prst="rect">
              <a:avLst/>
            </a:prstGeom>
            <a:solidFill>
              <a:schemeClr val="bg1"/>
            </a:solidFill>
            <a:ln>
              <a:solidFill>
                <a:schemeClr val="tx1"/>
              </a:solidFill>
            </a:ln>
          </p:spPr>
          <p:txBody>
            <a:bodyPr wrap="square" rtlCol="0">
              <a:spAutoFit/>
            </a:bodyPr>
            <a:lstStyle/>
            <a:p>
              <a:endParaRPr lang="en-US" altLang="zh-CN"/>
            </a:p>
          </p:txBody>
        </p:sp>
      </p:grpSp>
      <p:cxnSp>
        <p:nvCxnSpPr>
          <p:cNvPr id="21" name="直接箭头连接符 20"/>
          <p:cNvCxnSpPr/>
          <p:nvPr/>
        </p:nvCxnSpPr>
        <p:spPr>
          <a:xfrm flipV="1">
            <a:off x="8688705" y="1772285"/>
            <a:ext cx="431800" cy="63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6319520" y="2425065"/>
            <a:ext cx="2423160" cy="931545"/>
            <a:chOff x="5291" y="7895"/>
            <a:chExt cx="3816" cy="1467"/>
          </a:xfrm>
        </p:grpSpPr>
        <p:sp>
          <p:nvSpPr>
            <p:cNvPr id="23" name="矩形 22"/>
            <p:cNvSpPr/>
            <p:nvPr/>
          </p:nvSpPr>
          <p:spPr>
            <a:xfrm>
              <a:off x="5291" y="7895"/>
              <a:ext cx="3754" cy="146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5437" y="7895"/>
              <a:ext cx="3670" cy="628"/>
            </a:xfrm>
            <a:prstGeom prst="rect">
              <a:avLst/>
            </a:prstGeom>
            <a:noFill/>
          </p:spPr>
          <p:txBody>
            <a:bodyPr wrap="square" rtlCol="0">
              <a:spAutoFit/>
            </a:bodyPr>
            <a:lstStyle/>
            <a:p>
              <a:pPr algn="ctr"/>
              <a:r>
                <a:rPr lang="en-US" altLang="zh-CN" sz="2000" b="1" dirty="0">
                  <a:solidFill>
                    <a:schemeClr val="bg1"/>
                  </a:solidFill>
                </a:rPr>
                <a:t>Instruction</a:t>
              </a:r>
              <a:endParaRPr lang="en-US" altLang="zh-CN" sz="2000" b="1" dirty="0">
                <a:solidFill>
                  <a:schemeClr val="bg1"/>
                </a:solidFill>
              </a:endParaRPr>
            </a:p>
          </p:txBody>
        </p:sp>
        <p:sp>
          <p:nvSpPr>
            <p:cNvPr id="25" name="文本框 24"/>
            <p:cNvSpPr txBox="1"/>
            <p:nvPr/>
          </p:nvSpPr>
          <p:spPr>
            <a:xfrm>
              <a:off x="5600" y="8635"/>
              <a:ext cx="3247" cy="580"/>
            </a:xfrm>
            <a:prstGeom prst="rect">
              <a:avLst/>
            </a:prstGeom>
            <a:solidFill>
              <a:schemeClr val="bg1"/>
            </a:solidFill>
            <a:ln>
              <a:solidFill>
                <a:schemeClr val="tx1"/>
              </a:solidFill>
            </a:ln>
          </p:spPr>
          <p:txBody>
            <a:bodyPr wrap="square" rtlCol="0">
              <a:spAutoFit/>
            </a:bodyPr>
            <a:lstStyle/>
            <a:p>
              <a:endParaRPr lang="en-US" altLang="zh-CN"/>
            </a:p>
          </p:txBody>
        </p:sp>
      </p:grpSp>
      <p:cxnSp>
        <p:nvCxnSpPr>
          <p:cNvPr id="26" name="直接箭头连接符 25"/>
          <p:cNvCxnSpPr/>
          <p:nvPr/>
        </p:nvCxnSpPr>
        <p:spPr>
          <a:xfrm flipH="1">
            <a:off x="8683625" y="2853690"/>
            <a:ext cx="431800" cy="1651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6653530" y="3860800"/>
            <a:ext cx="1800225" cy="1296035"/>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Control</a:t>
            </a:r>
            <a:endParaRPr lang="en-US" altLang="zh-CN" sz="2000" b="1" dirty="0"/>
          </a:p>
          <a:p>
            <a:pPr algn="ctr"/>
            <a:r>
              <a:rPr lang="en-US" altLang="zh-CN" sz="2000" b="1" dirty="0"/>
              <a:t>Logic</a:t>
            </a:r>
            <a:endParaRPr lang="en-US" altLang="zh-CN" sz="2000" b="1" dirty="0"/>
          </a:p>
        </p:txBody>
      </p:sp>
      <p:cxnSp>
        <p:nvCxnSpPr>
          <p:cNvPr id="29" name="直接箭头连接符 28"/>
          <p:cNvCxnSpPr>
            <a:stCxn id="25" idx="2"/>
            <a:endCxn id="27" idx="0"/>
          </p:cNvCxnSpPr>
          <p:nvPr/>
        </p:nvCxnSpPr>
        <p:spPr>
          <a:xfrm>
            <a:off x="7546975" y="3263265"/>
            <a:ext cx="6985" cy="59753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7" idx="3"/>
            <a:endCxn id="8" idx="3"/>
          </p:cNvCxnSpPr>
          <p:nvPr/>
        </p:nvCxnSpPr>
        <p:spPr>
          <a:xfrm flipH="1">
            <a:off x="5807075" y="4966970"/>
            <a:ext cx="1109980" cy="39497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7" idx="1"/>
          </p:cNvCxnSpPr>
          <p:nvPr/>
        </p:nvCxnSpPr>
        <p:spPr>
          <a:xfrm flipH="1" flipV="1">
            <a:off x="5735955" y="3644900"/>
            <a:ext cx="1181100" cy="40576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5088890" y="4563745"/>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rot="16200000" flipV="1">
            <a:off x="2736850" y="3933825"/>
            <a:ext cx="3138805" cy="1320165"/>
          </a:xfrm>
          <a:prstGeom prst="bentConnector4">
            <a:avLst>
              <a:gd name="adj1" fmla="val 930"/>
              <a:gd name="adj2" fmla="val 118038"/>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4864100" y="5800725"/>
            <a:ext cx="8890" cy="3644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330065" y="4580890"/>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rot="10800000">
            <a:off x="6311900" y="1734185"/>
            <a:ext cx="340995" cy="2774950"/>
          </a:xfrm>
          <a:prstGeom prst="bentConnector3">
            <a:avLst>
              <a:gd name="adj1" fmla="val 169832"/>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9696450" y="1772285"/>
            <a:ext cx="1445895" cy="521970"/>
          </a:xfrm>
          <a:prstGeom prst="rect">
            <a:avLst/>
          </a:prstGeom>
          <a:noFill/>
          <a:ln w="38100">
            <a:solidFill>
              <a:srgbClr val="FFFF00"/>
            </a:solidFill>
          </a:ln>
        </p:spPr>
        <p:txBody>
          <a:bodyPr wrap="square" rtlCol="0">
            <a:spAutoFit/>
          </a:bodyPr>
          <a:lstStyle/>
          <a:p>
            <a:endParaRPr lang="zh-CN" altLang="en-US" sz="28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Add/Sub Example</a:t>
            </a:r>
            <a:endParaRPr lang="en-US" dirty="0"/>
          </a:p>
        </p:txBody>
      </p:sp>
      <p:sp>
        <p:nvSpPr>
          <p:cNvPr id="3" name="Content Placeholder 2"/>
          <p:cNvSpPr>
            <a:spLocks noGrp="1"/>
          </p:cNvSpPr>
          <p:nvPr>
            <p:ph idx="1"/>
          </p:nvPr>
        </p:nvSpPr>
        <p:spPr/>
        <p:txBody>
          <a:bodyPr/>
          <a:lstStyle/>
          <a:p>
            <a:pPr marL="0" indent="0">
              <a:buNone/>
            </a:pPr>
            <a:endParaRPr lang="en-US" sz="180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grpSp>
        <p:nvGrpSpPr>
          <p:cNvPr id="5" name="组合 4"/>
          <p:cNvGrpSpPr/>
          <p:nvPr/>
        </p:nvGrpSpPr>
        <p:grpSpPr>
          <a:xfrm>
            <a:off x="9120505" y="1268095"/>
            <a:ext cx="2202815" cy="4875987"/>
            <a:chOff x="10847" y="1820"/>
            <a:chExt cx="3441" cy="6688"/>
          </a:xfrm>
        </p:grpSpPr>
        <p:sp>
          <p:nvSpPr>
            <p:cNvPr id="6" name="矩形 5"/>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1291" y="2014"/>
              <a:ext cx="2552" cy="505"/>
            </a:xfrm>
            <a:prstGeom prst="rect">
              <a:avLst/>
            </a:prstGeom>
            <a:noFill/>
            <a:ln>
              <a:noFill/>
            </a:ln>
          </p:spPr>
          <p:txBody>
            <a:bodyPr wrap="square" rtlCol="0">
              <a:spAutoFit/>
            </a:bodyPr>
            <a:lstStyle/>
            <a:p>
              <a:r>
                <a:rPr lang="en-US" altLang="zh-CN" b="1">
                  <a:solidFill>
                    <a:schemeClr val="bg1"/>
                  </a:solidFill>
                </a:rPr>
                <a:t>      Memory</a:t>
              </a:r>
              <a:endParaRPr lang="en-US" altLang="zh-CN" b="1">
                <a:solidFill>
                  <a:schemeClr val="bg1"/>
                </a:solidFill>
              </a:endParaRPr>
            </a:p>
          </p:txBody>
        </p:sp>
      </p:grpSp>
      <p:graphicFrame>
        <p:nvGraphicFramePr>
          <p:cNvPr id="11" name="表格 10"/>
          <p:cNvGraphicFramePr/>
          <p:nvPr>
            <p:custDataLst>
              <p:tags r:id="rId1"/>
            </p:custDataLst>
          </p:nvPr>
        </p:nvGraphicFramePr>
        <p:xfrm>
          <a:off x="9302750" y="177990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sz="1600" b="0">
                          <a:solidFill>
                            <a:schemeClr val="tx1"/>
                          </a:solidFill>
                          <a:cs typeface="+mn-lt"/>
                        </a:rPr>
                        <a:t>add R4, R0, R0</a:t>
                      </a:r>
                      <a:endParaRPr lang="en-US" altLang="zh-CN" sz="1600"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sz="1600">
                          <a:solidFill>
                            <a:schemeClr val="tx1"/>
                          </a:solidFill>
                          <a:cs typeface="+mn-lt"/>
                        </a:rPr>
                        <a:t>sub R1, R3, R4</a:t>
                      </a: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12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16</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32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2" name="组合 11"/>
          <p:cNvGrpSpPr/>
          <p:nvPr/>
        </p:nvGrpSpPr>
        <p:grpSpPr>
          <a:xfrm>
            <a:off x="3574415" y="1485265"/>
            <a:ext cx="2202815" cy="3078480"/>
            <a:chOff x="10847" y="1820"/>
            <a:chExt cx="3441" cy="6688"/>
          </a:xfrm>
        </p:grpSpPr>
        <p:sp>
          <p:nvSpPr>
            <p:cNvPr id="13" name="矩形 12"/>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0959" y="2089"/>
              <a:ext cx="2997" cy="800"/>
            </a:xfrm>
            <a:prstGeom prst="rect">
              <a:avLst/>
            </a:prstGeom>
            <a:noFill/>
            <a:ln>
              <a:noFill/>
            </a:ln>
          </p:spPr>
          <p:txBody>
            <a:bodyPr wrap="square" rtlCol="0">
              <a:spAutoFit/>
            </a:bodyPr>
            <a:lstStyle/>
            <a:p>
              <a:r>
                <a:rPr lang="en-US" altLang="zh-CN" b="1">
                  <a:solidFill>
                    <a:schemeClr val="bg1"/>
                  </a:solidFill>
                </a:rPr>
                <a:t>      Register File</a:t>
              </a:r>
              <a:endParaRPr lang="en-US" altLang="zh-CN" b="1">
                <a:solidFill>
                  <a:schemeClr val="bg1"/>
                </a:solidFill>
              </a:endParaRPr>
            </a:p>
          </p:txBody>
        </p:sp>
      </p:grpSp>
      <p:graphicFrame>
        <p:nvGraphicFramePr>
          <p:cNvPr id="15" name="表格 14"/>
          <p:cNvGraphicFramePr/>
          <p:nvPr>
            <p:custDataLst>
              <p:tags r:id="rId2"/>
            </p:custDataLst>
          </p:nvPr>
        </p:nvGraphicFramePr>
        <p:xfrm>
          <a:off x="3725545" y="204152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R0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85000"/>
                      </a:schemeClr>
                    </a:solidFill>
                  </a:tcPr>
                </a:tc>
              </a:tr>
              <a:tr h="258445">
                <a:tc>
                  <a:txBody>
                    <a:bodyPr/>
                    <a:lstStyle/>
                    <a:p>
                      <a:pPr algn="dist">
                        <a:lnSpc>
                          <a:spcPct val="60000"/>
                        </a:lnSpc>
                        <a:buNone/>
                      </a:pPr>
                      <a:r>
                        <a:rPr lang="en-US" altLang="zh-CN"/>
                        <a:t>R1</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R2</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R3</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a:t>6</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FF00"/>
                    </a:solidFill>
                  </a:tcPr>
                </a:tc>
              </a:tr>
              <a:tr h="258445">
                <a:tc>
                  <a:txBody>
                    <a:bodyPr/>
                    <a:lstStyle/>
                    <a:p>
                      <a:pPr algn="dist">
                        <a:lnSpc>
                          <a:spcPct val="60000"/>
                        </a:lnSpc>
                        <a:buNone/>
                      </a:pPr>
                      <a:r>
                        <a:rPr lang="en-US" altLang="zh-CN"/>
                        <a:t>R4</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a:t>4</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FF00"/>
                    </a:solidFill>
                  </a:tcPr>
                </a:tc>
              </a:tr>
              <a:tr h="258445">
                <a:tc>
                  <a:txBody>
                    <a:bodyPr/>
                    <a:lstStyle/>
                    <a:p>
                      <a:pPr algn="dist">
                        <a:lnSpc>
                          <a:spcPct val="60000"/>
                        </a:lnSpc>
                        <a:buNone/>
                      </a:pPr>
                      <a:r>
                        <a:rPr lang="en-US" altLang="zh-CN"/>
                        <a:t>R5</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R6</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R7</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R8</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6" name="组合 15"/>
          <p:cNvGrpSpPr/>
          <p:nvPr/>
        </p:nvGrpSpPr>
        <p:grpSpPr>
          <a:xfrm>
            <a:off x="3574415" y="4940935"/>
            <a:ext cx="2232660" cy="840740"/>
            <a:chOff x="5291" y="7895"/>
            <a:chExt cx="3516" cy="1324"/>
          </a:xfrm>
        </p:grpSpPr>
        <p:sp>
          <p:nvSpPr>
            <p:cNvPr id="8" name="矩形 7"/>
            <p:cNvSpPr/>
            <p:nvPr/>
          </p:nvSpPr>
          <p:spPr>
            <a:xfrm>
              <a:off x="5291" y="7895"/>
              <a:ext cx="3516" cy="132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481" y="7895"/>
              <a:ext cx="1136" cy="628"/>
            </a:xfrm>
            <a:prstGeom prst="rect">
              <a:avLst/>
            </a:prstGeom>
            <a:noFill/>
          </p:spPr>
          <p:txBody>
            <a:bodyPr wrap="square" rtlCol="0">
              <a:spAutoFit/>
            </a:bodyPr>
            <a:lstStyle/>
            <a:p>
              <a:r>
                <a:rPr lang="en-US" altLang="zh-CN" sz="2000" b="1">
                  <a:solidFill>
                    <a:schemeClr val="bg1"/>
                  </a:solidFill>
                </a:rPr>
                <a:t>ALU</a:t>
              </a:r>
              <a:endParaRPr lang="en-US" altLang="zh-CN" sz="2000" b="1">
                <a:solidFill>
                  <a:schemeClr val="bg1"/>
                </a:solidFill>
              </a:endParaRPr>
            </a:p>
          </p:txBody>
        </p:sp>
        <p:sp>
          <p:nvSpPr>
            <p:cNvPr id="10" name="文本框 9"/>
            <p:cNvSpPr txBox="1"/>
            <p:nvPr/>
          </p:nvSpPr>
          <p:spPr>
            <a:xfrm>
              <a:off x="5554" y="8462"/>
              <a:ext cx="2990" cy="580"/>
            </a:xfrm>
            <a:prstGeom prst="rect">
              <a:avLst/>
            </a:prstGeom>
            <a:solidFill>
              <a:schemeClr val="bg1"/>
            </a:solidFill>
            <a:ln>
              <a:solidFill>
                <a:schemeClr val="tx1"/>
              </a:solidFill>
            </a:ln>
          </p:spPr>
          <p:txBody>
            <a:bodyPr wrap="square" rtlCol="0">
              <a:spAutoFit/>
            </a:bodyPr>
            <a:lstStyle/>
            <a:p>
              <a:endParaRPr lang="zh-CN" altLang="en-US"/>
            </a:p>
          </p:txBody>
        </p:sp>
      </p:grpSp>
      <p:grpSp>
        <p:nvGrpSpPr>
          <p:cNvPr id="17" name="组合 16"/>
          <p:cNvGrpSpPr/>
          <p:nvPr/>
        </p:nvGrpSpPr>
        <p:grpSpPr>
          <a:xfrm>
            <a:off x="6312535" y="1268095"/>
            <a:ext cx="2383790" cy="931545"/>
            <a:chOff x="5291" y="7895"/>
            <a:chExt cx="3754" cy="1467"/>
          </a:xfrm>
        </p:grpSpPr>
        <p:sp>
          <p:nvSpPr>
            <p:cNvPr id="18" name="矩形 17"/>
            <p:cNvSpPr/>
            <p:nvPr/>
          </p:nvSpPr>
          <p:spPr>
            <a:xfrm>
              <a:off x="5291" y="7895"/>
              <a:ext cx="3754" cy="146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5518" y="7895"/>
              <a:ext cx="3507" cy="582"/>
            </a:xfrm>
            <a:prstGeom prst="rect">
              <a:avLst/>
            </a:prstGeom>
            <a:noFill/>
          </p:spPr>
          <p:txBody>
            <a:bodyPr wrap="square" rtlCol="0">
              <a:spAutoFit/>
            </a:bodyPr>
            <a:lstStyle/>
            <a:p>
              <a:r>
                <a:rPr lang="en-US" altLang="zh-CN" b="1" dirty="0">
                  <a:solidFill>
                    <a:schemeClr val="bg1"/>
                  </a:solidFill>
                </a:rPr>
                <a:t>Program Counter </a:t>
              </a:r>
              <a:r>
                <a:rPr lang="en-US" altLang="zh-CN" b="1" dirty="0">
                  <a:solidFill>
                    <a:schemeClr val="bg1"/>
                  </a:solidFill>
                </a:rPr>
                <a:t>(PC)</a:t>
              </a:r>
              <a:endParaRPr lang="en-US" altLang="zh-CN" b="1" dirty="0">
                <a:solidFill>
                  <a:schemeClr val="bg1"/>
                </a:solidFill>
              </a:endParaRPr>
            </a:p>
          </p:txBody>
        </p:sp>
        <p:sp>
          <p:nvSpPr>
            <p:cNvPr id="20" name="文本框 19"/>
            <p:cNvSpPr txBox="1"/>
            <p:nvPr/>
          </p:nvSpPr>
          <p:spPr>
            <a:xfrm>
              <a:off x="5600" y="8635"/>
              <a:ext cx="3247" cy="580"/>
            </a:xfrm>
            <a:prstGeom prst="rect">
              <a:avLst/>
            </a:prstGeom>
            <a:solidFill>
              <a:schemeClr val="bg1"/>
            </a:solidFill>
            <a:ln>
              <a:solidFill>
                <a:schemeClr val="tx1"/>
              </a:solidFill>
            </a:ln>
          </p:spPr>
          <p:txBody>
            <a:bodyPr wrap="square" rtlCol="0">
              <a:spAutoFit/>
            </a:bodyPr>
            <a:lstStyle/>
            <a:p>
              <a:endParaRPr lang="en-US" altLang="zh-CN"/>
            </a:p>
          </p:txBody>
        </p:sp>
      </p:grpSp>
      <p:cxnSp>
        <p:nvCxnSpPr>
          <p:cNvPr id="21" name="直接箭头连接符 20"/>
          <p:cNvCxnSpPr/>
          <p:nvPr/>
        </p:nvCxnSpPr>
        <p:spPr>
          <a:xfrm flipV="1">
            <a:off x="8688705" y="1772285"/>
            <a:ext cx="431800" cy="63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6319520" y="2425065"/>
            <a:ext cx="2423160" cy="931545"/>
            <a:chOff x="5291" y="7895"/>
            <a:chExt cx="3816" cy="1467"/>
          </a:xfrm>
        </p:grpSpPr>
        <p:sp>
          <p:nvSpPr>
            <p:cNvPr id="23" name="矩形 22"/>
            <p:cNvSpPr/>
            <p:nvPr/>
          </p:nvSpPr>
          <p:spPr>
            <a:xfrm>
              <a:off x="5291" y="7895"/>
              <a:ext cx="3754" cy="146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5437" y="7895"/>
              <a:ext cx="3670" cy="628"/>
            </a:xfrm>
            <a:prstGeom prst="rect">
              <a:avLst/>
            </a:prstGeom>
            <a:noFill/>
          </p:spPr>
          <p:txBody>
            <a:bodyPr wrap="square" rtlCol="0">
              <a:spAutoFit/>
            </a:bodyPr>
            <a:lstStyle/>
            <a:p>
              <a:pPr algn="ctr"/>
              <a:r>
                <a:rPr lang="en-US" altLang="zh-CN" sz="2000" b="1" dirty="0">
                  <a:solidFill>
                    <a:schemeClr val="bg1"/>
                  </a:solidFill>
                </a:rPr>
                <a:t>Instruction</a:t>
              </a:r>
              <a:endParaRPr lang="en-US" altLang="zh-CN" sz="2000" b="1" dirty="0">
                <a:solidFill>
                  <a:schemeClr val="bg1"/>
                </a:solidFill>
              </a:endParaRPr>
            </a:p>
          </p:txBody>
        </p:sp>
        <p:sp>
          <p:nvSpPr>
            <p:cNvPr id="25" name="文本框 24"/>
            <p:cNvSpPr txBox="1"/>
            <p:nvPr/>
          </p:nvSpPr>
          <p:spPr>
            <a:xfrm>
              <a:off x="5600" y="8635"/>
              <a:ext cx="3247" cy="580"/>
            </a:xfrm>
            <a:prstGeom prst="rect">
              <a:avLst/>
            </a:prstGeom>
            <a:solidFill>
              <a:schemeClr val="bg1"/>
            </a:solidFill>
            <a:ln>
              <a:solidFill>
                <a:schemeClr val="tx1"/>
              </a:solidFill>
            </a:ln>
          </p:spPr>
          <p:txBody>
            <a:bodyPr wrap="square" rtlCol="0">
              <a:spAutoFit/>
            </a:bodyPr>
            <a:lstStyle/>
            <a:p>
              <a:endParaRPr lang="en-US" altLang="zh-CN"/>
            </a:p>
          </p:txBody>
        </p:sp>
      </p:grpSp>
      <p:cxnSp>
        <p:nvCxnSpPr>
          <p:cNvPr id="26" name="直接箭头连接符 25"/>
          <p:cNvCxnSpPr/>
          <p:nvPr/>
        </p:nvCxnSpPr>
        <p:spPr>
          <a:xfrm flipH="1">
            <a:off x="8683625" y="2853690"/>
            <a:ext cx="431800" cy="1651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6653530" y="3860800"/>
            <a:ext cx="1800225" cy="1296035"/>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Control</a:t>
            </a:r>
            <a:endParaRPr lang="en-US" altLang="zh-CN" sz="2000" b="1" dirty="0"/>
          </a:p>
          <a:p>
            <a:pPr algn="ctr"/>
            <a:r>
              <a:rPr lang="en-US" altLang="zh-CN" sz="2000" b="1" dirty="0"/>
              <a:t>Logic</a:t>
            </a:r>
            <a:endParaRPr lang="en-US" altLang="zh-CN" sz="2000" b="1" dirty="0"/>
          </a:p>
        </p:txBody>
      </p:sp>
      <p:cxnSp>
        <p:nvCxnSpPr>
          <p:cNvPr id="29" name="直接箭头连接符 28"/>
          <p:cNvCxnSpPr>
            <a:stCxn id="25" idx="2"/>
            <a:endCxn id="27" idx="0"/>
          </p:cNvCxnSpPr>
          <p:nvPr/>
        </p:nvCxnSpPr>
        <p:spPr>
          <a:xfrm>
            <a:off x="7546975" y="3263265"/>
            <a:ext cx="6985" cy="59753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7" idx="3"/>
            <a:endCxn id="8" idx="3"/>
          </p:cNvCxnSpPr>
          <p:nvPr/>
        </p:nvCxnSpPr>
        <p:spPr>
          <a:xfrm flipH="1">
            <a:off x="5807075" y="4966970"/>
            <a:ext cx="1109980" cy="39497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7" idx="1"/>
          </p:cNvCxnSpPr>
          <p:nvPr/>
        </p:nvCxnSpPr>
        <p:spPr>
          <a:xfrm flipH="1" flipV="1">
            <a:off x="5735955" y="3644900"/>
            <a:ext cx="1181100" cy="40576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5088890" y="4563745"/>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rot="16200000" flipV="1">
            <a:off x="2666400" y="3933825"/>
            <a:ext cx="3138805" cy="1320165"/>
          </a:xfrm>
          <a:prstGeom prst="bentConnector4">
            <a:avLst>
              <a:gd name="adj1" fmla="val 930"/>
              <a:gd name="adj2" fmla="val 118038"/>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4864100" y="5800725"/>
            <a:ext cx="8890" cy="3644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330065" y="4580890"/>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rot="10800000">
            <a:off x="6311900" y="1734185"/>
            <a:ext cx="340995" cy="2774950"/>
          </a:xfrm>
          <a:prstGeom prst="bentConnector3">
            <a:avLst>
              <a:gd name="adj1" fmla="val 169832"/>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Add/Sub Example</a:t>
            </a:r>
            <a:endParaRPr lang="en-US" dirty="0"/>
          </a:p>
        </p:txBody>
      </p:sp>
      <p:sp>
        <p:nvSpPr>
          <p:cNvPr id="3" name="Content Placeholder 2"/>
          <p:cNvSpPr>
            <a:spLocks noGrp="1"/>
          </p:cNvSpPr>
          <p:nvPr>
            <p:ph idx="1"/>
          </p:nvPr>
        </p:nvSpPr>
        <p:spPr/>
        <p:txBody>
          <a:bodyPr/>
          <a:lstStyle/>
          <a:p>
            <a:pPr marL="0" indent="0">
              <a:buNone/>
            </a:pPr>
            <a:endParaRPr lang="en-US" sz="180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grpSp>
        <p:nvGrpSpPr>
          <p:cNvPr id="5" name="组合 4"/>
          <p:cNvGrpSpPr/>
          <p:nvPr/>
        </p:nvGrpSpPr>
        <p:grpSpPr>
          <a:xfrm>
            <a:off x="9120505" y="1268095"/>
            <a:ext cx="2202815" cy="4875987"/>
            <a:chOff x="10847" y="1820"/>
            <a:chExt cx="3441" cy="6688"/>
          </a:xfrm>
        </p:grpSpPr>
        <p:sp>
          <p:nvSpPr>
            <p:cNvPr id="6" name="矩形 5"/>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1291" y="2014"/>
              <a:ext cx="2552" cy="505"/>
            </a:xfrm>
            <a:prstGeom prst="rect">
              <a:avLst/>
            </a:prstGeom>
            <a:noFill/>
            <a:ln>
              <a:noFill/>
            </a:ln>
          </p:spPr>
          <p:txBody>
            <a:bodyPr wrap="square" rtlCol="0">
              <a:spAutoFit/>
            </a:bodyPr>
            <a:lstStyle/>
            <a:p>
              <a:r>
                <a:rPr lang="en-US" altLang="zh-CN" b="1">
                  <a:solidFill>
                    <a:schemeClr val="bg1"/>
                  </a:solidFill>
                </a:rPr>
                <a:t>      Memory</a:t>
              </a:r>
              <a:endParaRPr lang="en-US" altLang="zh-CN" b="1">
                <a:solidFill>
                  <a:schemeClr val="bg1"/>
                </a:solidFill>
              </a:endParaRPr>
            </a:p>
          </p:txBody>
        </p:sp>
      </p:grpSp>
      <p:graphicFrame>
        <p:nvGraphicFramePr>
          <p:cNvPr id="11" name="表格 10"/>
          <p:cNvGraphicFramePr/>
          <p:nvPr>
            <p:custDataLst>
              <p:tags r:id="rId1"/>
            </p:custDataLst>
          </p:nvPr>
        </p:nvGraphicFramePr>
        <p:xfrm>
          <a:off x="9302750" y="177990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sz="1600" b="0">
                          <a:solidFill>
                            <a:schemeClr val="tx1"/>
                          </a:solidFill>
                          <a:cs typeface="+mn-lt"/>
                        </a:rPr>
                        <a:t>add R4, R0, R0</a:t>
                      </a:r>
                      <a:endParaRPr lang="en-US" altLang="zh-CN" sz="1600"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FF00"/>
                    </a:solidFill>
                  </a:tcPr>
                </a:tc>
              </a:tr>
              <a:tr h="258445">
                <a:tc>
                  <a:txBody>
                    <a:bodyPr/>
                    <a:lstStyle/>
                    <a:p>
                      <a:pPr algn="dist">
                        <a:lnSpc>
                          <a:spcPct val="60000"/>
                        </a:lnSpc>
                        <a:buNone/>
                      </a:pPr>
                      <a:r>
                        <a:rPr lang="en-US" altLang="zh-CN">
                          <a:solidFill>
                            <a:schemeClr val="tx1"/>
                          </a:solidFill>
                        </a:rPr>
                        <a:t>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sz="1600">
                          <a:solidFill>
                            <a:schemeClr val="tx1"/>
                          </a:solidFill>
                          <a:cs typeface="+mn-lt"/>
                        </a:rPr>
                        <a:t>sub R1, R3, R4</a:t>
                      </a: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12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16</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32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2" name="组合 11"/>
          <p:cNvGrpSpPr/>
          <p:nvPr/>
        </p:nvGrpSpPr>
        <p:grpSpPr>
          <a:xfrm>
            <a:off x="3574415" y="1485265"/>
            <a:ext cx="2202815" cy="3078480"/>
            <a:chOff x="10847" y="1820"/>
            <a:chExt cx="3441" cy="6688"/>
          </a:xfrm>
        </p:grpSpPr>
        <p:sp>
          <p:nvSpPr>
            <p:cNvPr id="13" name="矩形 12"/>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0959" y="2089"/>
              <a:ext cx="2997" cy="800"/>
            </a:xfrm>
            <a:prstGeom prst="rect">
              <a:avLst/>
            </a:prstGeom>
            <a:noFill/>
            <a:ln>
              <a:noFill/>
            </a:ln>
          </p:spPr>
          <p:txBody>
            <a:bodyPr wrap="square" rtlCol="0">
              <a:spAutoFit/>
            </a:bodyPr>
            <a:lstStyle/>
            <a:p>
              <a:r>
                <a:rPr lang="en-US" altLang="zh-CN" b="1">
                  <a:solidFill>
                    <a:schemeClr val="bg1"/>
                  </a:solidFill>
                </a:rPr>
                <a:t>      Register File</a:t>
              </a:r>
              <a:endParaRPr lang="en-US" altLang="zh-CN" b="1">
                <a:solidFill>
                  <a:schemeClr val="bg1"/>
                </a:solidFill>
              </a:endParaRPr>
            </a:p>
          </p:txBody>
        </p:sp>
      </p:grpSp>
      <p:graphicFrame>
        <p:nvGraphicFramePr>
          <p:cNvPr id="15" name="表格 14"/>
          <p:cNvGraphicFramePr/>
          <p:nvPr>
            <p:custDataLst>
              <p:tags r:id="rId2"/>
            </p:custDataLst>
          </p:nvPr>
        </p:nvGraphicFramePr>
        <p:xfrm>
          <a:off x="3725545" y="204152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R0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85000"/>
                      </a:schemeClr>
                    </a:solidFill>
                  </a:tcPr>
                </a:tc>
              </a:tr>
              <a:tr h="258445">
                <a:tc>
                  <a:txBody>
                    <a:bodyPr/>
                    <a:lstStyle/>
                    <a:p>
                      <a:pPr algn="dist">
                        <a:lnSpc>
                          <a:spcPct val="60000"/>
                        </a:lnSpc>
                        <a:buNone/>
                      </a:pPr>
                      <a:r>
                        <a:rPr lang="en-US" altLang="zh-CN"/>
                        <a:t>R1</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R2</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R3</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a:t>6</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FF00"/>
                    </a:solidFill>
                  </a:tcPr>
                </a:tc>
              </a:tr>
              <a:tr h="258445">
                <a:tc>
                  <a:txBody>
                    <a:bodyPr/>
                    <a:lstStyle/>
                    <a:p>
                      <a:pPr algn="dist">
                        <a:lnSpc>
                          <a:spcPct val="60000"/>
                        </a:lnSpc>
                        <a:buNone/>
                      </a:pPr>
                      <a:r>
                        <a:rPr lang="en-US" altLang="zh-CN"/>
                        <a:t>R4</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a:t>4</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FF00"/>
                    </a:solidFill>
                  </a:tcPr>
                </a:tc>
              </a:tr>
              <a:tr h="258445">
                <a:tc>
                  <a:txBody>
                    <a:bodyPr/>
                    <a:lstStyle/>
                    <a:p>
                      <a:pPr algn="dist">
                        <a:lnSpc>
                          <a:spcPct val="60000"/>
                        </a:lnSpc>
                        <a:buNone/>
                      </a:pPr>
                      <a:r>
                        <a:rPr lang="en-US" altLang="zh-CN"/>
                        <a:t>R5</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R6</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R7</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R8</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6" name="组合 15"/>
          <p:cNvGrpSpPr/>
          <p:nvPr/>
        </p:nvGrpSpPr>
        <p:grpSpPr>
          <a:xfrm>
            <a:off x="3574415" y="4940935"/>
            <a:ext cx="2232660" cy="840740"/>
            <a:chOff x="5291" y="7895"/>
            <a:chExt cx="3516" cy="1324"/>
          </a:xfrm>
        </p:grpSpPr>
        <p:sp>
          <p:nvSpPr>
            <p:cNvPr id="8" name="矩形 7"/>
            <p:cNvSpPr/>
            <p:nvPr/>
          </p:nvSpPr>
          <p:spPr>
            <a:xfrm>
              <a:off x="5291" y="7895"/>
              <a:ext cx="3516" cy="132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481" y="7895"/>
              <a:ext cx="1136" cy="628"/>
            </a:xfrm>
            <a:prstGeom prst="rect">
              <a:avLst/>
            </a:prstGeom>
            <a:noFill/>
          </p:spPr>
          <p:txBody>
            <a:bodyPr wrap="square" rtlCol="0">
              <a:spAutoFit/>
            </a:bodyPr>
            <a:lstStyle/>
            <a:p>
              <a:r>
                <a:rPr lang="en-US" altLang="zh-CN" sz="2000" b="1">
                  <a:solidFill>
                    <a:schemeClr val="bg1"/>
                  </a:solidFill>
                </a:rPr>
                <a:t>ALU</a:t>
              </a:r>
              <a:endParaRPr lang="en-US" altLang="zh-CN" sz="2000" b="1">
                <a:solidFill>
                  <a:schemeClr val="bg1"/>
                </a:solidFill>
              </a:endParaRPr>
            </a:p>
          </p:txBody>
        </p:sp>
        <p:sp>
          <p:nvSpPr>
            <p:cNvPr id="10" name="文本框 9"/>
            <p:cNvSpPr txBox="1"/>
            <p:nvPr/>
          </p:nvSpPr>
          <p:spPr>
            <a:xfrm>
              <a:off x="5554" y="8462"/>
              <a:ext cx="2990" cy="580"/>
            </a:xfrm>
            <a:prstGeom prst="rect">
              <a:avLst/>
            </a:prstGeom>
            <a:solidFill>
              <a:schemeClr val="bg1"/>
            </a:solidFill>
            <a:ln>
              <a:solidFill>
                <a:schemeClr val="tx1"/>
              </a:solidFill>
            </a:ln>
          </p:spPr>
          <p:txBody>
            <a:bodyPr wrap="square" rtlCol="0">
              <a:spAutoFit/>
            </a:bodyPr>
            <a:lstStyle/>
            <a:p>
              <a:endParaRPr lang="zh-CN" altLang="en-US"/>
            </a:p>
          </p:txBody>
        </p:sp>
      </p:grpSp>
      <p:grpSp>
        <p:nvGrpSpPr>
          <p:cNvPr id="17" name="组合 16"/>
          <p:cNvGrpSpPr/>
          <p:nvPr/>
        </p:nvGrpSpPr>
        <p:grpSpPr>
          <a:xfrm>
            <a:off x="6312535" y="1268095"/>
            <a:ext cx="2383790" cy="931545"/>
            <a:chOff x="5291" y="7895"/>
            <a:chExt cx="3754" cy="1467"/>
          </a:xfrm>
        </p:grpSpPr>
        <p:sp>
          <p:nvSpPr>
            <p:cNvPr id="18" name="矩形 17"/>
            <p:cNvSpPr/>
            <p:nvPr/>
          </p:nvSpPr>
          <p:spPr>
            <a:xfrm>
              <a:off x="5291" y="7895"/>
              <a:ext cx="3754" cy="146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5518" y="7895"/>
              <a:ext cx="3507" cy="582"/>
            </a:xfrm>
            <a:prstGeom prst="rect">
              <a:avLst/>
            </a:prstGeom>
            <a:noFill/>
          </p:spPr>
          <p:txBody>
            <a:bodyPr wrap="square" rtlCol="0">
              <a:spAutoFit/>
            </a:bodyPr>
            <a:lstStyle/>
            <a:p>
              <a:r>
                <a:rPr lang="en-US" altLang="zh-CN" b="1" dirty="0">
                  <a:solidFill>
                    <a:schemeClr val="bg1"/>
                  </a:solidFill>
                </a:rPr>
                <a:t>Program Counter </a:t>
              </a:r>
              <a:r>
                <a:rPr lang="en-US" altLang="zh-CN" b="1" dirty="0">
                  <a:solidFill>
                    <a:schemeClr val="bg1"/>
                  </a:solidFill>
                </a:rPr>
                <a:t>(PC)</a:t>
              </a:r>
              <a:endParaRPr lang="en-US" altLang="zh-CN" b="1" dirty="0">
                <a:solidFill>
                  <a:schemeClr val="bg1"/>
                </a:solidFill>
              </a:endParaRPr>
            </a:p>
          </p:txBody>
        </p:sp>
        <p:sp>
          <p:nvSpPr>
            <p:cNvPr id="20" name="文本框 19"/>
            <p:cNvSpPr txBox="1"/>
            <p:nvPr/>
          </p:nvSpPr>
          <p:spPr>
            <a:xfrm>
              <a:off x="5600" y="8635"/>
              <a:ext cx="3247" cy="580"/>
            </a:xfrm>
            <a:prstGeom prst="rect">
              <a:avLst/>
            </a:prstGeom>
            <a:solidFill>
              <a:srgbClr val="FFFF00"/>
            </a:solidFill>
            <a:ln>
              <a:solidFill>
                <a:schemeClr val="tx1"/>
              </a:solidFill>
            </a:ln>
          </p:spPr>
          <p:txBody>
            <a:bodyPr wrap="square" rtlCol="0">
              <a:spAutoFit/>
            </a:bodyPr>
            <a:lstStyle/>
            <a:p>
              <a:r>
                <a:rPr lang="en-US" altLang="zh-CN"/>
                <a:t>                 0</a:t>
              </a:r>
              <a:endParaRPr lang="en-US" altLang="zh-CN"/>
            </a:p>
          </p:txBody>
        </p:sp>
      </p:grpSp>
      <p:cxnSp>
        <p:nvCxnSpPr>
          <p:cNvPr id="21" name="直接箭头连接符 20"/>
          <p:cNvCxnSpPr/>
          <p:nvPr/>
        </p:nvCxnSpPr>
        <p:spPr>
          <a:xfrm flipV="1">
            <a:off x="8688705" y="1772285"/>
            <a:ext cx="431800" cy="63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6319520" y="2425065"/>
            <a:ext cx="2423160" cy="931545"/>
            <a:chOff x="5291" y="7895"/>
            <a:chExt cx="3816" cy="1467"/>
          </a:xfrm>
        </p:grpSpPr>
        <p:sp>
          <p:nvSpPr>
            <p:cNvPr id="23" name="矩形 22"/>
            <p:cNvSpPr/>
            <p:nvPr/>
          </p:nvSpPr>
          <p:spPr>
            <a:xfrm>
              <a:off x="5291" y="7895"/>
              <a:ext cx="3754" cy="146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5437" y="7895"/>
              <a:ext cx="3670" cy="628"/>
            </a:xfrm>
            <a:prstGeom prst="rect">
              <a:avLst/>
            </a:prstGeom>
            <a:noFill/>
          </p:spPr>
          <p:txBody>
            <a:bodyPr wrap="square" rtlCol="0">
              <a:spAutoFit/>
            </a:bodyPr>
            <a:lstStyle/>
            <a:p>
              <a:pPr algn="ctr"/>
              <a:r>
                <a:rPr lang="en-US" altLang="zh-CN" sz="2000" b="1" dirty="0">
                  <a:solidFill>
                    <a:schemeClr val="bg1"/>
                  </a:solidFill>
                </a:rPr>
                <a:t>Instruction</a:t>
              </a:r>
              <a:endParaRPr lang="en-US" altLang="zh-CN" sz="2000" b="1" dirty="0">
                <a:solidFill>
                  <a:schemeClr val="bg1"/>
                </a:solidFill>
              </a:endParaRPr>
            </a:p>
          </p:txBody>
        </p:sp>
        <p:sp>
          <p:nvSpPr>
            <p:cNvPr id="25" name="文本框 24"/>
            <p:cNvSpPr txBox="1"/>
            <p:nvPr/>
          </p:nvSpPr>
          <p:spPr>
            <a:xfrm>
              <a:off x="5600" y="8635"/>
              <a:ext cx="3247" cy="580"/>
            </a:xfrm>
            <a:prstGeom prst="rect">
              <a:avLst/>
            </a:prstGeom>
            <a:solidFill>
              <a:srgbClr val="FFFF00"/>
            </a:solidFill>
            <a:ln>
              <a:solidFill>
                <a:schemeClr val="tx1"/>
              </a:solidFill>
            </a:ln>
          </p:spPr>
          <p:txBody>
            <a:bodyPr wrap="square" rtlCol="0">
              <a:spAutoFit/>
            </a:bodyPr>
            <a:lstStyle/>
            <a:p>
              <a:r>
                <a:rPr lang="en-US" altLang="zh-CN">
                  <a:cs typeface="+mn-lt"/>
                  <a:sym typeface="+mn-ea"/>
                </a:rPr>
                <a:t>add R4, R0, R0</a:t>
              </a:r>
              <a:endParaRPr lang="en-US" altLang="zh-CN"/>
            </a:p>
          </p:txBody>
        </p:sp>
      </p:grpSp>
      <p:cxnSp>
        <p:nvCxnSpPr>
          <p:cNvPr id="26" name="直接箭头连接符 25"/>
          <p:cNvCxnSpPr/>
          <p:nvPr/>
        </p:nvCxnSpPr>
        <p:spPr>
          <a:xfrm flipH="1">
            <a:off x="8683625" y="2853690"/>
            <a:ext cx="431800" cy="1651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6653530" y="3860800"/>
            <a:ext cx="1800225" cy="1296035"/>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Control</a:t>
            </a:r>
            <a:endParaRPr lang="en-US" altLang="zh-CN" sz="2000" b="1" dirty="0"/>
          </a:p>
          <a:p>
            <a:pPr algn="ctr"/>
            <a:r>
              <a:rPr lang="en-US" altLang="zh-CN" sz="2000" b="1" dirty="0"/>
              <a:t>Logic</a:t>
            </a:r>
            <a:endParaRPr lang="en-US" altLang="zh-CN" sz="2000" b="1" dirty="0"/>
          </a:p>
        </p:txBody>
      </p:sp>
      <p:cxnSp>
        <p:nvCxnSpPr>
          <p:cNvPr id="29" name="直接箭头连接符 28"/>
          <p:cNvCxnSpPr>
            <a:stCxn id="25" idx="2"/>
            <a:endCxn id="27" idx="0"/>
          </p:cNvCxnSpPr>
          <p:nvPr/>
        </p:nvCxnSpPr>
        <p:spPr>
          <a:xfrm>
            <a:off x="7546975" y="3263265"/>
            <a:ext cx="6985" cy="59753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7" idx="3"/>
            <a:endCxn id="8" idx="3"/>
          </p:cNvCxnSpPr>
          <p:nvPr/>
        </p:nvCxnSpPr>
        <p:spPr>
          <a:xfrm flipH="1">
            <a:off x="5807075" y="4966970"/>
            <a:ext cx="1109980" cy="39497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7" idx="1"/>
          </p:cNvCxnSpPr>
          <p:nvPr/>
        </p:nvCxnSpPr>
        <p:spPr>
          <a:xfrm flipH="1" flipV="1">
            <a:off x="5735955" y="3644900"/>
            <a:ext cx="1181100" cy="40576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5088890" y="4563745"/>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rot="16200000" flipV="1">
            <a:off x="2666400" y="3933825"/>
            <a:ext cx="3138805" cy="1320165"/>
          </a:xfrm>
          <a:prstGeom prst="bentConnector4">
            <a:avLst>
              <a:gd name="adj1" fmla="val 930"/>
              <a:gd name="adj2" fmla="val 118038"/>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4864100" y="5800725"/>
            <a:ext cx="8890" cy="3644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330065" y="4580890"/>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rot="10800000">
            <a:off x="6311900" y="1734185"/>
            <a:ext cx="340995" cy="2774950"/>
          </a:xfrm>
          <a:prstGeom prst="bentConnector3">
            <a:avLst>
              <a:gd name="adj1" fmla="val 169832"/>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H="1">
            <a:off x="8616315" y="1931035"/>
            <a:ext cx="1156970" cy="1137920"/>
          </a:xfrm>
          <a:prstGeom prst="straightConnector1">
            <a:avLst/>
          </a:prstGeom>
          <a:ln w="57150">
            <a:solidFill>
              <a:srgbClr val="FFFF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Add/Sub Example</a:t>
            </a:r>
            <a:endParaRPr lang="en-US" dirty="0"/>
          </a:p>
        </p:txBody>
      </p:sp>
      <p:sp>
        <p:nvSpPr>
          <p:cNvPr id="3" name="Content Placeholder 2"/>
          <p:cNvSpPr>
            <a:spLocks noGrp="1"/>
          </p:cNvSpPr>
          <p:nvPr>
            <p:ph idx="1"/>
          </p:nvPr>
        </p:nvSpPr>
        <p:spPr/>
        <p:txBody>
          <a:bodyPr/>
          <a:lstStyle/>
          <a:p>
            <a:pPr marL="0" indent="0">
              <a:buNone/>
            </a:pPr>
            <a:endParaRPr lang="en-US" sz="180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grpSp>
        <p:nvGrpSpPr>
          <p:cNvPr id="5" name="组合 4"/>
          <p:cNvGrpSpPr/>
          <p:nvPr/>
        </p:nvGrpSpPr>
        <p:grpSpPr>
          <a:xfrm>
            <a:off x="9120505" y="1268095"/>
            <a:ext cx="2202815" cy="4875987"/>
            <a:chOff x="10847" y="1820"/>
            <a:chExt cx="3441" cy="6688"/>
          </a:xfrm>
        </p:grpSpPr>
        <p:sp>
          <p:nvSpPr>
            <p:cNvPr id="6" name="矩形 5"/>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1291" y="2014"/>
              <a:ext cx="2552" cy="505"/>
            </a:xfrm>
            <a:prstGeom prst="rect">
              <a:avLst/>
            </a:prstGeom>
            <a:noFill/>
            <a:ln>
              <a:noFill/>
            </a:ln>
          </p:spPr>
          <p:txBody>
            <a:bodyPr wrap="square" rtlCol="0">
              <a:spAutoFit/>
            </a:bodyPr>
            <a:lstStyle/>
            <a:p>
              <a:r>
                <a:rPr lang="en-US" altLang="zh-CN" b="1">
                  <a:solidFill>
                    <a:schemeClr val="bg1"/>
                  </a:solidFill>
                </a:rPr>
                <a:t>      Memory</a:t>
              </a:r>
              <a:endParaRPr lang="en-US" altLang="zh-CN" b="1">
                <a:solidFill>
                  <a:schemeClr val="bg1"/>
                </a:solidFill>
              </a:endParaRPr>
            </a:p>
          </p:txBody>
        </p:sp>
      </p:grpSp>
      <p:graphicFrame>
        <p:nvGraphicFramePr>
          <p:cNvPr id="11" name="表格 10"/>
          <p:cNvGraphicFramePr/>
          <p:nvPr>
            <p:custDataLst>
              <p:tags r:id="rId1"/>
            </p:custDataLst>
          </p:nvPr>
        </p:nvGraphicFramePr>
        <p:xfrm>
          <a:off x="9302750" y="177990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sz="1600" b="0">
                          <a:solidFill>
                            <a:schemeClr val="tx1"/>
                          </a:solidFill>
                          <a:cs typeface="+mn-lt"/>
                        </a:rPr>
                        <a:t>add R4, R0, R0</a:t>
                      </a:r>
                      <a:endParaRPr lang="en-US" altLang="zh-CN" sz="1600"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FF00"/>
                    </a:solidFill>
                  </a:tcPr>
                </a:tc>
              </a:tr>
              <a:tr h="258445">
                <a:tc>
                  <a:txBody>
                    <a:bodyPr/>
                    <a:lstStyle/>
                    <a:p>
                      <a:pPr algn="dist">
                        <a:lnSpc>
                          <a:spcPct val="60000"/>
                        </a:lnSpc>
                        <a:buNone/>
                      </a:pPr>
                      <a:r>
                        <a:rPr lang="en-US" altLang="zh-CN">
                          <a:solidFill>
                            <a:schemeClr val="tx1"/>
                          </a:solidFill>
                        </a:rPr>
                        <a:t>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sz="1600">
                          <a:solidFill>
                            <a:schemeClr val="tx1"/>
                          </a:solidFill>
                          <a:cs typeface="+mn-lt"/>
                        </a:rPr>
                        <a:t>sub R1, R3, R4</a:t>
                      </a: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12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16</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32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2" name="组合 11"/>
          <p:cNvGrpSpPr/>
          <p:nvPr/>
        </p:nvGrpSpPr>
        <p:grpSpPr>
          <a:xfrm>
            <a:off x="3574415" y="1485265"/>
            <a:ext cx="2202815" cy="3078480"/>
            <a:chOff x="10847" y="1820"/>
            <a:chExt cx="3441" cy="6688"/>
          </a:xfrm>
        </p:grpSpPr>
        <p:sp>
          <p:nvSpPr>
            <p:cNvPr id="13" name="矩形 12"/>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0959" y="2089"/>
              <a:ext cx="2997" cy="800"/>
            </a:xfrm>
            <a:prstGeom prst="rect">
              <a:avLst/>
            </a:prstGeom>
            <a:noFill/>
            <a:ln>
              <a:noFill/>
            </a:ln>
          </p:spPr>
          <p:txBody>
            <a:bodyPr wrap="square" rtlCol="0">
              <a:spAutoFit/>
            </a:bodyPr>
            <a:lstStyle/>
            <a:p>
              <a:r>
                <a:rPr lang="en-US" altLang="zh-CN" b="1">
                  <a:solidFill>
                    <a:schemeClr val="bg1"/>
                  </a:solidFill>
                </a:rPr>
                <a:t>      Register File</a:t>
              </a:r>
              <a:endParaRPr lang="en-US" altLang="zh-CN" b="1">
                <a:solidFill>
                  <a:schemeClr val="bg1"/>
                </a:solidFill>
              </a:endParaRPr>
            </a:p>
          </p:txBody>
        </p:sp>
      </p:grpSp>
      <p:graphicFrame>
        <p:nvGraphicFramePr>
          <p:cNvPr id="15" name="表格 14"/>
          <p:cNvGraphicFramePr/>
          <p:nvPr>
            <p:custDataLst>
              <p:tags r:id="rId2"/>
            </p:custDataLst>
          </p:nvPr>
        </p:nvGraphicFramePr>
        <p:xfrm>
          <a:off x="3725545" y="204152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R0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85000"/>
                      </a:schemeClr>
                    </a:solidFill>
                  </a:tcPr>
                </a:tc>
              </a:tr>
              <a:tr h="258445">
                <a:tc>
                  <a:txBody>
                    <a:bodyPr/>
                    <a:lstStyle/>
                    <a:p>
                      <a:pPr algn="dist">
                        <a:lnSpc>
                          <a:spcPct val="60000"/>
                        </a:lnSpc>
                        <a:buNone/>
                      </a:pPr>
                      <a:r>
                        <a:rPr lang="en-US" altLang="zh-CN"/>
                        <a:t>R1</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R2</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R3</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a:t>6</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FF00"/>
                    </a:solidFill>
                  </a:tcPr>
                </a:tc>
              </a:tr>
              <a:tr h="258445">
                <a:tc>
                  <a:txBody>
                    <a:bodyPr/>
                    <a:lstStyle/>
                    <a:p>
                      <a:pPr algn="dist">
                        <a:lnSpc>
                          <a:spcPct val="60000"/>
                        </a:lnSpc>
                        <a:buNone/>
                      </a:pPr>
                      <a:r>
                        <a:rPr lang="en-US" altLang="zh-CN"/>
                        <a:t>R4</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a:t>4</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FF00"/>
                    </a:solidFill>
                  </a:tcPr>
                </a:tc>
              </a:tr>
              <a:tr h="258445">
                <a:tc>
                  <a:txBody>
                    <a:bodyPr/>
                    <a:lstStyle/>
                    <a:p>
                      <a:pPr algn="dist">
                        <a:lnSpc>
                          <a:spcPct val="60000"/>
                        </a:lnSpc>
                        <a:buNone/>
                      </a:pPr>
                      <a:r>
                        <a:rPr lang="en-US" altLang="zh-CN"/>
                        <a:t>R5</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R6</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R7</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R8</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6" name="组合 15"/>
          <p:cNvGrpSpPr/>
          <p:nvPr/>
        </p:nvGrpSpPr>
        <p:grpSpPr>
          <a:xfrm>
            <a:off x="3574415" y="4940935"/>
            <a:ext cx="2232660" cy="841375"/>
            <a:chOff x="5291" y="7895"/>
            <a:chExt cx="3516" cy="1325"/>
          </a:xfrm>
        </p:grpSpPr>
        <p:sp>
          <p:nvSpPr>
            <p:cNvPr id="8" name="矩形 7"/>
            <p:cNvSpPr/>
            <p:nvPr/>
          </p:nvSpPr>
          <p:spPr>
            <a:xfrm>
              <a:off x="5291" y="7895"/>
              <a:ext cx="3516" cy="132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481" y="7895"/>
              <a:ext cx="1136" cy="628"/>
            </a:xfrm>
            <a:prstGeom prst="rect">
              <a:avLst/>
            </a:prstGeom>
            <a:noFill/>
          </p:spPr>
          <p:txBody>
            <a:bodyPr wrap="square" rtlCol="0">
              <a:spAutoFit/>
            </a:bodyPr>
            <a:lstStyle/>
            <a:p>
              <a:r>
                <a:rPr lang="en-US" altLang="zh-CN" sz="2000" b="1">
                  <a:solidFill>
                    <a:schemeClr val="bg1"/>
                  </a:solidFill>
                </a:rPr>
                <a:t>ALU</a:t>
              </a:r>
              <a:endParaRPr lang="en-US" altLang="zh-CN" sz="2000" b="1">
                <a:solidFill>
                  <a:schemeClr val="bg1"/>
                </a:solidFill>
              </a:endParaRPr>
            </a:p>
          </p:txBody>
        </p:sp>
        <p:sp>
          <p:nvSpPr>
            <p:cNvPr id="10" name="文本框 9"/>
            <p:cNvSpPr txBox="1"/>
            <p:nvPr/>
          </p:nvSpPr>
          <p:spPr>
            <a:xfrm>
              <a:off x="5554" y="8462"/>
              <a:ext cx="2990" cy="580"/>
            </a:xfrm>
            <a:prstGeom prst="rect">
              <a:avLst/>
            </a:prstGeom>
            <a:solidFill>
              <a:srgbClr val="FFFF00"/>
            </a:solidFill>
            <a:ln>
              <a:solidFill>
                <a:schemeClr val="tx1"/>
              </a:solidFill>
            </a:ln>
          </p:spPr>
          <p:txBody>
            <a:bodyPr wrap="square" rtlCol="0">
              <a:spAutoFit/>
            </a:bodyPr>
            <a:lstStyle/>
            <a:p>
              <a:r>
                <a:rPr lang="en-US" altLang="zh-CN"/>
                <a:t>              add</a:t>
              </a:r>
              <a:endParaRPr lang="en-US" altLang="zh-CN"/>
            </a:p>
          </p:txBody>
        </p:sp>
      </p:grpSp>
      <p:grpSp>
        <p:nvGrpSpPr>
          <p:cNvPr id="17" name="组合 16"/>
          <p:cNvGrpSpPr/>
          <p:nvPr/>
        </p:nvGrpSpPr>
        <p:grpSpPr>
          <a:xfrm>
            <a:off x="6312535" y="1268095"/>
            <a:ext cx="2383790" cy="931545"/>
            <a:chOff x="5291" y="7895"/>
            <a:chExt cx="3754" cy="1467"/>
          </a:xfrm>
        </p:grpSpPr>
        <p:sp>
          <p:nvSpPr>
            <p:cNvPr id="18" name="矩形 17"/>
            <p:cNvSpPr/>
            <p:nvPr/>
          </p:nvSpPr>
          <p:spPr>
            <a:xfrm>
              <a:off x="5291" y="7895"/>
              <a:ext cx="3754" cy="146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5518" y="7895"/>
              <a:ext cx="3507" cy="582"/>
            </a:xfrm>
            <a:prstGeom prst="rect">
              <a:avLst/>
            </a:prstGeom>
            <a:noFill/>
          </p:spPr>
          <p:txBody>
            <a:bodyPr wrap="square" rtlCol="0">
              <a:spAutoFit/>
            </a:bodyPr>
            <a:lstStyle/>
            <a:p>
              <a:r>
                <a:rPr lang="en-US" altLang="zh-CN" b="1" dirty="0">
                  <a:solidFill>
                    <a:schemeClr val="bg1"/>
                  </a:solidFill>
                </a:rPr>
                <a:t>Program Counter </a:t>
              </a:r>
              <a:r>
                <a:rPr lang="en-US" altLang="zh-CN" b="1" dirty="0">
                  <a:solidFill>
                    <a:schemeClr val="bg1"/>
                  </a:solidFill>
                </a:rPr>
                <a:t>(PC)</a:t>
              </a:r>
              <a:endParaRPr lang="en-US" altLang="zh-CN" b="1" dirty="0">
                <a:solidFill>
                  <a:schemeClr val="bg1"/>
                </a:solidFill>
              </a:endParaRPr>
            </a:p>
          </p:txBody>
        </p:sp>
        <p:sp>
          <p:nvSpPr>
            <p:cNvPr id="20" name="文本框 19"/>
            <p:cNvSpPr txBox="1"/>
            <p:nvPr/>
          </p:nvSpPr>
          <p:spPr>
            <a:xfrm>
              <a:off x="5600" y="8635"/>
              <a:ext cx="3247" cy="580"/>
            </a:xfrm>
            <a:prstGeom prst="rect">
              <a:avLst/>
            </a:prstGeom>
            <a:solidFill>
              <a:srgbClr val="FFFF00"/>
            </a:solidFill>
            <a:ln>
              <a:solidFill>
                <a:schemeClr val="tx1"/>
              </a:solidFill>
            </a:ln>
          </p:spPr>
          <p:txBody>
            <a:bodyPr wrap="square" rtlCol="0">
              <a:spAutoFit/>
            </a:bodyPr>
            <a:lstStyle/>
            <a:p>
              <a:r>
                <a:rPr lang="en-US" altLang="zh-CN"/>
                <a:t>                 0</a:t>
              </a:r>
              <a:endParaRPr lang="en-US" altLang="zh-CN"/>
            </a:p>
          </p:txBody>
        </p:sp>
      </p:grpSp>
      <p:cxnSp>
        <p:nvCxnSpPr>
          <p:cNvPr id="21" name="直接箭头连接符 20"/>
          <p:cNvCxnSpPr/>
          <p:nvPr/>
        </p:nvCxnSpPr>
        <p:spPr>
          <a:xfrm flipV="1">
            <a:off x="8688705" y="1772285"/>
            <a:ext cx="431800" cy="63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6319520" y="2425065"/>
            <a:ext cx="2423160" cy="931545"/>
            <a:chOff x="5291" y="7895"/>
            <a:chExt cx="3816" cy="1467"/>
          </a:xfrm>
        </p:grpSpPr>
        <p:sp>
          <p:nvSpPr>
            <p:cNvPr id="23" name="矩形 22"/>
            <p:cNvSpPr/>
            <p:nvPr/>
          </p:nvSpPr>
          <p:spPr>
            <a:xfrm>
              <a:off x="5291" y="7895"/>
              <a:ext cx="3754" cy="146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5437" y="7895"/>
              <a:ext cx="3670" cy="628"/>
            </a:xfrm>
            <a:prstGeom prst="rect">
              <a:avLst/>
            </a:prstGeom>
            <a:noFill/>
          </p:spPr>
          <p:txBody>
            <a:bodyPr wrap="square" rtlCol="0">
              <a:spAutoFit/>
            </a:bodyPr>
            <a:lstStyle/>
            <a:p>
              <a:pPr algn="ctr"/>
              <a:r>
                <a:rPr lang="en-US" altLang="zh-CN" sz="2000" b="1" dirty="0">
                  <a:solidFill>
                    <a:schemeClr val="bg1"/>
                  </a:solidFill>
                </a:rPr>
                <a:t>Instruction</a:t>
              </a:r>
              <a:endParaRPr lang="en-US" altLang="zh-CN" sz="2000" b="1" dirty="0">
                <a:solidFill>
                  <a:schemeClr val="bg1"/>
                </a:solidFill>
              </a:endParaRPr>
            </a:p>
          </p:txBody>
        </p:sp>
        <p:sp>
          <p:nvSpPr>
            <p:cNvPr id="25" name="文本框 24"/>
            <p:cNvSpPr txBox="1"/>
            <p:nvPr/>
          </p:nvSpPr>
          <p:spPr>
            <a:xfrm>
              <a:off x="5600" y="8635"/>
              <a:ext cx="3247" cy="580"/>
            </a:xfrm>
            <a:prstGeom prst="rect">
              <a:avLst/>
            </a:prstGeom>
            <a:solidFill>
              <a:srgbClr val="FFFF00"/>
            </a:solidFill>
            <a:ln>
              <a:solidFill>
                <a:schemeClr val="tx1"/>
              </a:solidFill>
            </a:ln>
          </p:spPr>
          <p:txBody>
            <a:bodyPr wrap="square" rtlCol="0">
              <a:spAutoFit/>
            </a:bodyPr>
            <a:lstStyle/>
            <a:p>
              <a:r>
                <a:rPr lang="en-US" altLang="zh-CN">
                  <a:cs typeface="+mn-lt"/>
                  <a:sym typeface="+mn-ea"/>
                </a:rPr>
                <a:t>add R4, R0, R0</a:t>
              </a:r>
              <a:endParaRPr lang="en-US" altLang="zh-CN"/>
            </a:p>
          </p:txBody>
        </p:sp>
      </p:grpSp>
      <p:cxnSp>
        <p:nvCxnSpPr>
          <p:cNvPr id="26" name="直接箭头连接符 25"/>
          <p:cNvCxnSpPr/>
          <p:nvPr/>
        </p:nvCxnSpPr>
        <p:spPr>
          <a:xfrm flipH="1">
            <a:off x="8683625" y="2853690"/>
            <a:ext cx="431800" cy="1651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6653530" y="3860800"/>
            <a:ext cx="1800225" cy="1296035"/>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Control</a:t>
            </a:r>
            <a:endParaRPr lang="en-US" altLang="zh-CN" sz="2000" b="1" dirty="0"/>
          </a:p>
          <a:p>
            <a:pPr algn="ctr"/>
            <a:r>
              <a:rPr lang="en-US" altLang="zh-CN" sz="2000" b="1" dirty="0"/>
              <a:t>Logic</a:t>
            </a:r>
            <a:endParaRPr lang="en-US" altLang="zh-CN" sz="2000" b="1" dirty="0"/>
          </a:p>
        </p:txBody>
      </p:sp>
      <p:cxnSp>
        <p:nvCxnSpPr>
          <p:cNvPr id="29" name="直接箭头连接符 28"/>
          <p:cNvCxnSpPr>
            <a:stCxn id="25" idx="2"/>
            <a:endCxn id="27" idx="0"/>
          </p:cNvCxnSpPr>
          <p:nvPr/>
        </p:nvCxnSpPr>
        <p:spPr>
          <a:xfrm>
            <a:off x="7546975" y="3263265"/>
            <a:ext cx="6985" cy="59753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7" idx="3"/>
            <a:endCxn id="8" idx="3"/>
          </p:cNvCxnSpPr>
          <p:nvPr/>
        </p:nvCxnSpPr>
        <p:spPr>
          <a:xfrm flipH="1">
            <a:off x="5807075" y="4966970"/>
            <a:ext cx="1109980" cy="39497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7" idx="1"/>
          </p:cNvCxnSpPr>
          <p:nvPr/>
        </p:nvCxnSpPr>
        <p:spPr>
          <a:xfrm flipH="1" flipV="1">
            <a:off x="5735955" y="3644900"/>
            <a:ext cx="1181100" cy="40576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5088890" y="4563745"/>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rot="16200000" flipV="1">
            <a:off x="2666400" y="3933825"/>
            <a:ext cx="3138805" cy="1320165"/>
          </a:xfrm>
          <a:prstGeom prst="bentConnector4">
            <a:avLst>
              <a:gd name="adj1" fmla="val 930"/>
              <a:gd name="adj2" fmla="val 118038"/>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4864100" y="5800725"/>
            <a:ext cx="8890" cy="3644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330065" y="4580890"/>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rot="10800000">
            <a:off x="6311900" y="1734185"/>
            <a:ext cx="340995" cy="2774950"/>
          </a:xfrm>
          <a:prstGeom prst="bentConnector3">
            <a:avLst>
              <a:gd name="adj1" fmla="val 169832"/>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H="1">
            <a:off x="8616315" y="1931035"/>
            <a:ext cx="1156970" cy="1137920"/>
          </a:xfrm>
          <a:prstGeom prst="straightConnector1">
            <a:avLst/>
          </a:prstGeom>
          <a:ln w="571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H="1">
            <a:off x="5807710" y="4987925"/>
            <a:ext cx="1104900" cy="385445"/>
          </a:xfrm>
          <a:prstGeom prst="straightConnector1">
            <a:avLst/>
          </a:prstGeom>
          <a:ln w="571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27" idx="1"/>
          </p:cNvCxnSpPr>
          <p:nvPr/>
        </p:nvCxnSpPr>
        <p:spPr>
          <a:xfrm flipH="1" flipV="1">
            <a:off x="5808345" y="3644900"/>
            <a:ext cx="1108710" cy="405765"/>
          </a:xfrm>
          <a:prstGeom prst="straightConnector1">
            <a:avLst/>
          </a:prstGeom>
          <a:ln w="571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Add/Sub Example</a:t>
            </a:r>
            <a:endParaRPr lang="en-US" dirty="0"/>
          </a:p>
        </p:txBody>
      </p:sp>
      <p:sp>
        <p:nvSpPr>
          <p:cNvPr id="3" name="Content Placeholder 2"/>
          <p:cNvSpPr>
            <a:spLocks noGrp="1"/>
          </p:cNvSpPr>
          <p:nvPr>
            <p:ph idx="1"/>
          </p:nvPr>
        </p:nvSpPr>
        <p:spPr/>
        <p:txBody>
          <a:bodyPr/>
          <a:lstStyle/>
          <a:p>
            <a:pPr marL="0" indent="0">
              <a:buNone/>
            </a:pPr>
            <a:endParaRPr lang="en-US" sz="180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grpSp>
        <p:nvGrpSpPr>
          <p:cNvPr id="5" name="组合 4"/>
          <p:cNvGrpSpPr/>
          <p:nvPr/>
        </p:nvGrpSpPr>
        <p:grpSpPr>
          <a:xfrm>
            <a:off x="9120505" y="1268095"/>
            <a:ext cx="2202815" cy="4875987"/>
            <a:chOff x="10847" y="1820"/>
            <a:chExt cx="3441" cy="6688"/>
          </a:xfrm>
        </p:grpSpPr>
        <p:sp>
          <p:nvSpPr>
            <p:cNvPr id="6" name="矩形 5"/>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1291" y="2014"/>
              <a:ext cx="2552" cy="505"/>
            </a:xfrm>
            <a:prstGeom prst="rect">
              <a:avLst/>
            </a:prstGeom>
            <a:noFill/>
            <a:ln>
              <a:noFill/>
            </a:ln>
          </p:spPr>
          <p:txBody>
            <a:bodyPr wrap="square" rtlCol="0">
              <a:spAutoFit/>
            </a:bodyPr>
            <a:lstStyle/>
            <a:p>
              <a:r>
                <a:rPr lang="en-US" altLang="zh-CN" b="1">
                  <a:solidFill>
                    <a:schemeClr val="bg1"/>
                  </a:solidFill>
                </a:rPr>
                <a:t>      Memory</a:t>
              </a:r>
              <a:endParaRPr lang="en-US" altLang="zh-CN" b="1">
                <a:solidFill>
                  <a:schemeClr val="bg1"/>
                </a:solidFill>
              </a:endParaRPr>
            </a:p>
          </p:txBody>
        </p:sp>
      </p:grpSp>
      <p:graphicFrame>
        <p:nvGraphicFramePr>
          <p:cNvPr id="11" name="表格 10"/>
          <p:cNvGraphicFramePr/>
          <p:nvPr>
            <p:custDataLst>
              <p:tags r:id="rId1"/>
            </p:custDataLst>
          </p:nvPr>
        </p:nvGraphicFramePr>
        <p:xfrm>
          <a:off x="9302750" y="177990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sz="1600" b="0">
                          <a:solidFill>
                            <a:schemeClr val="tx1"/>
                          </a:solidFill>
                          <a:cs typeface="+mn-lt"/>
                        </a:rPr>
                        <a:t>add R4, R0, R0</a:t>
                      </a:r>
                      <a:endParaRPr lang="en-US" altLang="zh-CN" sz="1600"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FF00"/>
                    </a:solidFill>
                  </a:tcPr>
                </a:tc>
              </a:tr>
              <a:tr h="258445">
                <a:tc>
                  <a:txBody>
                    <a:bodyPr/>
                    <a:lstStyle/>
                    <a:p>
                      <a:pPr algn="dist">
                        <a:lnSpc>
                          <a:spcPct val="60000"/>
                        </a:lnSpc>
                        <a:buNone/>
                      </a:pPr>
                      <a:r>
                        <a:rPr lang="en-US" altLang="zh-CN">
                          <a:solidFill>
                            <a:schemeClr val="tx1"/>
                          </a:solidFill>
                        </a:rPr>
                        <a:t>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sz="1600">
                          <a:solidFill>
                            <a:schemeClr val="tx1"/>
                          </a:solidFill>
                          <a:cs typeface="+mn-lt"/>
                        </a:rPr>
                        <a:t>sub R1, R3, R4</a:t>
                      </a: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12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16</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32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2" name="组合 11"/>
          <p:cNvGrpSpPr/>
          <p:nvPr/>
        </p:nvGrpSpPr>
        <p:grpSpPr>
          <a:xfrm>
            <a:off x="3574415" y="1485265"/>
            <a:ext cx="2202815" cy="3078480"/>
            <a:chOff x="10847" y="1820"/>
            <a:chExt cx="3441" cy="6688"/>
          </a:xfrm>
        </p:grpSpPr>
        <p:sp>
          <p:nvSpPr>
            <p:cNvPr id="13" name="矩形 12"/>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0959" y="2089"/>
              <a:ext cx="2997" cy="800"/>
            </a:xfrm>
            <a:prstGeom prst="rect">
              <a:avLst/>
            </a:prstGeom>
            <a:noFill/>
            <a:ln>
              <a:noFill/>
            </a:ln>
          </p:spPr>
          <p:txBody>
            <a:bodyPr wrap="square" rtlCol="0">
              <a:spAutoFit/>
            </a:bodyPr>
            <a:lstStyle/>
            <a:p>
              <a:r>
                <a:rPr lang="en-US" altLang="zh-CN" b="1">
                  <a:solidFill>
                    <a:schemeClr val="bg1"/>
                  </a:solidFill>
                </a:rPr>
                <a:t>      Register File</a:t>
              </a:r>
              <a:endParaRPr lang="en-US" altLang="zh-CN" b="1">
                <a:solidFill>
                  <a:schemeClr val="bg1"/>
                </a:solidFill>
              </a:endParaRPr>
            </a:p>
          </p:txBody>
        </p:sp>
      </p:grpSp>
      <p:graphicFrame>
        <p:nvGraphicFramePr>
          <p:cNvPr id="15" name="表格 14"/>
          <p:cNvGraphicFramePr/>
          <p:nvPr>
            <p:custDataLst>
              <p:tags r:id="rId2"/>
            </p:custDataLst>
          </p:nvPr>
        </p:nvGraphicFramePr>
        <p:xfrm>
          <a:off x="3725545" y="204152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R0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85000"/>
                      </a:schemeClr>
                    </a:solidFill>
                  </a:tcPr>
                </a:tc>
              </a:tr>
              <a:tr h="258445">
                <a:tc>
                  <a:txBody>
                    <a:bodyPr/>
                    <a:lstStyle/>
                    <a:p>
                      <a:pPr algn="dist">
                        <a:lnSpc>
                          <a:spcPct val="60000"/>
                        </a:lnSpc>
                        <a:buNone/>
                      </a:pPr>
                      <a:r>
                        <a:rPr lang="en-US" altLang="zh-CN"/>
                        <a:t>R1</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R2</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R3</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a:t>6</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FF00"/>
                    </a:solidFill>
                  </a:tcPr>
                </a:tc>
              </a:tr>
              <a:tr h="258445">
                <a:tc>
                  <a:txBody>
                    <a:bodyPr/>
                    <a:lstStyle/>
                    <a:p>
                      <a:pPr algn="dist">
                        <a:lnSpc>
                          <a:spcPct val="60000"/>
                        </a:lnSpc>
                        <a:buNone/>
                      </a:pPr>
                      <a:r>
                        <a:rPr lang="en-US" altLang="zh-CN"/>
                        <a:t>R4</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a:t>4</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FF00"/>
                    </a:solidFill>
                  </a:tcPr>
                </a:tc>
              </a:tr>
              <a:tr h="258445">
                <a:tc>
                  <a:txBody>
                    <a:bodyPr/>
                    <a:lstStyle/>
                    <a:p>
                      <a:pPr algn="dist">
                        <a:lnSpc>
                          <a:spcPct val="60000"/>
                        </a:lnSpc>
                        <a:buNone/>
                      </a:pPr>
                      <a:r>
                        <a:rPr lang="en-US" altLang="zh-CN"/>
                        <a:t>R5</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R6</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R7</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R8</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6" name="组合 15"/>
          <p:cNvGrpSpPr/>
          <p:nvPr/>
        </p:nvGrpSpPr>
        <p:grpSpPr>
          <a:xfrm>
            <a:off x="3574415" y="4940935"/>
            <a:ext cx="2232660" cy="841375"/>
            <a:chOff x="5291" y="7895"/>
            <a:chExt cx="3516" cy="1325"/>
          </a:xfrm>
        </p:grpSpPr>
        <p:sp>
          <p:nvSpPr>
            <p:cNvPr id="8" name="矩形 7"/>
            <p:cNvSpPr/>
            <p:nvPr/>
          </p:nvSpPr>
          <p:spPr>
            <a:xfrm>
              <a:off x="5291" y="7895"/>
              <a:ext cx="3516" cy="132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481" y="7895"/>
              <a:ext cx="1136" cy="628"/>
            </a:xfrm>
            <a:prstGeom prst="rect">
              <a:avLst/>
            </a:prstGeom>
            <a:noFill/>
          </p:spPr>
          <p:txBody>
            <a:bodyPr wrap="square" rtlCol="0">
              <a:spAutoFit/>
            </a:bodyPr>
            <a:lstStyle/>
            <a:p>
              <a:r>
                <a:rPr lang="en-US" altLang="zh-CN" sz="2000" b="1">
                  <a:solidFill>
                    <a:schemeClr val="bg1"/>
                  </a:solidFill>
                </a:rPr>
                <a:t>ALU</a:t>
              </a:r>
              <a:endParaRPr lang="en-US" altLang="zh-CN" sz="2000" b="1">
                <a:solidFill>
                  <a:schemeClr val="bg1"/>
                </a:solidFill>
              </a:endParaRPr>
            </a:p>
          </p:txBody>
        </p:sp>
        <p:sp>
          <p:nvSpPr>
            <p:cNvPr id="10" name="文本框 9"/>
            <p:cNvSpPr txBox="1"/>
            <p:nvPr/>
          </p:nvSpPr>
          <p:spPr>
            <a:xfrm>
              <a:off x="5554" y="8462"/>
              <a:ext cx="2990" cy="580"/>
            </a:xfrm>
            <a:prstGeom prst="rect">
              <a:avLst/>
            </a:prstGeom>
            <a:solidFill>
              <a:srgbClr val="FFFF00"/>
            </a:solidFill>
            <a:ln>
              <a:solidFill>
                <a:schemeClr val="tx1"/>
              </a:solidFill>
            </a:ln>
          </p:spPr>
          <p:txBody>
            <a:bodyPr wrap="square" rtlCol="0">
              <a:spAutoFit/>
            </a:bodyPr>
            <a:lstStyle/>
            <a:p>
              <a:r>
                <a:rPr lang="en-US" altLang="zh-CN"/>
                <a:t>              add</a:t>
              </a:r>
              <a:endParaRPr lang="en-US" altLang="zh-CN"/>
            </a:p>
          </p:txBody>
        </p:sp>
      </p:grpSp>
      <p:grpSp>
        <p:nvGrpSpPr>
          <p:cNvPr id="17" name="组合 16"/>
          <p:cNvGrpSpPr/>
          <p:nvPr/>
        </p:nvGrpSpPr>
        <p:grpSpPr>
          <a:xfrm>
            <a:off x="6312535" y="1268095"/>
            <a:ext cx="2383790" cy="931545"/>
            <a:chOff x="5291" y="7895"/>
            <a:chExt cx="3754" cy="1467"/>
          </a:xfrm>
        </p:grpSpPr>
        <p:sp>
          <p:nvSpPr>
            <p:cNvPr id="18" name="矩形 17"/>
            <p:cNvSpPr/>
            <p:nvPr/>
          </p:nvSpPr>
          <p:spPr>
            <a:xfrm>
              <a:off x="5291" y="7895"/>
              <a:ext cx="3754" cy="146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5518" y="7895"/>
              <a:ext cx="3507" cy="582"/>
            </a:xfrm>
            <a:prstGeom prst="rect">
              <a:avLst/>
            </a:prstGeom>
            <a:noFill/>
          </p:spPr>
          <p:txBody>
            <a:bodyPr wrap="square" rtlCol="0">
              <a:spAutoFit/>
            </a:bodyPr>
            <a:lstStyle/>
            <a:p>
              <a:r>
                <a:rPr lang="en-US" altLang="zh-CN" b="1" dirty="0">
                  <a:solidFill>
                    <a:schemeClr val="bg1"/>
                  </a:solidFill>
                </a:rPr>
                <a:t>Program Counter </a:t>
              </a:r>
              <a:r>
                <a:rPr lang="en-US" altLang="zh-CN" b="1" dirty="0">
                  <a:solidFill>
                    <a:schemeClr val="bg1"/>
                  </a:solidFill>
                </a:rPr>
                <a:t>(PC)</a:t>
              </a:r>
              <a:endParaRPr lang="en-US" altLang="zh-CN" b="1" dirty="0">
                <a:solidFill>
                  <a:schemeClr val="bg1"/>
                </a:solidFill>
              </a:endParaRPr>
            </a:p>
          </p:txBody>
        </p:sp>
        <p:sp>
          <p:nvSpPr>
            <p:cNvPr id="20" name="文本框 19"/>
            <p:cNvSpPr txBox="1"/>
            <p:nvPr/>
          </p:nvSpPr>
          <p:spPr>
            <a:xfrm>
              <a:off x="5600" y="8635"/>
              <a:ext cx="3247" cy="580"/>
            </a:xfrm>
            <a:prstGeom prst="rect">
              <a:avLst/>
            </a:prstGeom>
            <a:solidFill>
              <a:srgbClr val="FFFF00"/>
            </a:solidFill>
            <a:ln>
              <a:solidFill>
                <a:schemeClr val="tx1"/>
              </a:solidFill>
            </a:ln>
          </p:spPr>
          <p:txBody>
            <a:bodyPr wrap="square" rtlCol="0">
              <a:spAutoFit/>
            </a:bodyPr>
            <a:lstStyle/>
            <a:p>
              <a:r>
                <a:rPr lang="en-US" altLang="zh-CN"/>
                <a:t>                 0</a:t>
              </a:r>
              <a:endParaRPr lang="en-US" altLang="zh-CN"/>
            </a:p>
          </p:txBody>
        </p:sp>
      </p:grpSp>
      <p:cxnSp>
        <p:nvCxnSpPr>
          <p:cNvPr id="21" name="直接箭头连接符 20"/>
          <p:cNvCxnSpPr/>
          <p:nvPr/>
        </p:nvCxnSpPr>
        <p:spPr>
          <a:xfrm flipV="1">
            <a:off x="8688705" y="1772285"/>
            <a:ext cx="431800" cy="63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6319520" y="2425065"/>
            <a:ext cx="2423160" cy="931545"/>
            <a:chOff x="5291" y="7895"/>
            <a:chExt cx="3816" cy="1467"/>
          </a:xfrm>
        </p:grpSpPr>
        <p:sp>
          <p:nvSpPr>
            <p:cNvPr id="23" name="矩形 22"/>
            <p:cNvSpPr/>
            <p:nvPr/>
          </p:nvSpPr>
          <p:spPr>
            <a:xfrm>
              <a:off x="5291" y="7895"/>
              <a:ext cx="3754" cy="146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5437" y="7895"/>
              <a:ext cx="3670" cy="628"/>
            </a:xfrm>
            <a:prstGeom prst="rect">
              <a:avLst/>
            </a:prstGeom>
            <a:noFill/>
          </p:spPr>
          <p:txBody>
            <a:bodyPr wrap="square" rtlCol="0">
              <a:spAutoFit/>
            </a:bodyPr>
            <a:lstStyle/>
            <a:p>
              <a:pPr algn="ctr"/>
              <a:r>
                <a:rPr lang="en-US" altLang="zh-CN" sz="2000" b="1" dirty="0">
                  <a:solidFill>
                    <a:schemeClr val="bg1"/>
                  </a:solidFill>
                </a:rPr>
                <a:t>Instruction</a:t>
              </a:r>
              <a:endParaRPr lang="en-US" altLang="zh-CN" sz="2000" b="1" dirty="0">
                <a:solidFill>
                  <a:schemeClr val="bg1"/>
                </a:solidFill>
              </a:endParaRPr>
            </a:p>
          </p:txBody>
        </p:sp>
        <p:sp>
          <p:nvSpPr>
            <p:cNvPr id="25" name="文本框 24"/>
            <p:cNvSpPr txBox="1"/>
            <p:nvPr/>
          </p:nvSpPr>
          <p:spPr>
            <a:xfrm>
              <a:off x="5600" y="8635"/>
              <a:ext cx="3247" cy="580"/>
            </a:xfrm>
            <a:prstGeom prst="rect">
              <a:avLst/>
            </a:prstGeom>
            <a:solidFill>
              <a:srgbClr val="FFFF00"/>
            </a:solidFill>
            <a:ln>
              <a:solidFill>
                <a:schemeClr val="tx1"/>
              </a:solidFill>
            </a:ln>
          </p:spPr>
          <p:txBody>
            <a:bodyPr wrap="square" rtlCol="0">
              <a:spAutoFit/>
            </a:bodyPr>
            <a:lstStyle/>
            <a:p>
              <a:r>
                <a:rPr lang="en-US" altLang="zh-CN">
                  <a:cs typeface="+mn-lt"/>
                  <a:sym typeface="+mn-ea"/>
                </a:rPr>
                <a:t>add R4, R0, R0</a:t>
              </a:r>
              <a:endParaRPr lang="en-US" altLang="zh-CN"/>
            </a:p>
          </p:txBody>
        </p:sp>
      </p:grpSp>
      <p:cxnSp>
        <p:nvCxnSpPr>
          <p:cNvPr id="26" name="直接箭头连接符 25"/>
          <p:cNvCxnSpPr/>
          <p:nvPr/>
        </p:nvCxnSpPr>
        <p:spPr>
          <a:xfrm flipH="1">
            <a:off x="8683625" y="2853690"/>
            <a:ext cx="431800" cy="1651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6653530" y="3860800"/>
            <a:ext cx="1800225" cy="1296035"/>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Control</a:t>
            </a:r>
            <a:endParaRPr lang="en-US" altLang="zh-CN" sz="2000" b="1" dirty="0"/>
          </a:p>
          <a:p>
            <a:pPr algn="ctr"/>
            <a:r>
              <a:rPr lang="en-US" altLang="zh-CN" sz="2000" b="1" dirty="0"/>
              <a:t>Logic</a:t>
            </a:r>
            <a:endParaRPr lang="en-US" altLang="zh-CN" sz="2000" b="1" dirty="0"/>
          </a:p>
        </p:txBody>
      </p:sp>
      <p:cxnSp>
        <p:nvCxnSpPr>
          <p:cNvPr id="29" name="直接箭头连接符 28"/>
          <p:cNvCxnSpPr>
            <a:stCxn id="25" idx="2"/>
            <a:endCxn id="27" idx="0"/>
          </p:cNvCxnSpPr>
          <p:nvPr/>
        </p:nvCxnSpPr>
        <p:spPr>
          <a:xfrm>
            <a:off x="7546975" y="3263265"/>
            <a:ext cx="6985" cy="59753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7" idx="3"/>
            <a:endCxn id="8" idx="3"/>
          </p:cNvCxnSpPr>
          <p:nvPr/>
        </p:nvCxnSpPr>
        <p:spPr>
          <a:xfrm flipH="1">
            <a:off x="5807075" y="4966970"/>
            <a:ext cx="1109980" cy="39497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7" idx="1"/>
          </p:cNvCxnSpPr>
          <p:nvPr/>
        </p:nvCxnSpPr>
        <p:spPr>
          <a:xfrm flipH="1" flipV="1">
            <a:off x="5735955" y="3644900"/>
            <a:ext cx="1181100" cy="40576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5088890" y="4563745"/>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rot="16200000" flipV="1">
            <a:off x="2666400" y="3933825"/>
            <a:ext cx="3138805" cy="1320165"/>
          </a:xfrm>
          <a:prstGeom prst="bentConnector4">
            <a:avLst>
              <a:gd name="adj1" fmla="val 930"/>
              <a:gd name="adj2" fmla="val 118038"/>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4864100" y="5800725"/>
            <a:ext cx="8890" cy="3644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330065" y="4580890"/>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rot="10800000">
            <a:off x="6311900" y="1734185"/>
            <a:ext cx="340995" cy="2774950"/>
          </a:xfrm>
          <a:prstGeom prst="bentConnector3">
            <a:avLst>
              <a:gd name="adj1" fmla="val 169832"/>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H="1">
            <a:off x="8616315" y="1931035"/>
            <a:ext cx="1156970" cy="1137920"/>
          </a:xfrm>
          <a:prstGeom prst="straightConnector1">
            <a:avLst/>
          </a:prstGeom>
          <a:ln w="571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H="1">
            <a:off x="5807710" y="4987925"/>
            <a:ext cx="1104900" cy="385445"/>
          </a:xfrm>
          <a:prstGeom prst="straightConnector1">
            <a:avLst/>
          </a:prstGeom>
          <a:ln w="571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27" idx="1"/>
          </p:cNvCxnSpPr>
          <p:nvPr/>
        </p:nvCxnSpPr>
        <p:spPr>
          <a:xfrm flipH="1" flipV="1">
            <a:off x="5808345" y="3644900"/>
            <a:ext cx="1108710" cy="405765"/>
          </a:xfrm>
          <a:prstGeom prst="straightConnector1">
            <a:avLst/>
          </a:prstGeom>
          <a:ln w="571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9" name="椭圆 38"/>
          <p:cNvSpPr/>
          <p:nvPr/>
        </p:nvSpPr>
        <p:spPr>
          <a:xfrm>
            <a:off x="4728210" y="1993265"/>
            <a:ext cx="456565" cy="447675"/>
          </a:xfrm>
          <a:prstGeom prst="ellipse">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4503420" y="1972310"/>
            <a:ext cx="424180" cy="469265"/>
          </a:xfrm>
          <a:prstGeom prst="ellipse">
            <a:avLst/>
          </a:prstGeom>
          <a:noFill/>
          <a:ln>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箭头连接符 40"/>
          <p:cNvCxnSpPr>
            <a:stCxn id="40" idx="4"/>
          </p:cNvCxnSpPr>
          <p:nvPr/>
        </p:nvCxnSpPr>
        <p:spPr>
          <a:xfrm flipH="1">
            <a:off x="4368165" y="2441575"/>
            <a:ext cx="347345" cy="2499360"/>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stCxn id="39" idx="4"/>
          </p:cNvCxnSpPr>
          <p:nvPr/>
        </p:nvCxnSpPr>
        <p:spPr>
          <a:xfrm>
            <a:off x="4956810" y="2440940"/>
            <a:ext cx="131445" cy="249999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4864100" y="5815965"/>
            <a:ext cx="8255" cy="421005"/>
          </a:xfrm>
          <a:prstGeom prst="straightConnector1">
            <a:avLst/>
          </a:prstGeom>
          <a:ln w="571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7" name="肘形连接符 46"/>
          <p:cNvCxnSpPr/>
          <p:nvPr/>
        </p:nvCxnSpPr>
        <p:spPr>
          <a:xfrm rot="16200000" flipV="1">
            <a:off x="3387090" y="4053840"/>
            <a:ext cx="3138805" cy="1320165"/>
          </a:xfrm>
          <a:prstGeom prst="bentConnector4">
            <a:avLst>
              <a:gd name="adj1" fmla="val 930"/>
              <a:gd name="adj2" fmla="val 175276"/>
            </a:avLst>
          </a:prstGeom>
          <a:ln w="571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Add/Sub Example</a:t>
            </a:r>
            <a:endParaRPr lang="en-US" dirty="0"/>
          </a:p>
        </p:txBody>
      </p:sp>
      <p:sp>
        <p:nvSpPr>
          <p:cNvPr id="3" name="Content Placeholder 2"/>
          <p:cNvSpPr>
            <a:spLocks noGrp="1"/>
          </p:cNvSpPr>
          <p:nvPr>
            <p:ph idx="1"/>
          </p:nvPr>
        </p:nvSpPr>
        <p:spPr/>
        <p:txBody>
          <a:bodyPr/>
          <a:lstStyle/>
          <a:p>
            <a:pPr marL="0" indent="0">
              <a:buNone/>
            </a:pPr>
            <a:endParaRPr lang="en-US" sz="180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grpSp>
        <p:nvGrpSpPr>
          <p:cNvPr id="5" name="组合 4"/>
          <p:cNvGrpSpPr/>
          <p:nvPr/>
        </p:nvGrpSpPr>
        <p:grpSpPr>
          <a:xfrm>
            <a:off x="9120505" y="1268095"/>
            <a:ext cx="2202815" cy="4875987"/>
            <a:chOff x="10847" y="1820"/>
            <a:chExt cx="3441" cy="6688"/>
          </a:xfrm>
        </p:grpSpPr>
        <p:sp>
          <p:nvSpPr>
            <p:cNvPr id="6" name="矩形 5"/>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1291" y="2014"/>
              <a:ext cx="2552" cy="505"/>
            </a:xfrm>
            <a:prstGeom prst="rect">
              <a:avLst/>
            </a:prstGeom>
            <a:noFill/>
            <a:ln>
              <a:noFill/>
            </a:ln>
          </p:spPr>
          <p:txBody>
            <a:bodyPr wrap="square" rtlCol="0">
              <a:spAutoFit/>
            </a:bodyPr>
            <a:lstStyle/>
            <a:p>
              <a:r>
                <a:rPr lang="en-US" altLang="zh-CN" b="1">
                  <a:solidFill>
                    <a:schemeClr val="bg1"/>
                  </a:solidFill>
                </a:rPr>
                <a:t>      Memory</a:t>
              </a:r>
              <a:endParaRPr lang="en-US" altLang="zh-CN" b="1">
                <a:solidFill>
                  <a:schemeClr val="bg1"/>
                </a:solidFill>
              </a:endParaRPr>
            </a:p>
          </p:txBody>
        </p:sp>
      </p:grpSp>
      <p:graphicFrame>
        <p:nvGraphicFramePr>
          <p:cNvPr id="11" name="表格 10"/>
          <p:cNvGraphicFramePr/>
          <p:nvPr>
            <p:custDataLst>
              <p:tags r:id="rId1"/>
            </p:custDataLst>
          </p:nvPr>
        </p:nvGraphicFramePr>
        <p:xfrm>
          <a:off x="9302750" y="177990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sz="1600" b="0">
                          <a:solidFill>
                            <a:schemeClr val="tx1"/>
                          </a:solidFill>
                          <a:cs typeface="+mn-lt"/>
                        </a:rPr>
                        <a:t>add R4, R0, R0</a:t>
                      </a:r>
                      <a:endParaRPr lang="en-US" altLang="zh-CN" sz="1600"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FF00"/>
                    </a:solidFill>
                  </a:tcPr>
                </a:tc>
              </a:tr>
              <a:tr h="258445">
                <a:tc>
                  <a:txBody>
                    <a:bodyPr/>
                    <a:lstStyle/>
                    <a:p>
                      <a:pPr algn="dist">
                        <a:lnSpc>
                          <a:spcPct val="60000"/>
                        </a:lnSpc>
                        <a:buNone/>
                      </a:pPr>
                      <a:r>
                        <a:rPr lang="en-US" altLang="zh-CN">
                          <a:solidFill>
                            <a:schemeClr val="tx1"/>
                          </a:solidFill>
                        </a:rPr>
                        <a:t>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sz="1600">
                          <a:solidFill>
                            <a:schemeClr val="tx1"/>
                          </a:solidFill>
                          <a:cs typeface="+mn-lt"/>
                        </a:rPr>
                        <a:t>sub R1, R3, R4</a:t>
                      </a: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12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16</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32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2" name="组合 11"/>
          <p:cNvGrpSpPr/>
          <p:nvPr/>
        </p:nvGrpSpPr>
        <p:grpSpPr>
          <a:xfrm>
            <a:off x="3574415" y="1485265"/>
            <a:ext cx="2202815" cy="3078480"/>
            <a:chOff x="10847" y="1820"/>
            <a:chExt cx="3441" cy="6688"/>
          </a:xfrm>
        </p:grpSpPr>
        <p:sp>
          <p:nvSpPr>
            <p:cNvPr id="13" name="矩形 12"/>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0959" y="2089"/>
              <a:ext cx="2997" cy="800"/>
            </a:xfrm>
            <a:prstGeom prst="rect">
              <a:avLst/>
            </a:prstGeom>
            <a:noFill/>
            <a:ln>
              <a:noFill/>
            </a:ln>
          </p:spPr>
          <p:txBody>
            <a:bodyPr wrap="square" rtlCol="0">
              <a:spAutoFit/>
            </a:bodyPr>
            <a:lstStyle/>
            <a:p>
              <a:r>
                <a:rPr lang="en-US" altLang="zh-CN" b="1">
                  <a:solidFill>
                    <a:schemeClr val="bg1"/>
                  </a:solidFill>
                </a:rPr>
                <a:t>      Register File</a:t>
              </a:r>
              <a:endParaRPr lang="en-US" altLang="zh-CN" b="1">
                <a:solidFill>
                  <a:schemeClr val="bg1"/>
                </a:solidFill>
              </a:endParaRPr>
            </a:p>
          </p:txBody>
        </p:sp>
      </p:grpSp>
      <p:graphicFrame>
        <p:nvGraphicFramePr>
          <p:cNvPr id="15" name="表格 14"/>
          <p:cNvGraphicFramePr/>
          <p:nvPr>
            <p:custDataLst>
              <p:tags r:id="rId2"/>
            </p:custDataLst>
          </p:nvPr>
        </p:nvGraphicFramePr>
        <p:xfrm>
          <a:off x="3725545" y="204152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R0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85000"/>
                      </a:schemeClr>
                    </a:solidFill>
                  </a:tcPr>
                </a:tc>
              </a:tr>
              <a:tr h="258445">
                <a:tc>
                  <a:txBody>
                    <a:bodyPr/>
                    <a:lstStyle/>
                    <a:p>
                      <a:pPr algn="dist">
                        <a:lnSpc>
                          <a:spcPct val="60000"/>
                        </a:lnSpc>
                        <a:buNone/>
                      </a:pPr>
                      <a:r>
                        <a:rPr lang="en-US" altLang="zh-CN"/>
                        <a:t>R1</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R2</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R3</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a:t>6</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FF00"/>
                    </a:solidFill>
                  </a:tcPr>
                </a:tc>
              </a:tr>
              <a:tr h="258445">
                <a:tc>
                  <a:txBody>
                    <a:bodyPr/>
                    <a:lstStyle/>
                    <a:p>
                      <a:pPr algn="dist">
                        <a:lnSpc>
                          <a:spcPct val="60000"/>
                        </a:lnSpc>
                        <a:buNone/>
                      </a:pPr>
                      <a:r>
                        <a:rPr lang="en-US" altLang="zh-CN"/>
                        <a:t>R4</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a:t>0</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C000"/>
                    </a:solidFill>
                  </a:tcPr>
                </a:tc>
              </a:tr>
              <a:tr h="258445">
                <a:tc>
                  <a:txBody>
                    <a:bodyPr/>
                    <a:lstStyle/>
                    <a:p>
                      <a:pPr algn="dist">
                        <a:lnSpc>
                          <a:spcPct val="60000"/>
                        </a:lnSpc>
                        <a:buNone/>
                      </a:pPr>
                      <a:r>
                        <a:rPr lang="en-US" altLang="zh-CN"/>
                        <a:t>R5</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R6</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R7</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R8</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6" name="组合 15"/>
          <p:cNvGrpSpPr/>
          <p:nvPr/>
        </p:nvGrpSpPr>
        <p:grpSpPr>
          <a:xfrm>
            <a:off x="3574415" y="4940935"/>
            <a:ext cx="2232660" cy="841375"/>
            <a:chOff x="5291" y="7895"/>
            <a:chExt cx="3516" cy="1325"/>
          </a:xfrm>
        </p:grpSpPr>
        <p:sp>
          <p:nvSpPr>
            <p:cNvPr id="8" name="矩形 7"/>
            <p:cNvSpPr/>
            <p:nvPr/>
          </p:nvSpPr>
          <p:spPr>
            <a:xfrm>
              <a:off x="5291" y="7895"/>
              <a:ext cx="3516" cy="132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481" y="7895"/>
              <a:ext cx="1136" cy="628"/>
            </a:xfrm>
            <a:prstGeom prst="rect">
              <a:avLst/>
            </a:prstGeom>
            <a:noFill/>
          </p:spPr>
          <p:txBody>
            <a:bodyPr wrap="square" rtlCol="0">
              <a:spAutoFit/>
            </a:bodyPr>
            <a:lstStyle/>
            <a:p>
              <a:r>
                <a:rPr lang="en-US" altLang="zh-CN" sz="2000" b="1">
                  <a:solidFill>
                    <a:schemeClr val="bg1"/>
                  </a:solidFill>
                </a:rPr>
                <a:t>ALU</a:t>
              </a:r>
              <a:endParaRPr lang="en-US" altLang="zh-CN" sz="2000" b="1">
                <a:solidFill>
                  <a:schemeClr val="bg1"/>
                </a:solidFill>
              </a:endParaRPr>
            </a:p>
          </p:txBody>
        </p:sp>
        <p:sp>
          <p:nvSpPr>
            <p:cNvPr id="10" name="文本框 9"/>
            <p:cNvSpPr txBox="1"/>
            <p:nvPr/>
          </p:nvSpPr>
          <p:spPr>
            <a:xfrm>
              <a:off x="5554" y="8462"/>
              <a:ext cx="2990" cy="580"/>
            </a:xfrm>
            <a:prstGeom prst="rect">
              <a:avLst/>
            </a:prstGeom>
            <a:solidFill>
              <a:srgbClr val="FFFF00"/>
            </a:solidFill>
            <a:ln>
              <a:solidFill>
                <a:schemeClr val="tx1"/>
              </a:solidFill>
            </a:ln>
          </p:spPr>
          <p:txBody>
            <a:bodyPr wrap="square" rtlCol="0">
              <a:spAutoFit/>
            </a:bodyPr>
            <a:lstStyle/>
            <a:p>
              <a:r>
                <a:rPr lang="en-US" altLang="zh-CN"/>
                <a:t>              add</a:t>
              </a:r>
              <a:endParaRPr lang="en-US" altLang="zh-CN"/>
            </a:p>
          </p:txBody>
        </p:sp>
      </p:grpSp>
      <p:grpSp>
        <p:nvGrpSpPr>
          <p:cNvPr id="17" name="组合 16"/>
          <p:cNvGrpSpPr/>
          <p:nvPr/>
        </p:nvGrpSpPr>
        <p:grpSpPr>
          <a:xfrm>
            <a:off x="6312535" y="1268095"/>
            <a:ext cx="2383790" cy="931545"/>
            <a:chOff x="5291" y="7895"/>
            <a:chExt cx="3754" cy="1467"/>
          </a:xfrm>
        </p:grpSpPr>
        <p:sp>
          <p:nvSpPr>
            <p:cNvPr id="18" name="矩形 17"/>
            <p:cNvSpPr/>
            <p:nvPr/>
          </p:nvSpPr>
          <p:spPr>
            <a:xfrm>
              <a:off x="5291" y="7895"/>
              <a:ext cx="3754" cy="146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5518" y="7895"/>
              <a:ext cx="3507" cy="582"/>
            </a:xfrm>
            <a:prstGeom prst="rect">
              <a:avLst/>
            </a:prstGeom>
            <a:noFill/>
          </p:spPr>
          <p:txBody>
            <a:bodyPr wrap="square" rtlCol="0">
              <a:spAutoFit/>
            </a:bodyPr>
            <a:lstStyle/>
            <a:p>
              <a:r>
                <a:rPr lang="en-US" altLang="zh-CN" b="1" dirty="0">
                  <a:solidFill>
                    <a:schemeClr val="bg1"/>
                  </a:solidFill>
                </a:rPr>
                <a:t>Program Counter </a:t>
              </a:r>
              <a:r>
                <a:rPr lang="en-US" altLang="zh-CN" b="1" dirty="0">
                  <a:solidFill>
                    <a:schemeClr val="bg1"/>
                  </a:solidFill>
                </a:rPr>
                <a:t>(PC)</a:t>
              </a:r>
              <a:endParaRPr lang="en-US" altLang="zh-CN" b="1" dirty="0">
                <a:solidFill>
                  <a:schemeClr val="bg1"/>
                </a:solidFill>
              </a:endParaRPr>
            </a:p>
          </p:txBody>
        </p:sp>
        <p:sp>
          <p:nvSpPr>
            <p:cNvPr id="20" name="文本框 19"/>
            <p:cNvSpPr txBox="1"/>
            <p:nvPr/>
          </p:nvSpPr>
          <p:spPr>
            <a:xfrm>
              <a:off x="5600" y="8635"/>
              <a:ext cx="3247" cy="580"/>
            </a:xfrm>
            <a:prstGeom prst="rect">
              <a:avLst/>
            </a:prstGeom>
            <a:solidFill>
              <a:srgbClr val="FFFF00"/>
            </a:solidFill>
            <a:ln>
              <a:solidFill>
                <a:schemeClr val="tx1"/>
              </a:solidFill>
            </a:ln>
          </p:spPr>
          <p:txBody>
            <a:bodyPr wrap="square" rtlCol="0">
              <a:spAutoFit/>
            </a:bodyPr>
            <a:lstStyle/>
            <a:p>
              <a:r>
                <a:rPr lang="en-US" altLang="zh-CN"/>
                <a:t>                 0</a:t>
              </a:r>
              <a:endParaRPr lang="en-US" altLang="zh-CN"/>
            </a:p>
          </p:txBody>
        </p:sp>
      </p:grpSp>
      <p:cxnSp>
        <p:nvCxnSpPr>
          <p:cNvPr id="21" name="直接箭头连接符 20"/>
          <p:cNvCxnSpPr/>
          <p:nvPr/>
        </p:nvCxnSpPr>
        <p:spPr>
          <a:xfrm flipV="1">
            <a:off x="8688705" y="1772285"/>
            <a:ext cx="431800" cy="63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6319520" y="2425065"/>
            <a:ext cx="2423160" cy="931545"/>
            <a:chOff x="5291" y="7895"/>
            <a:chExt cx="3816" cy="1467"/>
          </a:xfrm>
        </p:grpSpPr>
        <p:sp>
          <p:nvSpPr>
            <p:cNvPr id="23" name="矩形 22"/>
            <p:cNvSpPr/>
            <p:nvPr/>
          </p:nvSpPr>
          <p:spPr>
            <a:xfrm>
              <a:off x="5291" y="7895"/>
              <a:ext cx="3754" cy="146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5437" y="7895"/>
              <a:ext cx="3670" cy="628"/>
            </a:xfrm>
            <a:prstGeom prst="rect">
              <a:avLst/>
            </a:prstGeom>
            <a:noFill/>
          </p:spPr>
          <p:txBody>
            <a:bodyPr wrap="square" rtlCol="0">
              <a:spAutoFit/>
            </a:bodyPr>
            <a:lstStyle/>
            <a:p>
              <a:pPr algn="ctr"/>
              <a:r>
                <a:rPr lang="en-US" altLang="zh-CN" sz="2000" b="1" dirty="0">
                  <a:solidFill>
                    <a:schemeClr val="bg1"/>
                  </a:solidFill>
                </a:rPr>
                <a:t>Instruction</a:t>
              </a:r>
              <a:endParaRPr lang="en-US" altLang="zh-CN" sz="2000" b="1" dirty="0">
                <a:solidFill>
                  <a:schemeClr val="bg1"/>
                </a:solidFill>
              </a:endParaRPr>
            </a:p>
          </p:txBody>
        </p:sp>
        <p:sp>
          <p:nvSpPr>
            <p:cNvPr id="25" name="文本框 24"/>
            <p:cNvSpPr txBox="1"/>
            <p:nvPr/>
          </p:nvSpPr>
          <p:spPr>
            <a:xfrm>
              <a:off x="5600" y="8635"/>
              <a:ext cx="3247" cy="580"/>
            </a:xfrm>
            <a:prstGeom prst="rect">
              <a:avLst/>
            </a:prstGeom>
            <a:solidFill>
              <a:srgbClr val="FFFF00"/>
            </a:solidFill>
            <a:ln>
              <a:solidFill>
                <a:schemeClr val="tx1"/>
              </a:solidFill>
            </a:ln>
          </p:spPr>
          <p:txBody>
            <a:bodyPr wrap="square" rtlCol="0">
              <a:spAutoFit/>
            </a:bodyPr>
            <a:lstStyle/>
            <a:p>
              <a:r>
                <a:rPr lang="en-US" altLang="zh-CN">
                  <a:cs typeface="+mn-lt"/>
                  <a:sym typeface="+mn-ea"/>
                </a:rPr>
                <a:t>add R4, R0, R0</a:t>
              </a:r>
              <a:endParaRPr lang="en-US" altLang="zh-CN"/>
            </a:p>
          </p:txBody>
        </p:sp>
      </p:grpSp>
      <p:cxnSp>
        <p:nvCxnSpPr>
          <p:cNvPr id="26" name="直接箭头连接符 25"/>
          <p:cNvCxnSpPr/>
          <p:nvPr/>
        </p:nvCxnSpPr>
        <p:spPr>
          <a:xfrm flipH="1">
            <a:off x="8683625" y="2853690"/>
            <a:ext cx="431800" cy="1651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6653530" y="3860800"/>
            <a:ext cx="1800225" cy="1296035"/>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Control</a:t>
            </a:r>
            <a:endParaRPr lang="en-US" altLang="zh-CN" sz="2000" b="1" dirty="0"/>
          </a:p>
          <a:p>
            <a:pPr algn="ctr"/>
            <a:r>
              <a:rPr lang="en-US" altLang="zh-CN" sz="2000" b="1" dirty="0"/>
              <a:t>Logic</a:t>
            </a:r>
            <a:endParaRPr lang="en-US" altLang="zh-CN" sz="2000" b="1" dirty="0"/>
          </a:p>
        </p:txBody>
      </p:sp>
      <p:cxnSp>
        <p:nvCxnSpPr>
          <p:cNvPr id="29" name="直接箭头连接符 28"/>
          <p:cNvCxnSpPr>
            <a:stCxn id="25" idx="2"/>
            <a:endCxn id="27" idx="0"/>
          </p:cNvCxnSpPr>
          <p:nvPr/>
        </p:nvCxnSpPr>
        <p:spPr>
          <a:xfrm>
            <a:off x="7546975" y="3263265"/>
            <a:ext cx="6985" cy="59753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7" idx="3"/>
            <a:endCxn id="8" idx="3"/>
          </p:cNvCxnSpPr>
          <p:nvPr/>
        </p:nvCxnSpPr>
        <p:spPr>
          <a:xfrm flipH="1">
            <a:off x="5807075" y="4966970"/>
            <a:ext cx="1109980" cy="39497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7" idx="1"/>
          </p:cNvCxnSpPr>
          <p:nvPr/>
        </p:nvCxnSpPr>
        <p:spPr>
          <a:xfrm flipH="1" flipV="1">
            <a:off x="5735955" y="3644900"/>
            <a:ext cx="1181100" cy="40576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5088890" y="4563745"/>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rot="16200000" flipV="1">
            <a:off x="2736850" y="3933825"/>
            <a:ext cx="3138805" cy="1320165"/>
          </a:xfrm>
          <a:prstGeom prst="bentConnector4">
            <a:avLst>
              <a:gd name="adj1" fmla="val 930"/>
              <a:gd name="adj2" fmla="val 118038"/>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4864100" y="5800725"/>
            <a:ext cx="8890" cy="3644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330065" y="4580890"/>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rot="10800000">
            <a:off x="6311900" y="1734185"/>
            <a:ext cx="340995" cy="2774950"/>
          </a:xfrm>
          <a:prstGeom prst="bentConnector3">
            <a:avLst>
              <a:gd name="adj1" fmla="val 169832"/>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H="1">
            <a:off x="8616315" y="1931035"/>
            <a:ext cx="1156970" cy="1137920"/>
          </a:xfrm>
          <a:prstGeom prst="straightConnector1">
            <a:avLst/>
          </a:prstGeom>
          <a:ln w="571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H="1">
            <a:off x="5807710" y="4987925"/>
            <a:ext cx="1104900" cy="385445"/>
          </a:xfrm>
          <a:prstGeom prst="straightConnector1">
            <a:avLst/>
          </a:prstGeom>
          <a:ln w="571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27" idx="1"/>
          </p:cNvCxnSpPr>
          <p:nvPr/>
        </p:nvCxnSpPr>
        <p:spPr>
          <a:xfrm flipH="1" flipV="1">
            <a:off x="5808345" y="3644900"/>
            <a:ext cx="1108710" cy="405765"/>
          </a:xfrm>
          <a:prstGeom prst="straightConnector1">
            <a:avLst/>
          </a:prstGeom>
          <a:ln w="571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4864100" y="5815965"/>
            <a:ext cx="8255" cy="421005"/>
          </a:xfrm>
          <a:prstGeom prst="straightConnector1">
            <a:avLst/>
          </a:prstGeom>
          <a:ln w="571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7" name="肘形连接符 46"/>
          <p:cNvCxnSpPr/>
          <p:nvPr/>
        </p:nvCxnSpPr>
        <p:spPr>
          <a:xfrm rot="16200000" flipV="1">
            <a:off x="3387090" y="4053840"/>
            <a:ext cx="3138805" cy="1320165"/>
          </a:xfrm>
          <a:prstGeom prst="bentConnector4">
            <a:avLst>
              <a:gd name="adj1" fmla="val 930"/>
              <a:gd name="adj2" fmla="val 175276"/>
            </a:avLst>
          </a:prstGeom>
          <a:ln w="571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Add/Sub Example</a:t>
            </a:r>
            <a:endParaRPr lang="en-US" dirty="0"/>
          </a:p>
        </p:txBody>
      </p:sp>
      <p:sp>
        <p:nvSpPr>
          <p:cNvPr id="3" name="Content Placeholder 2"/>
          <p:cNvSpPr>
            <a:spLocks noGrp="1"/>
          </p:cNvSpPr>
          <p:nvPr>
            <p:ph idx="1"/>
          </p:nvPr>
        </p:nvSpPr>
        <p:spPr/>
        <p:txBody>
          <a:bodyPr/>
          <a:lstStyle/>
          <a:p>
            <a:pPr marL="0" indent="0">
              <a:buNone/>
            </a:pPr>
            <a:endParaRPr lang="en-US" sz="180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grpSp>
        <p:nvGrpSpPr>
          <p:cNvPr id="5" name="组合 4"/>
          <p:cNvGrpSpPr/>
          <p:nvPr/>
        </p:nvGrpSpPr>
        <p:grpSpPr>
          <a:xfrm>
            <a:off x="9120505" y="1268095"/>
            <a:ext cx="2202815" cy="4875987"/>
            <a:chOff x="10847" y="1820"/>
            <a:chExt cx="3441" cy="6688"/>
          </a:xfrm>
        </p:grpSpPr>
        <p:sp>
          <p:nvSpPr>
            <p:cNvPr id="6" name="矩形 5"/>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1291" y="2014"/>
              <a:ext cx="2552" cy="505"/>
            </a:xfrm>
            <a:prstGeom prst="rect">
              <a:avLst/>
            </a:prstGeom>
            <a:noFill/>
            <a:ln>
              <a:noFill/>
            </a:ln>
          </p:spPr>
          <p:txBody>
            <a:bodyPr wrap="square" rtlCol="0">
              <a:spAutoFit/>
            </a:bodyPr>
            <a:lstStyle/>
            <a:p>
              <a:r>
                <a:rPr lang="en-US" altLang="zh-CN" b="1">
                  <a:solidFill>
                    <a:schemeClr val="bg1"/>
                  </a:solidFill>
                </a:rPr>
                <a:t>      Memory</a:t>
              </a:r>
              <a:endParaRPr lang="en-US" altLang="zh-CN" b="1">
                <a:solidFill>
                  <a:schemeClr val="bg1"/>
                </a:solidFill>
              </a:endParaRPr>
            </a:p>
          </p:txBody>
        </p:sp>
      </p:grpSp>
      <p:graphicFrame>
        <p:nvGraphicFramePr>
          <p:cNvPr id="11" name="表格 10"/>
          <p:cNvGraphicFramePr/>
          <p:nvPr>
            <p:custDataLst>
              <p:tags r:id="rId1"/>
            </p:custDataLst>
          </p:nvPr>
        </p:nvGraphicFramePr>
        <p:xfrm>
          <a:off x="9302750" y="177990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sz="1600" b="0">
                          <a:solidFill>
                            <a:schemeClr val="tx1"/>
                          </a:solidFill>
                          <a:cs typeface="+mn-lt"/>
                        </a:rPr>
                        <a:t>add R4, R0, R0</a:t>
                      </a:r>
                      <a:endParaRPr lang="en-US" altLang="zh-CN" sz="1600"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FF00"/>
                    </a:solidFill>
                  </a:tcPr>
                </a:tc>
              </a:tr>
              <a:tr h="258445">
                <a:tc>
                  <a:txBody>
                    <a:bodyPr/>
                    <a:lstStyle/>
                    <a:p>
                      <a:pPr algn="dist">
                        <a:lnSpc>
                          <a:spcPct val="60000"/>
                        </a:lnSpc>
                        <a:buNone/>
                      </a:pPr>
                      <a:r>
                        <a:rPr lang="en-US" altLang="zh-CN">
                          <a:solidFill>
                            <a:schemeClr val="tx1"/>
                          </a:solidFill>
                        </a:rPr>
                        <a:t>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sz="1600">
                          <a:solidFill>
                            <a:schemeClr val="tx1"/>
                          </a:solidFill>
                          <a:cs typeface="+mn-lt"/>
                        </a:rPr>
                        <a:t>sub R1, R3, R4</a:t>
                      </a: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12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16</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32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2" name="组合 11"/>
          <p:cNvGrpSpPr/>
          <p:nvPr/>
        </p:nvGrpSpPr>
        <p:grpSpPr>
          <a:xfrm>
            <a:off x="3574415" y="1485265"/>
            <a:ext cx="2202815" cy="3078480"/>
            <a:chOff x="10847" y="1820"/>
            <a:chExt cx="3441" cy="6688"/>
          </a:xfrm>
        </p:grpSpPr>
        <p:sp>
          <p:nvSpPr>
            <p:cNvPr id="13" name="矩形 12"/>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0959" y="2089"/>
              <a:ext cx="2997" cy="800"/>
            </a:xfrm>
            <a:prstGeom prst="rect">
              <a:avLst/>
            </a:prstGeom>
            <a:noFill/>
            <a:ln>
              <a:noFill/>
            </a:ln>
          </p:spPr>
          <p:txBody>
            <a:bodyPr wrap="square" rtlCol="0">
              <a:spAutoFit/>
            </a:bodyPr>
            <a:lstStyle/>
            <a:p>
              <a:r>
                <a:rPr lang="en-US" altLang="zh-CN" b="1">
                  <a:solidFill>
                    <a:schemeClr val="bg1"/>
                  </a:solidFill>
                </a:rPr>
                <a:t>      Register File</a:t>
              </a:r>
              <a:endParaRPr lang="en-US" altLang="zh-CN" b="1">
                <a:solidFill>
                  <a:schemeClr val="bg1"/>
                </a:solidFill>
              </a:endParaRPr>
            </a:p>
          </p:txBody>
        </p:sp>
      </p:grpSp>
      <p:graphicFrame>
        <p:nvGraphicFramePr>
          <p:cNvPr id="15" name="表格 14"/>
          <p:cNvGraphicFramePr/>
          <p:nvPr>
            <p:custDataLst>
              <p:tags r:id="rId2"/>
            </p:custDataLst>
          </p:nvPr>
        </p:nvGraphicFramePr>
        <p:xfrm>
          <a:off x="3725545" y="204152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R0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85000"/>
                      </a:schemeClr>
                    </a:solidFill>
                  </a:tcPr>
                </a:tc>
              </a:tr>
              <a:tr h="258445">
                <a:tc>
                  <a:txBody>
                    <a:bodyPr/>
                    <a:lstStyle/>
                    <a:p>
                      <a:pPr algn="dist">
                        <a:lnSpc>
                          <a:spcPct val="60000"/>
                        </a:lnSpc>
                        <a:buNone/>
                      </a:pPr>
                      <a:r>
                        <a:rPr lang="en-US" altLang="zh-CN"/>
                        <a:t>R1</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R2</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R3</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a:t>6</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FF00"/>
                    </a:solidFill>
                  </a:tcPr>
                </a:tc>
              </a:tr>
              <a:tr h="258445">
                <a:tc>
                  <a:txBody>
                    <a:bodyPr/>
                    <a:lstStyle/>
                    <a:p>
                      <a:pPr algn="dist">
                        <a:lnSpc>
                          <a:spcPct val="60000"/>
                        </a:lnSpc>
                        <a:buNone/>
                      </a:pPr>
                      <a:r>
                        <a:rPr lang="en-US" altLang="zh-CN"/>
                        <a:t>R4</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a:t>0</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C000"/>
                    </a:solidFill>
                  </a:tcPr>
                </a:tc>
              </a:tr>
              <a:tr h="258445">
                <a:tc>
                  <a:txBody>
                    <a:bodyPr/>
                    <a:lstStyle/>
                    <a:p>
                      <a:pPr algn="dist">
                        <a:lnSpc>
                          <a:spcPct val="60000"/>
                        </a:lnSpc>
                        <a:buNone/>
                      </a:pPr>
                      <a:r>
                        <a:rPr lang="en-US" altLang="zh-CN"/>
                        <a:t>R5</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R6</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R7</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R8</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6" name="组合 15"/>
          <p:cNvGrpSpPr/>
          <p:nvPr/>
        </p:nvGrpSpPr>
        <p:grpSpPr>
          <a:xfrm>
            <a:off x="3574415" y="4940935"/>
            <a:ext cx="2232660" cy="841375"/>
            <a:chOff x="5291" y="7895"/>
            <a:chExt cx="3516" cy="1325"/>
          </a:xfrm>
        </p:grpSpPr>
        <p:sp>
          <p:nvSpPr>
            <p:cNvPr id="8" name="矩形 7"/>
            <p:cNvSpPr/>
            <p:nvPr/>
          </p:nvSpPr>
          <p:spPr>
            <a:xfrm>
              <a:off x="5291" y="7895"/>
              <a:ext cx="3516" cy="132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481" y="7895"/>
              <a:ext cx="1136" cy="628"/>
            </a:xfrm>
            <a:prstGeom prst="rect">
              <a:avLst/>
            </a:prstGeom>
            <a:noFill/>
          </p:spPr>
          <p:txBody>
            <a:bodyPr wrap="square" rtlCol="0">
              <a:spAutoFit/>
            </a:bodyPr>
            <a:lstStyle/>
            <a:p>
              <a:r>
                <a:rPr lang="en-US" altLang="zh-CN" sz="2000" b="1">
                  <a:solidFill>
                    <a:schemeClr val="bg1"/>
                  </a:solidFill>
                </a:rPr>
                <a:t>ALU</a:t>
              </a:r>
              <a:endParaRPr lang="en-US" altLang="zh-CN" sz="2000" b="1">
                <a:solidFill>
                  <a:schemeClr val="bg1"/>
                </a:solidFill>
              </a:endParaRPr>
            </a:p>
          </p:txBody>
        </p:sp>
        <p:sp>
          <p:nvSpPr>
            <p:cNvPr id="10" name="文本框 9"/>
            <p:cNvSpPr txBox="1"/>
            <p:nvPr/>
          </p:nvSpPr>
          <p:spPr>
            <a:xfrm>
              <a:off x="5554" y="8462"/>
              <a:ext cx="2990" cy="580"/>
            </a:xfrm>
            <a:prstGeom prst="rect">
              <a:avLst/>
            </a:prstGeom>
            <a:solidFill>
              <a:srgbClr val="FFFF00"/>
            </a:solidFill>
            <a:ln>
              <a:solidFill>
                <a:schemeClr val="tx1"/>
              </a:solidFill>
            </a:ln>
          </p:spPr>
          <p:txBody>
            <a:bodyPr wrap="square" rtlCol="0">
              <a:spAutoFit/>
            </a:bodyPr>
            <a:lstStyle/>
            <a:p>
              <a:r>
                <a:rPr lang="en-US" altLang="zh-CN"/>
                <a:t>              add</a:t>
              </a:r>
              <a:endParaRPr lang="en-US" altLang="zh-CN"/>
            </a:p>
          </p:txBody>
        </p:sp>
      </p:grpSp>
      <p:grpSp>
        <p:nvGrpSpPr>
          <p:cNvPr id="17" name="组合 16"/>
          <p:cNvGrpSpPr/>
          <p:nvPr/>
        </p:nvGrpSpPr>
        <p:grpSpPr>
          <a:xfrm>
            <a:off x="6312535" y="1268095"/>
            <a:ext cx="2383790" cy="931545"/>
            <a:chOff x="5291" y="7895"/>
            <a:chExt cx="3754" cy="1467"/>
          </a:xfrm>
        </p:grpSpPr>
        <p:sp>
          <p:nvSpPr>
            <p:cNvPr id="18" name="矩形 17"/>
            <p:cNvSpPr/>
            <p:nvPr/>
          </p:nvSpPr>
          <p:spPr>
            <a:xfrm>
              <a:off x="5291" y="7895"/>
              <a:ext cx="3754" cy="146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5518" y="7895"/>
              <a:ext cx="3507" cy="582"/>
            </a:xfrm>
            <a:prstGeom prst="rect">
              <a:avLst/>
            </a:prstGeom>
            <a:noFill/>
          </p:spPr>
          <p:txBody>
            <a:bodyPr wrap="square" rtlCol="0">
              <a:spAutoFit/>
            </a:bodyPr>
            <a:lstStyle/>
            <a:p>
              <a:r>
                <a:rPr lang="en-US" altLang="zh-CN" b="1" dirty="0">
                  <a:solidFill>
                    <a:schemeClr val="bg1"/>
                  </a:solidFill>
                </a:rPr>
                <a:t>Program Counter </a:t>
              </a:r>
              <a:r>
                <a:rPr lang="en-US" altLang="zh-CN" b="1" dirty="0">
                  <a:solidFill>
                    <a:schemeClr val="bg1"/>
                  </a:solidFill>
                </a:rPr>
                <a:t>(PC)</a:t>
              </a:r>
              <a:endParaRPr lang="en-US" altLang="zh-CN" b="1" dirty="0">
                <a:solidFill>
                  <a:schemeClr val="bg1"/>
                </a:solidFill>
              </a:endParaRPr>
            </a:p>
          </p:txBody>
        </p:sp>
        <p:sp>
          <p:nvSpPr>
            <p:cNvPr id="20" name="文本框 19"/>
            <p:cNvSpPr txBox="1"/>
            <p:nvPr/>
          </p:nvSpPr>
          <p:spPr>
            <a:xfrm>
              <a:off x="5600" y="8635"/>
              <a:ext cx="3247" cy="580"/>
            </a:xfrm>
            <a:prstGeom prst="rect">
              <a:avLst/>
            </a:prstGeom>
            <a:solidFill>
              <a:srgbClr val="FFC000"/>
            </a:solidFill>
            <a:ln>
              <a:solidFill>
                <a:schemeClr val="tx1"/>
              </a:solidFill>
            </a:ln>
          </p:spPr>
          <p:txBody>
            <a:bodyPr wrap="square" rtlCol="0">
              <a:spAutoFit/>
            </a:bodyPr>
            <a:lstStyle/>
            <a:p>
              <a:r>
                <a:rPr lang="en-US" altLang="zh-CN"/>
                <a:t>                4</a:t>
              </a:r>
              <a:endParaRPr lang="en-US" altLang="zh-CN"/>
            </a:p>
          </p:txBody>
        </p:sp>
      </p:grpSp>
      <p:cxnSp>
        <p:nvCxnSpPr>
          <p:cNvPr id="21" name="直接箭头连接符 20"/>
          <p:cNvCxnSpPr/>
          <p:nvPr/>
        </p:nvCxnSpPr>
        <p:spPr>
          <a:xfrm flipV="1">
            <a:off x="8688705" y="1772285"/>
            <a:ext cx="431800" cy="63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6319520" y="2425065"/>
            <a:ext cx="2423160" cy="931545"/>
            <a:chOff x="5291" y="7895"/>
            <a:chExt cx="3816" cy="1467"/>
          </a:xfrm>
        </p:grpSpPr>
        <p:sp>
          <p:nvSpPr>
            <p:cNvPr id="23" name="矩形 22"/>
            <p:cNvSpPr/>
            <p:nvPr/>
          </p:nvSpPr>
          <p:spPr>
            <a:xfrm>
              <a:off x="5291" y="7895"/>
              <a:ext cx="3754" cy="146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5437" y="7895"/>
              <a:ext cx="3670" cy="628"/>
            </a:xfrm>
            <a:prstGeom prst="rect">
              <a:avLst/>
            </a:prstGeom>
            <a:noFill/>
          </p:spPr>
          <p:txBody>
            <a:bodyPr wrap="square" rtlCol="0">
              <a:spAutoFit/>
            </a:bodyPr>
            <a:lstStyle/>
            <a:p>
              <a:pPr algn="ctr"/>
              <a:r>
                <a:rPr lang="en-US" altLang="zh-CN" sz="2000" b="1" dirty="0">
                  <a:solidFill>
                    <a:schemeClr val="bg1"/>
                  </a:solidFill>
                </a:rPr>
                <a:t>Instruction</a:t>
              </a:r>
              <a:endParaRPr lang="en-US" altLang="zh-CN" sz="2000" b="1" dirty="0">
                <a:solidFill>
                  <a:schemeClr val="bg1"/>
                </a:solidFill>
              </a:endParaRPr>
            </a:p>
          </p:txBody>
        </p:sp>
        <p:sp>
          <p:nvSpPr>
            <p:cNvPr id="25" name="文本框 24"/>
            <p:cNvSpPr txBox="1"/>
            <p:nvPr/>
          </p:nvSpPr>
          <p:spPr>
            <a:xfrm>
              <a:off x="5600" y="8635"/>
              <a:ext cx="3247" cy="580"/>
            </a:xfrm>
            <a:prstGeom prst="rect">
              <a:avLst/>
            </a:prstGeom>
            <a:solidFill>
              <a:srgbClr val="FFFF00"/>
            </a:solidFill>
            <a:ln>
              <a:solidFill>
                <a:schemeClr val="tx1"/>
              </a:solidFill>
            </a:ln>
          </p:spPr>
          <p:txBody>
            <a:bodyPr wrap="square" rtlCol="0">
              <a:spAutoFit/>
            </a:bodyPr>
            <a:lstStyle/>
            <a:p>
              <a:r>
                <a:rPr lang="en-US" altLang="zh-CN">
                  <a:cs typeface="+mn-lt"/>
                  <a:sym typeface="+mn-ea"/>
                </a:rPr>
                <a:t>add R4, R0, R0</a:t>
              </a:r>
              <a:endParaRPr lang="en-US" altLang="zh-CN"/>
            </a:p>
          </p:txBody>
        </p:sp>
      </p:grpSp>
      <p:cxnSp>
        <p:nvCxnSpPr>
          <p:cNvPr id="26" name="直接箭头连接符 25"/>
          <p:cNvCxnSpPr/>
          <p:nvPr/>
        </p:nvCxnSpPr>
        <p:spPr>
          <a:xfrm flipH="1">
            <a:off x="8683625" y="2853690"/>
            <a:ext cx="431800" cy="1651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6653530" y="3860800"/>
            <a:ext cx="1800225" cy="1296035"/>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Control</a:t>
            </a:r>
            <a:endParaRPr lang="en-US" altLang="zh-CN" sz="2000" b="1" dirty="0"/>
          </a:p>
          <a:p>
            <a:pPr algn="ctr"/>
            <a:r>
              <a:rPr lang="en-US" altLang="zh-CN" sz="2000" b="1" dirty="0"/>
              <a:t>Logic</a:t>
            </a:r>
            <a:endParaRPr lang="en-US" altLang="zh-CN" sz="2000" b="1" dirty="0"/>
          </a:p>
        </p:txBody>
      </p:sp>
      <p:cxnSp>
        <p:nvCxnSpPr>
          <p:cNvPr id="29" name="直接箭头连接符 28"/>
          <p:cNvCxnSpPr>
            <a:stCxn id="25" idx="2"/>
            <a:endCxn id="27" idx="0"/>
          </p:cNvCxnSpPr>
          <p:nvPr/>
        </p:nvCxnSpPr>
        <p:spPr>
          <a:xfrm>
            <a:off x="7546975" y="3263265"/>
            <a:ext cx="6985" cy="59753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7" idx="3"/>
            <a:endCxn id="8" idx="3"/>
          </p:cNvCxnSpPr>
          <p:nvPr/>
        </p:nvCxnSpPr>
        <p:spPr>
          <a:xfrm flipH="1">
            <a:off x="5807075" y="4966970"/>
            <a:ext cx="1109980" cy="39497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7" idx="1"/>
          </p:cNvCxnSpPr>
          <p:nvPr/>
        </p:nvCxnSpPr>
        <p:spPr>
          <a:xfrm flipH="1" flipV="1">
            <a:off x="5735955" y="3644900"/>
            <a:ext cx="1181100" cy="40576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5088890" y="4563745"/>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rot="16200000" flipV="1">
            <a:off x="2736850" y="3933825"/>
            <a:ext cx="3138805" cy="1320165"/>
          </a:xfrm>
          <a:prstGeom prst="bentConnector4">
            <a:avLst>
              <a:gd name="adj1" fmla="val 930"/>
              <a:gd name="adj2" fmla="val 118038"/>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4864100" y="5800725"/>
            <a:ext cx="8890" cy="3644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330065" y="4580890"/>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rot="10800000">
            <a:off x="6311900" y="1734185"/>
            <a:ext cx="340995" cy="2774950"/>
          </a:xfrm>
          <a:prstGeom prst="bentConnector3">
            <a:avLst>
              <a:gd name="adj1" fmla="val 169832"/>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1" name="直接箭头连接符 30"/>
          <p:cNvCxnSpPr/>
          <p:nvPr/>
        </p:nvCxnSpPr>
        <p:spPr>
          <a:xfrm flipH="1">
            <a:off x="8616315" y="1931035"/>
            <a:ext cx="1156970" cy="1137920"/>
          </a:xfrm>
          <a:prstGeom prst="straightConnector1">
            <a:avLst/>
          </a:prstGeom>
          <a:ln w="571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H="1">
            <a:off x="5807710" y="4987925"/>
            <a:ext cx="1104900" cy="385445"/>
          </a:xfrm>
          <a:prstGeom prst="straightConnector1">
            <a:avLst/>
          </a:prstGeom>
          <a:ln w="571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27" idx="1"/>
          </p:cNvCxnSpPr>
          <p:nvPr/>
        </p:nvCxnSpPr>
        <p:spPr>
          <a:xfrm flipH="1" flipV="1">
            <a:off x="5808345" y="3644900"/>
            <a:ext cx="1108710" cy="405765"/>
          </a:xfrm>
          <a:prstGeom prst="straightConnector1">
            <a:avLst/>
          </a:prstGeom>
          <a:ln w="571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p:nvPr/>
        </p:nvCxnSpPr>
        <p:spPr>
          <a:xfrm>
            <a:off x="4864100" y="5815965"/>
            <a:ext cx="8255" cy="421005"/>
          </a:xfrm>
          <a:prstGeom prst="straightConnector1">
            <a:avLst/>
          </a:prstGeom>
          <a:ln w="571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7" name="肘形连接符 46"/>
          <p:cNvCxnSpPr/>
          <p:nvPr/>
        </p:nvCxnSpPr>
        <p:spPr>
          <a:xfrm rot="16200000" flipV="1">
            <a:off x="3387090" y="4053840"/>
            <a:ext cx="3138805" cy="1320165"/>
          </a:xfrm>
          <a:prstGeom prst="bentConnector4">
            <a:avLst>
              <a:gd name="adj1" fmla="val 930"/>
              <a:gd name="adj2" fmla="val 175276"/>
            </a:avLst>
          </a:prstGeom>
          <a:ln w="571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4" name="肘形连接符 43"/>
          <p:cNvCxnSpPr/>
          <p:nvPr/>
        </p:nvCxnSpPr>
        <p:spPr>
          <a:xfrm rot="10800000">
            <a:off x="6311900" y="1737995"/>
            <a:ext cx="340995" cy="2774950"/>
          </a:xfrm>
          <a:prstGeom prst="bentConnector3">
            <a:avLst>
              <a:gd name="adj1" fmla="val 169832"/>
            </a:avLst>
          </a:prstGeom>
          <a:ln w="571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Add/Sub Example</a:t>
            </a:r>
            <a:endParaRPr lang="en-US" dirty="0"/>
          </a:p>
        </p:txBody>
      </p:sp>
      <p:sp>
        <p:nvSpPr>
          <p:cNvPr id="3" name="Content Placeholder 2"/>
          <p:cNvSpPr>
            <a:spLocks noGrp="1"/>
          </p:cNvSpPr>
          <p:nvPr>
            <p:ph idx="1"/>
          </p:nvPr>
        </p:nvSpPr>
        <p:spPr/>
        <p:txBody>
          <a:bodyPr/>
          <a:lstStyle/>
          <a:p>
            <a:pPr marL="0" indent="0">
              <a:buNone/>
            </a:pPr>
            <a:endParaRPr lang="en-US" sz="180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grpSp>
        <p:nvGrpSpPr>
          <p:cNvPr id="5" name="组合 4"/>
          <p:cNvGrpSpPr/>
          <p:nvPr/>
        </p:nvGrpSpPr>
        <p:grpSpPr>
          <a:xfrm>
            <a:off x="9120505" y="1268095"/>
            <a:ext cx="2202815" cy="4875987"/>
            <a:chOff x="10847" y="1820"/>
            <a:chExt cx="3441" cy="6688"/>
          </a:xfrm>
        </p:grpSpPr>
        <p:sp>
          <p:nvSpPr>
            <p:cNvPr id="6" name="矩形 5"/>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1291" y="2014"/>
              <a:ext cx="2552" cy="505"/>
            </a:xfrm>
            <a:prstGeom prst="rect">
              <a:avLst/>
            </a:prstGeom>
            <a:noFill/>
            <a:ln>
              <a:noFill/>
            </a:ln>
          </p:spPr>
          <p:txBody>
            <a:bodyPr wrap="square" rtlCol="0">
              <a:spAutoFit/>
            </a:bodyPr>
            <a:lstStyle/>
            <a:p>
              <a:r>
                <a:rPr lang="en-US" altLang="zh-CN" b="1">
                  <a:solidFill>
                    <a:schemeClr val="bg1"/>
                  </a:solidFill>
                </a:rPr>
                <a:t>      Memory</a:t>
              </a:r>
              <a:endParaRPr lang="en-US" altLang="zh-CN" b="1">
                <a:solidFill>
                  <a:schemeClr val="bg1"/>
                </a:solidFill>
              </a:endParaRPr>
            </a:p>
          </p:txBody>
        </p:sp>
      </p:grpSp>
      <p:graphicFrame>
        <p:nvGraphicFramePr>
          <p:cNvPr id="11" name="表格 10"/>
          <p:cNvGraphicFramePr/>
          <p:nvPr>
            <p:custDataLst>
              <p:tags r:id="rId1"/>
            </p:custDataLst>
          </p:nvPr>
        </p:nvGraphicFramePr>
        <p:xfrm>
          <a:off x="9302750" y="177990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sz="1600" b="0">
                          <a:solidFill>
                            <a:schemeClr val="tx1"/>
                          </a:solidFill>
                          <a:cs typeface="+mn-lt"/>
                        </a:rPr>
                        <a:t>add R4, R0, R0</a:t>
                      </a:r>
                      <a:endParaRPr lang="en-US" altLang="zh-CN" sz="1600"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sz="1600">
                          <a:solidFill>
                            <a:schemeClr val="tx1"/>
                          </a:solidFill>
                          <a:cs typeface="+mn-lt"/>
                        </a:rPr>
                        <a:t>sub R1, R3, R4</a:t>
                      </a: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FF00"/>
                    </a:solidFill>
                  </a:tcPr>
                </a:tc>
              </a:tr>
              <a:tr h="258445">
                <a:tc>
                  <a:txBody>
                    <a:bodyPr/>
                    <a:lstStyle/>
                    <a:p>
                      <a:pPr algn="dist">
                        <a:lnSpc>
                          <a:spcPct val="60000"/>
                        </a:lnSpc>
                        <a:buNone/>
                      </a:pPr>
                      <a:r>
                        <a:rPr lang="en-US" altLang="zh-CN">
                          <a:solidFill>
                            <a:schemeClr val="tx1"/>
                          </a:solidFill>
                        </a:rPr>
                        <a:t>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12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16</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32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2" name="组合 11"/>
          <p:cNvGrpSpPr/>
          <p:nvPr/>
        </p:nvGrpSpPr>
        <p:grpSpPr>
          <a:xfrm>
            <a:off x="3574415" y="1485265"/>
            <a:ext cx="2202815" cy="3078480"/>
            <a:chOff x="10847" y="1820"/>
            <a:chExt cx="3441" cy="6688"/>
          </a:xfrm>
        </p:grpSpPr>
        <p:sp>
          <p:nvSpPr>
            <p:cNvPr id="13" name="矩形 12"/>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0959" y="2089"/>
              <a:ext cx="2997" cy="800"/>
            </a:xfrm>
            <a:prstGeom prst="rect">
              <a:avLst/>
            </a:prstGeom>
            <a:noFill/>
            <a:ln>
              <a:noFill/>
            </a:ln>
          </p:spPr>
          <p:txBody>
            <a:bodyPr wrap="square" rtlCol="0">
              <a:spAutoFit/>
            </a:bodyPr>
            <a:lstStyle/>
            <a:p>
              <a:r>
                <a:rPr lang="en-US" altLang="zh-CN" b="1">
                  <a:solidFill>
                    <a:schemeClr val="bg1"/>
                  </a:solidFill>
                </a:rPr>
                <a:t>      Register File</a:t>
              </a:r>
              <a:endParaRPr lang="en-US" altLang="zh-CN" b="1">
                <a:solidFill>
                  <a:schemeClr val="bg1"/>
                </a:solidFill>
              </a:endParaRPr>
            </a:p>
          </p:txBody>
        </p:sp>
      </p:grpSp>
      <p:graphicFrame>
        <p:nvGraphicFramePr>
          <p:cNvPr id="15" name="表格 14"/>
          <p:cNvGraphicFramePr/>
          <p:nvPr>
            <p:custDataLst>
              <p:tags r:id="rId2"/>
            </p:custDataLst>
          </p:nvPr>
        </p:nvGraphicFramePr>
        <p:xfrm>
          <a:off x="3725545" y="204152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R0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85000"/>
                      </a:schemeClr>
                    </a:solidFill>
                  </a:tcPr>
                </a:tc>
              </a:tr>
              <a:tr h="258445">
                <a:tc>
                  <a:txBody>
                    <a:bodyPr/>
                    <a:lstStyle/>
                    <a:p>
                      <a:pPr algn="dist">
                        <a:lnSpc>
                          <a:spcPct val="60000"/>
                        </a:lnSpc>
                        <a:buNone/>
                      </a:pPr>
                      <a:r>
                        <a:rPr lang="en-US" altLang="zh-CN"/>
                        <a:t>R1</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R2</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R3</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a:t>6</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R4</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a:t>0</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R5</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R6</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R7</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R8</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6" name="组合 15"/>
          <p:cNvGrpSpPr/>
          <p:nvPr/>
        </p:nvGrpSpPr>
        <p:grpSpPr>
          <a:xfrm>
            <a:off x="3574415" y="4940935"/>
            <a:ext cx="2232660" cy="841375"/>
            <a:chOff x="5291" y="7895"/>
            <a:chExt cx="3516" cy="1325"/>
          </a:xfrm>
        </p:grpSpPr>
        <p:sp>
          <p:nvSpPr>
            <p:cNvPr id="8" name="矩形 7"/>
            <p:cNvSpPr/>
            <p:nvPr/>
          </p:nvSpPr>
          <p:spPr>
            <a:xfrm>
              <a:off x="5291" y="7895"/>
              <a:ext cx="3516" cy="132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481" y="7895"/>
              <a:ext cx="1136" cy="628"/>
            </a:xfrm>
            <a:prstGeom prst="rect">
              <a:avLst/>
            </a:prstGeom>
            <a:noFill/>
          </p:spPr>
          <p:txBody>
            <a:bodyPr wrap="square" rtlCol="0">
              <a:spAutoFit/>
            </a:bodyPr>
            <a:lstStyle/>
            <a:p>
              <a:r>
                <a:rPr lang="en-US" altLang="zh-CN" sz="2000" b="1">
                  <a:solidFill>
                    <a:schemeClr val="bg1"/>
                  </a:solidFill>
                </a:rPr>
                <a:t>ALU</a:t>
              </a:r>
              <a:endParaRPr lang="en-US" altLang="zh-CN" sz="2000" b="1">
                <a:solidFill>
                  <a:schemeClr val="bg1"/>
                </a:solidFill>
              </a:endParaRPr>
            </a:p>
          </p:txBody>
        </p:sp>
        <p:sp>
          <p:nvSpPr>
            <p:cNvPr id="10" name="文本框 9"/>
            <p:cNvSpPr txBox="1"/>
            <p:nvPr/>
          </p:nvSpPr>
          <p:spPr>
            <a:xfrm>
              <a:off x="5554" y="8462"/>
              <a:ext cx="2990" cy="580"/>
            </a:xfrm>
            <a:prstGeom prst="rect">
              <a:avLst/>
            </a:prstGeom>
            <a:solidFill>
              <a:schemeClr val="bg1"/>
            </a:solidFill>
            <a:ln>
              <a:solidFill>
                <a:schemeClr val="tx1"/>
              </a:solidFill>
            </a:ln>
          </p:spPr>
          <p:txBody>
            <a:bodyPr wrap="square" rtlCol="0">
              <a:spAutoFit/>
            </a:bodyPr>
            <a:lstStyle/>
            <a:p>
              <a:endParaRPr lang="en-US" altLang="zh-CN"/>
            </a:p>
          </p:txBody>
        </p:sp>
      </p:grpSp>
      <p:grpSp>
        <p:nvGrpSpPr>
          <p:cNvPr id="17" name="组合 16"/>
          <p:cNvGrpSpPr/>
          <p:nvPr/>
        </p:nvGrpSpPr>
        <p:grpSpPr>
          <a:xfrm>
            <a:off x="6312535" y="1268095"/>
            <a:ext cx="2383790" cy="931545"/>
            <a:chOff x="5291" y="7895"/>
            <a:chExt cx="3754" cy="1467"/>
          </a:xfrm>
        </p:grpSpPr>
        <p:sp>
          <p:nvSpPr>
            <p:cNvPr id="18" name="矩形 17"/>
            <p:cNvSpPr/>
            <p:nvPr/>
          </p:nvSpPr>
          <p:spPr>
            <a:xfrm>
              <a:off x="5291" y="7895"/>
              <a:ext cx="3754" cy="146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5518" y="7895"/>
              <a:ext cx="3507" cy="582"/>
            </a:xfrm>
            <a:prstGeom prst="rect">
              <a:avLst/>
            </a:prstGeom>
            <a:noFill/>
          </p:spPr>
          <p:txBody>
            <a:bodyPr wrap="square" rtlCol="0">
              <a:spAutoFit/>
            </a:bodyPr>
            <a:lstStyle/>
            <a:p>
              <a:r>
                <a:rPr lang="en-US" altLang="zh-CN" b="1" dirty="0">
                  <a:solidFill>
                    <a:schemeClr val="bg1"/>
                  </a:solidFill>
                </a:rPr>
                <a:t>Program Counter </a:t>
              </a:r>
              <a:r>
                <a:rPr lang="en-US" altLang="zh-CN" b="1" dirty="0">
                  <a:solidFill>
                    <a:schemeClr val="bg1"/>
                  </a:solidFill>
                </a:rPr>
                <a:t>(PC)</a:t>
              </a:r>
              <a:endParaRPr lang="en-US" altLang="zh-CN" b="1" dirty="0">
                <a:solidFill>
                  <a:schemeClr val="bg1"/>
                </a:solidFill>
              </a:endParaRPr>
            </a:p>
          </p:txBody>
        </p:sp>
        <p:sp>
          <p:nvSpPr>
            <p:cNvPr id="20" name="文本框 19"/>
            <p:cNvSpPr txBox="1"/>
            <p:nvPr/>
          </p:nvSpPr>
          <p:spPr>
            <a:xfrm>
              <a:off x="5600" y="8635"/>
              <a:ext cx="3247" cy="580"/>
            </a:xfrm>
            <a:prstGeom prst="rect">
              <a:avLst/>
            </a:prstGeom>
            <a:solidFill>
              <a:schemeClr val="bg1"/>
            </a:solidFill>
            <a:ln>
              <a:solidFill>
                <a:schemeClr val="tx1"/>
              </a:solidFill>
            </a:ln>
          </p:spPr>
          <p:txBody>
            <a:bodyPr wrap="square" rtlCol="0">
              <a:spAutoFit/>
            </a:bodyPr>
            <a:lstStyle/>
            <a:p>
              <a:r>
                <a:rPr lang="en-US" altLang="zh-CN"/>
                <a:t>                4</a:t>
              </a:r>
              <a:endParaRPr lang="en-US" altLang="zh-CN"/>
            </a:p>
          </p:txBody>
        </p:sp>
      </p:grpSp>
      <p:cxnSp>
        <p:nvCxnSpPr>
          <p:cNvPr id="21" name="直接箭头连接符 20"/>
          <p:cNvCxnSpPr/>
          <p:nvPr/>
        </p:nvCxnSpPr>
        <p:spPr>
          <a:xfrm flipV="1">
            <a:off x="8688705" y="1772285"/>
            <a:ext cx="431800" cy="63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6319520" y="2425065"/>
            <a:ext cx="2423160" cy="931545"/>
            <a:chOff x="5291" y="7895"/>
            <a:chExt cx="3816" cy="1467"/>
          </a:xfrm>
        </p:grpSpPr>
        <p:sp>
          <p:nvSpPr>
            <p:cNvPr id="23" name="矩形 22"/>
            <p:cNvSpPr/>
            <p:nvPr/>
          </p:nvSpPr>
          <p:spPr>
            <a:xfrm>
              <a:off x="5291" y="7895"/>
              <a:ext cx="3754" cy="146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5437" y="7895"/>
              <a:ext cx="3670" cy="628"/>
            </a:xfrm>
            <a:prstGeom prst="rect">
              <a:avLst/>
            </a:prstGeom>
            <a:noFill/>
          </p:spPr>
          <p:txBody>
            <a:bodyPr wrap="square" rtlCol="0">
              <a:spAutoFit/>
            </a:bodyPr>
            <a:lstStyle/>
            <a:p>
              <a:pPr algn="ctr"/>
              <a:r>
                <a:rPr lang="en-US" altLang="zh-CN" sz="2000" b="1" dirty="0">
                  <a:solidFill>
                    <a:schemeClr val="bg1"/>
                  </a:solidFill>
                </a:rPr>
                <a:t>Instruction</a:t>
              </a:r>
              <a:endParaRPr lang="en-US" altLang="zh-CN" sz="2000" b="1" dirty="0">
                <a:solidFill>
                  <a:schemeClr val="bg1"/>
                </a:solidFill>
              </a:endParaRPr>
            </a:p>
          </p:txBody>
        </p:sp>
        <p:sp>
          <p:nvSpPr>
            <p:cNvPr id="25" name="文本框 24"/>
            <p:cNvSpPr txBox="1"/>
            <p:nvPr/>
          </p:nvSpPr>
          <p:spPr>
            <a:xfrm>
              <a:off x="5600" y="8635"/>
              <a:ext cx="3247" cy="580"/>
            </a:xfrm>
            <a:prstGeom prst="rect">
              <a:avLst/>
            </a:prstGeom>
            <a:solidFill>
              <a:srgbClr val="FFFF00"/>
            </a:solidFill>
            <a:ln>
              <a:solidFill>
                <a:schemeClr val="tx1"/>
              </a:solidFill>
            </a:ln>
          </p:spPr>
          <p:txBody>
            <a:bodyPr wrap="square" rtlCol="0">
              <a:spAutoFit/>
            </a:bodyPr>
            <a:lstStyle/>
            <a:p>
              <a:r>
                <a:rPr lang="en-US" altLang="zh-CN"/>
                <a:t>sub R1, R3, R4</a:t>
              </a:r>
              <a:endParaRPr lang="en-US" altLang="zh-CN"/>
            </a:p>
          </p:txBody>
        </p:sp>
      </p:grpSp>
      <p:cxnSp>
        <p:nvCxnSpPr>
          <p:cNvPr id="26" name="直接箭头连接符 25"/>
          <p:cNvCxnSpPr/>
          <p:nvPr/>
        </p:nvCxnSpPr>
        <p:spPr>
          <a:xfrm flipH="1">
            <a:off x="8683625" y="2853690"/>
            <a:ext cx="431800" cy="1651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6653530" y="3860800"/>
            <a:ext cx="1800225" cy="1296035"/>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Control</a:t>
            </a:r>
            <a:endParaRPr lang="en-US" altLang="zh-CN" sz="2000" b="1" dirty="0"/>
          </a:p>
          <a:p>
            <a:pPr algn="ctr"/>
            <a:r>
              <a:rPr lang="en-US" altLang="zh-CN" sz="2000" b="1" dirty="0"/>
              <a:t>Logic</a:t>
            </a:r>
            <a:endParaRPr lang="en-US" altLang="zh-CN" sz="2000" b="1" dirty="0"/>
          </a:p>
        </p:txBody>
      </p:sp>
      <p:cxnSp>
        <p:nvCxnSpPr>
          <p:cNvPr id="29" name="直接箭头连接符 28"/>
          <p:cNvCxnSpPr>
            <a:stCxn id="25" idx="2"/>
            <a:endCxn id="27" idx="0"/>
          </p:cNvCxnSpPr>
          <p:nvPr/>
        </p:nvCxnSpPr>
        <p:spPr>
          <a:xfrm>
            <a:off x="7546975" y="3263265"/>
            <a:ext cx="6985" cy="59753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7" idx="3"/>
            <a:endCxn id="8" idx="3"/>
          </p:cNvCxnSpPr>
          <p:nvPr/>
        </p:nvCxnSpPr>
        <p:spPr>
          <a:xfrm flipH="1">
            <a:off x="5807075" y="4966970"/>
            <a:ext cx="1109980" cy="39497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7" idx="1"/>
          </p:cNvCxnSpPr>
          <p:nvPr/>
        </p:nvCxnSpPr>
        <p:spPr>
          <a:xfrm flipH="1" flipV="1">
            <a:off x="5735955" y="3644900"/>
            <a:ext cx="1181100" cy="40576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5088890" y="4563745"/>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rot="16200000" flipV="1">
            <a:off x="2736850" y="3933825"/>
            <a:ext cx="3138805" cy="1320165"/>
          </a:xfrm>
          <a:prstGeom prst="bentConnector4">
            <a:avLst>
              <a:gd name="adj1" fmla="val 930"/>
              <a:gd name="adj2" fmla="val 118038"/>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4864100" y="5800725"/>
            <a:ext cx="8890" cy="3644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330065" y="4580890"/>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rot="10800000">
            <a:off x="6311900" y="1734185"/>
            <a:ext cx="340995" cy="2774950"/>
          </a:xfrm>
          <a:prstGeom prst="bentConnector3">
            <a:avLst>
              <a:gd name="adj1" fmla="val 169832"/>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H="1">
            <a:off x="8616315" y="2204720"/>
            <a:ext cx="1080135" cy="864235"/>
          </a:xfrm>
          <a:prstGeom prst="straightConnector1">
            <a:avLst/>
          </a:prstGeom>
          <a:ln w="57150">
            <a:solidFill>
              <a:srgbClr val="FFFF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1"/>
          <p:cNvPicPr>
            <a:picLocks noChangeAspect="1"/>
          </p:cNvPicPr>
          <p:nvPr>
            <p:custDataLst>
              <p:tags r:id="rId1"/>
            </p:custDataLst>
          </p:nvPr>
        </p:nvPicPr>
        <p:blipFill>
          <a:blip r:embed="rId2"/>
          <a:stretch>
            <a:fillRect/>
          </a:stretch>
        </p:blipFill>
        <p:spPr>
          <a:xfrm>
            <a:off x="5160010" y="1412875"/>
            <a:ext cx="6210300" cy="2804160"/>
          </a:xfrm>
          <a:prstGeom prst="rect">
            <a:avLst/>
          </a:prstGeom>
        </p:spPr>
      </p:pic>
      <p:sp>
        <p:nvSpPr>
          <p:cNvPr id="3" name="内容占位符 2"/>
          <p:cNvSpPr>
            <a:spLocks noGrp="1"/>
          </p:cNvSpPr>
          <p:nvPr>
            <p:ph idx="1"/>
          </p:nvPr>
        </p:nvSpPr>
        <p:spPr/>
        <p:txBody>
          <a:bodyPr/>
          <a:lstStyle/>
          <a:p>
            <a:r>
              <a:rPr lang="en-US" altLang="zh-CN" sz="2400"/>
              <a:t>What will the processor do?</a:t>
            </a:r>
            <a:endParaRPr lang="en-US" altLang="zh-CN" sz="2400"/>
          </a:p>
        </p:txBody>
      </p:sp>
      <p:sp>
        <p:nvSpPr>
          <p:cNvPr id="2" name="标题 1"/>
          <p:cNvSpPr>
            <a:spLocks noGrp="1"/>
          </p:cNvSpPr>
          <p:nvPr>
            <p:ph type="title"/>
          </p:nvPr>
        </p:nvSpPr>
        <p:spPr/>
        <p:txBody>
          <a:bodyPr/>
          <a:lstStyle/>
          <a:p>
            <a:r>
              <a:rPr lang="en-US" altLang="zh-CN" dirty="0"/>
              <a:t>Walking through Program Execution</a:t>
            </a:r>
            <a:endParaRPr lang="en-US" altLang="zh-CN" dirty="0"/>
          </a:p>
        </p:txBody>
      </p:sp>
      <p:sp>
        <p:nvSpPr>
          <p:cNvPr id="4" name="灯片编号占位符 3"/>
          <p:cNvSpPr>
            <a:spLocks noGrp="1"/>
          </p:cNvSpPr>
          <p:nvPr>
            <p:ph type="sldNum" sz="quarter" idx="12"/>
          </p:nvPr>
        </p:nvSpPr>
        <p:spPr/>
        <p:txBody>
          <a:bodyPr/>
          <a:lstStyle/>
          <a:p>
            <a:fld id="{C22DC6D3-9347-42BE-948A-F7EB414DF657}" type="slidenum">
              <a:rPr lang="en-US" altLang="en-US"/>
            </a:fld>
            <a:endParaRPr lang="en-US" alt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Add/Sub Example</a:t>
            </a:r>
            <a:endParaRPr lang="en-US" dirty="0"/>
          </a:p>
        </p:txBody>
      </p:sp>
      <p:sp>
        <p:nvSpPr>
          <p:cNvPr id="3" name="Content Placeholder 2"/>
          <p:cNvSpPr>
            <a:spLocks noGrp="1"/>
          </p:cNvSpPr>
          <p:nvPr>
            <p:ph idx="1"/>
          </p:nvPr>
        </p:nvSpPr>
        <p:spPr/>
        <p:txBody>
          <a:bodyPr/>
          <a:lstStyle/>
          <a:p>
            <a:pPr marL="0" indent="0">
              <a:buNone/>
            </a:pPr>
            <a:endParaRPr lang="en-US" sz="180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grpSp>
        <p:nvGrpSpPr>
          <p:cNvPr id="5" name="组合 4"/>
          <p:cNvGrpSpPr/>
          <p:nvPr/>
        </p:nvGrpSpPr>
        <p:grpSpPr>
          <a:xfrm>
            <a:off x="9120505" y="1268095"/>
            <a:ext cx="2202815" cy="4875987"/>
            <a:chOff x="10847" y="1820"/>
            <a:chExt cx="3441" cy="6688"/>
          </a:xfrm>
        </p:grpSpPr>
        <p:sp>
          <p:nvSpPr>
            <p:cNvPr id="6" name="矩形 5"/>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1291" y="2014"/>
              <a:ext cx="2552" cy="505"/>
            </a:xfrm>
            <a:prstGeom prst="rect">
              <a:avLst/>
            </a:prstGeom>
            <a:noFill/>
            <a:ln>
              <a:noFill/>
            </a:ln>
          </p:spPr>
          <p:txBody>
            <a:bodyPr wrap="square" rtlCol="0">
              <a:spAutoFit/>
            </a:bodyPr>
            <a:lstStyle/>
            <a:p>
              <a:r>
                <a:rPr lang="en-US" altLang="zh-CN" b="1">
                  <a:solidFill>
                    <a:schemeClr val="bg1"/>
                  </a:solidFill>
                </a:rPr>
                <a:t>      Memory</a:t>
              </a:r>
              <a:endParaRPr lang="en-US" altLang="zh-CN" b="1">
                <a:solidFill>
                  <a:schemeClr val="bg1"/>
                </a:solidFill>
              </a:endParaRPr>
            </a:p>
          </p:txBody>
        </p:sp>
      </p:grpSp>
      <p:graphicFrame>
        <p:nvGraphicFramePr>
          <p:cNvPr id="11" name="表格 10"/>
          <p:cNvGraphicFramePr/>
          <p:nvPr>
            <p:custDataLst>
              <p:tags r:id="rId1"/>
            </p:custDataLst>
          </p:nvPr>
        </p:nvGraphicFramePr>
        <p:xfrm>
          <a:off x="9302750" y="177990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sz="1600" b="0">
                          <a:solidFill>
                            <a:schemeClr val="tx1"/>
                          </a:solidFill>
                          <a:cs typeface="+mn-lt"/>
                        </a:rPr>
                        <a:t>add R4, R0, R0</a:t>
                      </a:r>
                      <a:endParaRPr lang="en-US" altLang="zh-CN" sz="1600"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sz="1600">
                          <a:solidFill>
                            <a:schemeClr val="tx1"/>
                          </a:solidFill>
                          <a:cs typeface="+mn-lt"/>
                        </a:rPr>
                        <a:t>sub R1, R3, R4</a:t>
                      </a: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FF00"/>
                    </a:solidFill>
                  </a:tcPr>
                </a:tc>
              </a:tr>
              <a:tr h="258445">
                <a:tc>
                  <a:txBody>
                    <a:bodyPr/>
                    <a:lstStyle/>
                    <a:p>
                      <a:pPr algn="dist">
                        <a:lnSpc>
                          <a:spcPct val="60000"/>
                        </a:lnSpc>
                        <a:buNone/>
                      </a:pPr>
                      <a:r>
                        <a:rPr lang="en-US" altLang="zh-CN">
                          <a:solidFill>
                            <a:schemeClr val="tx1"/>
                          </a:solidFill>
                        </a:rPr>
                        <a:t>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12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16</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32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2" name="组合 11"/>
          <p:cNvGrpSpPr/>
          <p:nvPr/>
        </p:nvGrpSpPr>
        <p:grpSpPr>
          <a:xfrm>
            <a:off x="3574415" y="1485265"/>
            <a:ext cx="2202815" cy="3078480"/>
            <a:chOff x="10847" y="1820"/>
            <a:chExt cx="3441" cy="6688"/>
          </a:xfrm>
        </p:grpSpPr>
        <p:sp>
          <p:nvSpPr>
            <p:cNvPr id="13" name="矩形 12"/>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0959" y="2089"/>
              <a:ext cx="2997" cy="800"/>
            </a:xfrm>
            <a:prstGeom prst="rect">
              <a:avLst/>
            </a:prstGeom>
            <a:noFill/>
            <a:ln>
              <a:noFill/>
            </a:ln>
          </p:spPr>
          <p:txBody>
            <a:bodyPr wrap="square" rtlCol="0">
              <a:spAutoFit/>
            </a:bodyPr>
            <a:lstStyle/>
            <a:p>
              <a:r>
                <a:rPr lang="en-US" altLang="zh-CN" b="1">
                  <a:solidFill>
                    <a:schemeClr val="bg1"/>
                  </a:solidFill>
                </a:rPr>
                <a:t>      Register File</a:t>
              </a:r>
              <a:endParaRPr lang="en-US" altLang="zh-CN" b="1">
                <a:solidFill>
                  <a:schemeClr val="bg1"/>
                </a:solidFill>
              </a:endParaRPr>
            </a:p>
          </p:txBody>
        </p:sp>
      </p:grpSp>
      <p:graphicFrame>
        <p:nvGraphicFramePr>
          <p:cNvPr id="15" name="表格 14"/>
          <p:cNvGraphicFramePr/>
          <p:nvPr>
            <p:custDataLst>
              <p:tags r:id="rId2"/>
            </p:custDataLst>
          </p:nvPr>
        </p:nvGraphicFramePr>
        <p:xfrm>
          <a:off x="3725545" y="204152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R0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85000"/>
                      </a:schemeClr>
                    </a:solidFill>
                  </a:tcPr>
                </a:tc>
              </a:tr>
              <a:tr h="258445">
                <a:tc>
                  <a:txBody>
                    <a:bodyPr/>
                    <a:lstStyle/>
                    <a:p>
                      <a:pPr algn="dist">
                        <a:lnSpc>
                          <a:spcPct val="60000"/>
                        </a:lnSpc>
                        <a:buNone/>
                      </a:pPr>
                      <a:r>
                        <a:rPr lang="en-US" altLang="zh-CN"/>
                        <a:t>R1</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R2</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R3</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a:t>6</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R4</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a:t>0</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R5</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R6</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R7</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R8</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6" name="组合 15"/>
          <p:cNvGrpSpPr/>
          <p:nvPr/>
        </p:nvGrpSpPr>
        <p:grpSpPr>
          <a:xfrm>
            <a:off x="3574415" y="4940935"/>
            <a:ext cx="2232660" cy="841375"/>
            <a:chOff x="5291" y="7895"/>
            <a:chExt cx="3516" cy="1325"/>
          </a:xfrm>
        </p:grpSpPr>
        <p:sp>
          <p:nvSpPr>
            <p:cNvPr id="8" name="矩形 7"/>
            <p:cNvSpPr/>
            <p:nvPr/>
          </p:nvSpPr>
          <p:spPr>
            <a:xfrm>
              <a:off x="5291" y="7895"/>
              <a:ext cx="3516" cy="132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481" y="7895"/>
              <a:ext cx="1136" cy="628"/>
            </a:xfrm>
            <a:prstGeom prst="rect">
              <a:avLst/>
            </a:prstGeom>
            <a:noFill/>
          </p:spPr>
          <p:txBody>
            <a:bodyPr wrap="square" rtlCol="0">
              <a:spAutoFit/>
            </a:bodyPr>
            <a:lstStyle/>
            <a:p>
              <a:r>
                <a:rPr lang="en-US" altLang="zh-CN" sz="2000" b="1">
                  <a:solidFill>
                    <a:schemeClr val="bg1"/>
                  </a:solidFill>
                </a:rPr>
                <a:t>ALU</a:t>
              </a:r>
              <a:endParaRPr lang="en-US" altLang="zh-CN" sz="2000" b="1">
                <a:solidFill>
                  <a:schemeClr val="bg1"/>
                </a:solidFill>
              </a:endParaRPr>
            </a:p>
          </p:txBody>
        </p:sp>
        <p:sp>
          <p:nvSpPr>
            <p:cNvPr id="10" name="文本框 9"/>
            <p:cNvSpPr txBox="1"/>
            <p:nvPr/>
          </p:nvSpPr>
          <p:spPr>
            <a:xfrm>
              <a:off x="5554" y="8462"/>
              <a:ext cx="2990" cy="580"/>
            </a:xfrm>
            <a:prstGeom prst="rect">
              <a:avLst/>
            </a:prstGeom>
            <a:solidFill>
              <a:srgbClr val="FFFF00"/>
            </a:solidFill>
            <a:ln>
              <a:solidFill>
                <a:schemeClr val="tx1"/>
              </a:solidFill>
            </a:ln>
          </p:spPr>
          <p:txBody>
            <a:bodyPr wrap="square" rtlCol="0">
              <a:spAutoFit/>
            </a:bodyPr>
            <a:lstStyle/>
            <a:p>
              <a:r>
                <a:rPr lang="en-US" altLang="zh-CN"/>
                <a:t>              sub</a:t>
              </a:r>
              <a:endParaRPr lang="en-US" altLang="zh-CN"/>
            </a:p>
          </p:txBody>
        </p:sp>
      </p:grpSp>
      <p:grpSp>
        <p:nvGrpSpPr>
          <p:cNvPr id="17" name="组合 16"/>
          <p:cNvGrpSpPr/>
          <p:nvPr/>
        </p:nvGrpSpPr>
        <p:grpSpPr>
          <a:xfrm>
            <a:off x="6312535" y="1268095"/>
            <a:ext cx="2383790" cy="931545"/>
            <a:chOff x="5291" y="7895"/>
            <a:chExt cx="3754" cy="1467"/>
          </a:xfrm>
        </p:grpSpPr>
        <p:sp>
          <p:nvSpPr>
            <p:cNvPr id="18" name="矩形 17"/>
            <p:cNvSpPr/>
            <p:nvPr/>
          </p:nvSpPr>
          <p:spPr>
            <a:xfrm>
              <a:off x="5291" y="7895"/>
              <a:ext cx="3754" cy="146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5518" y="7895"/>
              <a:ext cx="3507" cy="582"/>
            </a:xfrm>
            <a:prstGeom prst="rect">
              <a:avLst/>
            </a:prstGeom>
            <a:noFill/>
          </p:spPr>
          <p:txBody>
            <a:bodyPr wrap="square" rtlCol="0">
              <a:spAutoFit/>
            </a:bodyPr>
            <a:lstStyle/>
            <a:p>
              <a:r>
                <a:rPr lang="en-US" altLang="zh-CN" b="1" dirty="0">
                  <a:solidFill>
                    <a:schemeClr val="bg1"/>
                  </a:solidFill>
                </a:rPr>
                <a:t>Program Counter </a:t>
              </a:r>
              <a:r>
                <a:rPr lang="en-US" altLang="zh-CN" b="1" dirty="0">
                  <a:solidFill>
                    <a:schemeClr val="bg1"/>
                  </a:solidFill>
                </a:rPr>
                <a:t>(PC)</a:t>
              </a:r>
              <a:endParaRPr lang="en-US" altLang="zh-CN" b="1" dirty="0">
                <a:solidFill>
                  <a:schemeClr val="bg1"/>
                </a:solidFill>
              </a:endParaRPr>
            </a:p>
          </p:txBody>
        </p:sp>
        <p:sp>
          <p:nvSpPr>
            <p:cNvPr id="20" name="文本框 19"/>
            <p:cNvSpPr txBox="1"/>
            <p:nvPr/>
          </p:nvSpPr>
          <p:spPr>
            <a:xfrm>
              <a:off x="5600" y="8635"/>
              <a:ext cx="3247" cy="580"/>
            </a:xfrm>
            <a:prstGeom prst="rect">
              <a:avLst/>
            </a:prstGeom>
            <a:solidFill>
              <a:schemeClr val="bg1"/>
            </a:solidFill>
            <a:ln>
              <a:solidFill>
                <a:schemeClr val="tx1"/>
              </a:solidFill>
            </a:ln>
          </p:spPr>
          <p:txBody>
            <a:bodyPr wrap="square" rtlCol="0">
              <a:spAutoFit/>
            </a:bodyPr>
            <a:lstStyle/>
            <a:p>
              <a:r>
                <a:rPr lang="en-US" altLang="zh-CN"/>
                <a:t>                4</a:t>
              </a:r>
              <a:endParaRPr lang="en-US" altLang="zh-CN"/>
            </a:p>
          </p:txBody>
        </p:sp>
      </p:grpSp>
      <p:cxnSp>
        <p:nvCxnSpPr>
          <p:cNvPr id="21" name="直接箭头连接符 20"/>
          <p:cNvCxnSpPr/>
          <p:nvPr/>
        </p:nvCxnSpPr>
        <p:spPr>
          <a:xfrm flipV="1">
            <a:off x="8688705" y="1772285"/>
            <a:ext cx="431800" cy="63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6319520" y="2425065"/>
            <a:ext cx="2423160" cy="931545"/>
            <a:chOff x="5291" y="7895"/>
            <a:chExt cx="3816" cy="1467"/>
          </a:xfrm>
        </p:grpSpPr>
        <p:sp>
          <p:nvSpPr>
            <p:cNvPr id="23" name="矩形 22"/>
            <p:cNvSpPr/>
            <p:nvPr/>
          </p:nvSpPr>
          <p:spPr>
            <a:xfrm>
              <a:off x="5291" y="7895"/>
              <a:ext cx="3754" cy="146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5437" y="7895"/>
              <a:ext cx="3670" cy="628"/>
            </a:xfrm>
            <a:prstGeom prst="rect">
              <a:avLst/>
            </a:prstGeom>
            <a:noFill/>
          </p:spPr>
          <p:txBody>
            <a:bodyPr wrap="square" rtlCol="0">
              <a:spAutoFit/>
            </a:bodyPr>
            <a:lstStyle/>
            <a:p>
              <a:pPr algn="ctr"/>
              <a:r>
                <a:rPr lang="en-US" altLang="zh-CN" sz="2000" b="1" dirty="0">
                  <a:solidFill>
                    <a:schemeClr val="bg1"/>
                  </a:solidFill>
                </a:rPr>
                <a:t>Instruction</a:t>
              </a:r>
              <a:endParaRPr lang="en-US" altLang="zh-CN" sz="2000" b="1" dirty="0">
                <a:solidFill>
                  <a:schemeClr val="bg1"/>
                </a:solidFill>
              </a:endParaRPr>
            </a:p>
          </p:txBody>
        </p:sp>
        <p:sp>
          <p:nvSpPr>
            <p:cNvPr id="25" name="文本框 24"/>
            <p:cNvSpPr txBox="1"/>
            <p:nvPr/>
          </p:nvSpPr>
          <p:spPr>
            <a:xfrm>
              <a:off x="5600" y="8635"/>
              <a:ext cx="3247" cy="580"/>
            </a:xfrm>
            <a:prstGeom prst="rect">
              <a:avLst/>
            </a:prstGeom>
            <a:solidFill>
              <a:srgbClr val="FFFF00"/>
            </a:solidFill>
            <a:ln>
              <a:solidFill>
                <a:schemeClr val="tx1"/>
              </a:solidFill>
            </a:ln>
          </p:spPr>
          <p:txBody>
            <a:bodyPr wrap="square" rtlCol="0">
              <a:spAutoFit/>
            </a:bodyPr>
            <a:lstStyle/>
            <a:p>
              <a:r>
                <a:rPr lang="en-US" altLang="zh-CN"/>
                <a:t>sub R1, R3, R4</a:t>
              </a:r>
              <a:endParaRPr lang="en-US" altLang="zh-CN"/>
            </a:p>
          </p:txBody>
        </p:sp>
      </p:grpSp>
      <p:cxnSp>
        <p:nvCxnSpPr>
          <p:cNvPr id="26" name="直接箭头连接符 25"/>
          <p:cNvCxnSpPr/>
          <p:nvPr/>
        </p:nvCxnSpPr>
        <p:spPr>
          <a:xfrm flipH="1">
            <a:off x="8683625" y="2853690"/>
            <a:ext cx="431800" cy="1651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6653530" y="3860800"/>
            <a:ext cx="1800225" cy="1296035"/>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Control</a:t>
            </a:r>
            <a:endParaRPr lang="en-US" altLang="zh-CN" sz="2000" b="1" dirty="0"/>
          </a:p>
          <a:p>
            <a:pPr algn="ctr"/>
            <a:r>
              <a:rPr lang="en-US" altLang="zh-CN" sz="2000" b="1" dirty="0"/>
              <a:t>Logic</a:t>
            </a:r>
            <a:endParaRPr lang="en-US" altLang="zh-CN" sz="2000" b="1" dirty="0"/>
          </a:p>
        </p:txBody>
      </p:sp>
      <p:cxnSp>
        <p:nvCxnSpPr>
          <p:cNvPr id="29" name="直接箭头连接符 28"/>
          <p:cNvCxnSpPr>
            <a:stCxn id="25" idx="2"/>
            <a:endCxn id="27" idx="0"/>
          </p:cNvCxnSpPr>
          <p:nvPr/>
        </p:nvCxnSpPr>
        <p:spPr>
          <a:xfrm>
            <a:off x="7546975" y="3263265"/>
            <a:ext cx="6985" cy="59753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7" idx="3"/>
            <a:endCxn id="8" idx="3"/>
          </p:cNvCxnSpPr>
          <p:nvPr/>
        </p:nvCxnSpPr>
        <p:spPr>
          <a:xfrm flipH="1">
            <a:off x="5807075" y="4966970"/>
            <a:ext cx="1109980" cy="39497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7" idx="1"/>
          </p:cNvCxnSpPr>
          <p:nvPr/>
        </p:nvCxnSpPr>
        <p:spPr>
          <a:xfrm flipH="1" flipV="1">
            <a:off x="5735955" y="3644900"/>
            <a:ext cx="1181100" cy="40576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5088890" y="4563745"/>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rot="16200000" flipV="1">
            <a:off x="2736850" y="3933825"/>
            <a:ext cx="3138805" cy="1320165"/>
          </a:xfrm>
          <a:prstGeom prst="bentConnector4">
            <a:avLst>
              <a:gd name="adj1" fmla="val 930"/>
              <a:gd name="adj2" fmla="val 118038"/>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4864100" y="5800725"/>
            <a:ext cx="8890" cy="3644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330065" y="4580890"/>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rot="10800000">
            <a:off x="6311900" y="1734185"/>
            <a:ext cx="340995" cy="2774950"/>
          </a:xfrm>
          <a:prstGeom prst="bentConnector3">
            <a:avLst>
              <a:gd name="adj1" fmla="val 169832"/>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H="1">
            <a:off x="8616315" y="2204720"/>
            <a:ext cx="1080135" cy="864235"/>
          </a:xfrm>
          <a:prstGeom prst="straightConnector1">
            <a:avLst/>
          </a:prstGeom>
          <a:ln w="571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H="1">
            <a:off x="5807710" y="4987925"/>
            <a:ext cx="1104900" cy="385445"/>
          </a:xfrm>
          <a:prstGeom prst="straightConnector1">
            <a:avLst/>
          </a:prstGeom>
          <a:ln w="571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flipV="1">
            <a:off x="5808345" y="3644900"/>
            <a:ext cx="1108710" cy="405765"/>
          </a:xfrm>
          <a:prstGeom prst="straightConnector1">
            <a:avLst/>
          </a:prstGeom>
          <a:ln w="571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Add/Sub Example</a:t>
            </a:r>
            <a:endParaRPr lang="en-US" dirty="0"/>
          </a:p>
        </p:txBody>
      </p:sp>
      <p:sp>
        <p:nvSpPr>
          <p:cNvPr id="3" name="Content Placeholder 2"/>
          <p:cNvSpPr>
            <a:spLocks noGrp="1"/>
          </p:cNvSpPr>
          <p:nvPr>
            <p:ph idx="1"/>
          </p:nvPr>
        </p:nvSpPr>
        <p:spPr/>
        <p:txBody>
          <a:bodyPr/>
          <a:lstStyle/>
          <a:p>
            <a:pPr marL="0" indent="0">
              <a:buNone/>
            </a:pPr>
            <a:endParaRPr lang="en-US" sz="180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grpSp>
        <p:nvGrpSpPr>
          <p:cNvPr id="5" name="组合 4"/>
          <p:cNvGrpSpPr/>
          <p:nvPr/>
        </p:nvGrpSpPr>
        <p:grpSpPr>
          <a:xfrm>
            <a:off x="9120505" y="1268095"/>
            <a:ext cx="2202815" cy="4875987"/>
            <a:chOff x="10847" y="1820"/>
            <a:chExt cx="3441" cy="6688"/>
          </a:xfrm>
        </p:grpSpPr>
        <p:sp>
          <p:nvSpPr>
            <p:cNvPr id="6" name="矩形 5"/>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1291" y="2014"/>
              <a:ext cx="2552" cy="505"/>
            </a:xfrm>
            <a:prstGeom prst="rect">
              <a:avLst/>
            </a:prstGeom>
            <a:noFill/>
            <a:ln>
              <a:noFill/>
            </a:ln>
          </p:spPr>
          <p:txBody>
            <a:bodyPr wrap="square" rtlCol="0">
              <a:spAutoFit/>
            </a:bodyPr>
            <a:lstStyle/>
            <a:p>
              <a:r>
                <a:rPr lang="en-US" altLang="zh-CN" b="1">
                  <a:solidFill>
                    <a:schemeClr val="bg1"/>
                  </a:solidFill>
                </a:rPr>
                <a:t>      Memory</a:t>
              </a:r>
              <a:endParaRPr lang="en-US" altLang="zh-CN" b="1">
                <a:solidFill>
                  <a:schemeClr val="bg1"/>
                </a:solidFill>
              </a:endParaRPr>
            </a:p>
          </p:txBody>
        </p:sp>
      </p:grpSp>
      <p:graphicFrame>
        <p:nvGraphicFramePr>
          <p:cNvPr id="11" name="表格 10"/>
          <p:cNvGraphicFramePr/>
          <p:nvPr>
            <p:custDataLst>
              <p:tags r:id="rId1"/>
            </p:custDataLst>
          </p:nvPr>
        </p:nvGraphicFramePr>
        <p:xfrm>
          <a:off x="9302750" y="177990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sz="1600" b="0">
                          <a:solidFill>
                            <a:schemeClr val="tx1"/>
                          </a:solidFill>
                          <a:cs typeface="+mn-lt"/>
                        </a:rPr>
                        <a:t>add R4, R0, R0</a:t>
                      </a:r>
                      <a:endParaRPr lang="en-US" altLang="zh-CN" sz="1600"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sz="1600">
                          <a:solidFill>
                            <a:schemeClr val="tx1"/>
                          </a:solidFill>
                          <a:cs typeface="+mn-lt"/>
                        </a:rPr>
                        <a:t>sub R1, R3, R4</a:t>
                      </a: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FF00"/>
                    </a:solidFill>
                  </a:tcPr>
                </a:tc>
              </a:tr>
              <a:tr h="258445">
                <a:tc>
                  <a:txBody>
                    <a:bodyPr/>
                    <a:lstStyle/>
                    <a:p>
                      <a:pPr algn="dist">
                        <a:lnSpc>
                          <a:spcPct val="60000"/>
                        </a:lnSpc>
                        <a:buNone/>
                      </a:pPr>
                      <a:r>
                        <a:rPr lang="en-US" altLang="zh-CN">
                          <a:solidFill>
                            <a:schemeClr val="tx1"/>
                          </a:solidFill>
                        </a:rPr>
                        <a:t>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12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16</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32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2" name="组合 11"/>
          <p:cNvGrpSpPr/>
          <p:nvPr/>
        </p:nvGrpSpPr>
        <p:grpSpPr>
          <a:xfrm>
            <a:off x="3574415" y="1485265"/>
            <a:ext cx="2202815" cy="3078480"/>
            <a:chOff x="10847" y="1820"/>
            <a:chExt cx="3441" cy="6688"/>
          </a:xfrm>
        </p:grpSpPr>
        <p:sp>
          <p:nvSpPr>
            <p:cNvPr id="13" name="矩形 12"/>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0959" y="2089"/>
              <a:ext cx="2997" cy="800"/>
            </a:xfrm>
            <a:prstGeom prst="rect">
              <a:avLst/>
            </a:prstGeom>
            <a:noFill/>
            <a:ln>
              <a:noFill/>
            </a:ln>
          </p:spPr>
          <p:txBody>
            <a:bodyPr wrap="square" rtlCol="0">
              <a:spAutoFit/>
            </a:bodyPr>
            <a:lstStyle/>
            <a:p>
              <a:r>
                <a:rPr lang="en-US" altLang="zh-CN" b="1">
                  <a:solidFill>
                    <a:schemeClr val="bg1"/>
                  </a:solidFill>
                </a:rPr>
                <a:t>      Register File</a:t>
              </a:r>
              <a:endParaRPr lang="en-US" altLang="zh-CN" b="1">
                <a:solidFill>
                  <a:schemeClr val="bg1"/>
                </a:solidFill>
              </a:endParaRPr>
            </a:p>
          </p:txBody>
        </p:sp>
      </p:grpSp>
      <p:graphicFrame>
        <p:nvGraphicFramePr>
          <p:cNvPr id="15" name="表格 14"/>
          <p:cNvGraphicFramePr/>
          <p:nvPr>
            <p:custDataLst>
              <p:tags r:id="rId2"/>
            </p:custDataLst>
          </p:nvPr>
        </p:nvGraphicFramePr>
        <p:xfrm>
          <a:off x="3725545" y="204152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R0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85000"/>
                      </a:schemeClr>
                    </a:solidFill>
                  </a:tcPr>
                </a:tc>
              </a:tr>
              <a:tr h="258445">
                <a:tc>
                  <a:txBody>
                    <a:bodyPr/>
                    <a:lstStyle/>
                    <a:p>
                      <a:pPr algn="dist">
                        <a:lnSpc>
                          <a:spcPct val="60000"/>
                        </a:lnSpc>
                        <a:buNone/>
                      </a:pPr>
                      <a:r>
                        <a:rPr lang="en-US" altLang="zh-CN"/>
                        <a:t>R1</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R2</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R3</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a:t>6</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R4</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a:t>0</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R5</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R6</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R7</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R8</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6" name="组合 15"/>
          <p:cNvGrpSpPr/>
          <p:nvPr/>
        </p:nvGrpSpPr>
        <p:grpSpPr>
          <a:xfrm>
            <a:off x="3574415" y="4940935"/>
            <a:ext cx="2232660" cy="841375"/>
            <a:chOff x="5291" y="7895"/>
            <a:chExt cx="3516" cy="1325"/>
          </a:xfrm>
        </p:grpSpPr>
        <p:sp>
          <p:nvSpPr>
            <p:cNvPr id="8" name="矩形 7"/>
            <p:cNvSpPr/>
            <p:nvPr/>
          </p:nvSpPr>
          <p:spPr>
            <a:xfrm>
              <a:off x="5291" y="7895"/>
              <a:ext cx="3516" cy="132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481" y="7895"/>
              <a:ext cx="1136" cy="628"/>
            </a:xfrm>
            <a:prstGeom prst="rect">
              <a:avLst/>
            </a:prstGeom>
            <a:noFill/>
          </p:spPr>
          <p:txBody>
            <a:bodyPr wrap="square" rtlCol="0">
              <a:spAutoFit/>
            </a:bodyPr>
            <a:lstStyle/>
            <a:p>
              <a:r>
                <a:rPr lang="en-US" altLang="zh-CN" sz="2000" b="1">
                  <a:solidFill>
                    <a:schemeClr val="bg1"/>
                  </a:solidFill>
                </a:rPr>
                <a:t>ALU</a:t>
              </a:r>
              <a:endParaRPr lang="en-US" altLang="zh-CN" sz="2000" b="1">
                <a:solidFill>
                  <a:schemeClr val="bg1"/>
                </a:solidFill>
              </a:endParaRPr>
            </a:p>
          </p:txBody>
        </p:sp>
        <p:sp>
          <p:nvSpPr>
            <p:cNvPr id="10" name="文本框 9"/>
            <p:cNvSpPr txBox="1"/>
            <p:nvPr/>
          </p:nvSpPr>
          <p:spPr>
            <a:xfrm>
              <a:off x="5554" y="8462"/>
              <a:ext cx="2990" cy="580"/>
            </a:xfrm>
            <a:prstGeom prst="rect">
              <a:avLst/>
            </a:prstGeom>
            <a:solidFill>
              <a:srgbClr val="FFFF00"/>
            </a:solidFill>
            <a:ln>
              <a:solidFill>
                <a:schemeClr val="tx1"/>
              </a:solidFill>
            </a:ln>
          </p:spPr>
          <p:txBody>
            <a:bodyPr wrap="square" rtlCol="0">
              <a:spAutoFit/>
            </a:bodyPr>
            <a:lstStyle/>
            <a:p>
              <a:r>
                <a:rPr lang="en-US" altLang="zh-CN"/>
                <a:t>              sub</a:t>
              </a:r>
              <a:endParaRPr lang="en-US" altLang="zh-CN"/>
            </a:p>
          </p:txBody>
        </p:sp>
      </p:grpSp>
      <p:grpSp>
        <p:nvGrpSpPr>
          <p:cNvPr id="17" name="组合 16"/>
          <p:cNvGrpSpPr/>
          <p:nvPr/>
        </p:nvGrpSpPr>
        <p:grpSpPr>
          <a:xfrm>
            <a:off x="6312535" y="1268095"/>
            <a:ext cx="2383790" cy="931545"/>
            <a:chOff x="5291" y="7895"/>
            <a:chExt cx="3754" cy="1467"/>
          </a:xfrm>
        </p:grpSpPr>
        <p:sp>
          <p:nvSpPr>
            <p:cNvPr id="18" name="矩形 17"/>
            <p:cNvSpPr/>
            <p:nvPr/>
          </p:nvSpPr>
          <p:spPr>
            <a:xfrm>
              <a:off x="5291" y="7895"/>
              <a:ext cx="3754" cy="146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5518" y="7895"/>
              <a:ext cx="3507" cy="582"/>
            </a:xfrm>
            <a:prstGeom prst="rect">
              <a:avLst/>
            </a:prstGeom>
            <a:noFill/>
          </p:spPr>
          <p:txBody>
            <a:bodyPr wrap="square" rtlCol="0">
              <a:spAutoFit/>
            </a:bodyPr>
            <a:lstStyle/>
            <a:p>
              <a:r>
                <a:rPr lang="en-US" altLang="zh-CN" b="1" dirty="0">
                  <a:solidFill>
                    <a:schemeClr val="bg1"/>
                  </a:solidFill>
                </a:rPr>
                <a:t>Program Counter </a:t>
              </a:r>
              <a:r>
                <a:rPr lang="en-US" altLang="zh-CN" b="1" dirty="0">
                  <a:solidFill>
                    <a:schemeClr val="bg1"/>
                  </a:solidFill>
                </a:rPr>
                <a:t>(PC)</a:t>
              </a:r>
              <a:endParaRPr lang="en-US" altLang="zh-CN" b="1" dirty="0">
                <a:solidFill>
                  <a:schemeClr val="bg1"/>
                </a:solidFill>
              </a:endParaRPr>
            </a:p>
          </p:txBody>
        </p:sp>
        <p:sp>
          <p:nvSpPr>
            <p:cNvPr id="20" name="文本框 19"/>
            <p:cNvSpPr txBox="1"/>
            <p:nvPr/>
          </p:nvSpPr>
          <p:spPr>
            <a:xfrm>
              <a:off x="5600" y="8635"/>
              <a:ext cx="3247" cy="580"/>
            </a:xfrm>
            <a:prstGeom prst="rect">
              <a:avLst/>
            </a:prstGeom>
            <a:solidFill>
              <a:schemeClr val="bg1"/>
            </a:solidFill>
            <a:ln>
              <a:solidFill>
                <a:schemeClr val="tx1"/>
              </a:solidFill>
            </a:ln>
          </p:spPr>
          <p:txBody>
            <a:bodyPr wrap="square" rtlCol="0">
              <a:spAutoFit/>
            </a:bodyPr>
            <a:lstStyle/>
            <a:p>
              <a:r>
                <a:rPr lang="en-US" altLang="zh-CN"/>
                <a:t>                4</a:t>
              </a:r>
              <a:endParaRPr lang="en-US" altLang="zh-CN"/>
            </a:p>
          </p:txBody>
        </p:sp>
      </p:grpSp>
      <p:cxnSp>
        <p:nvCxnSpPr>
          <p:cNvPr id="21" name="直接箭头连接符 20"/>
          <p:cNvCxnSpPr/>
          <p:nvPr/>
        </p:nvCxnSpPr>
        <p:spPr>
          <a:xfrm flipV="1">
            <a:off x="8688705" y="1772285"/>
            <a:ext cx="431800" cy="63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6319520" y="2425065"/>
            <a:ext cx="2423160" cy="931545"/>
            <a:chOff x="5291" y="7895"/>
            <a:chExt cx="3816" cy="1467"/>
          </a:xfrm>
        </p:grpSpPr>
        <p:sp>
          <p:nvSpPr>
            <p:cNvPr id="23" name="矩形 22"/>
            <p:cNvSpPr/>
            <p:nvPr/>
          </p:nvSpPr>
          <p:spPr>
            <a:xfrm>
              <a:off x="5291" y="7895"/>
              <a:ext cx="3754" cy="146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5437" y="7895"/>
              <a:ext cx="3670" cy="628"/>
            </a:xfrm>
            <a:prstGeom prst="rect">
              <a:avLst/>
            </a:prstGeom>
            <a:noFill/>
          </p:spPr>
          <p:txBody>
            <a:bodyPr wrap="square" rtlCol="0">
              <a:spAutoFit/>
            </a:bodyPr>
            <a:lstStyle/>
            <a:p>
              <a:pPr algn="ctr"/>
              <a:r>
                <a:rPr lang="en-US" altLang="zh-CN" sz="2000" b="1" dirty="0">
                  <a:solidFill>
                    <a:schemeClr val="bg1"/>
                  </a:solidFill>
                </a:rPr>
                <a:t>Instruction</a:t>
              </a:r>
              <a:endParaRPr lang="en-US" altLang="zh-CN" sz="2000" b="1" dirty="0">
                <a:solidFill>
                  <a:schemeClr val="bg1"/>
                </a:solidFill>
              </a:endParaRPr>
            </a:p>
          </p:txBody>
        </p:sp>
        <p:sp>
          <p:nvSpPr>
            <p:cNvPr id="25" name="文本框 24"/>
            <p:cNvSpPr txBox="1"/>
            <p:nvPr/>
          </p:nvSpPr>
          <p:spPr>
            <a:xfrm>
              <a:off x="5600" y="8635"/>
              <a:ext cx="3247" cy="580"/>
            </a:xfrm>
            <a:prstGeom prst="rect">
              <a:avLst/>
            </a:prstGeom>
            <a:solidFill>
              <a:srgbClr val="FFFF00"/>
            </a:solidFill>
            <a:ln>
              <a:solidFill>
                <a:schemeClr val="tx1"/>
              </a:solidFill>
            </a:ln>
          </p:spPr>
          <p:txBody>
            <a:bodyPr wrap="square" rtlCol="0">
              <a:spAutoFit/>
            </a:bodyPr>
            <a:lstStyle/>
            <a:p>
              <a:r>
                <a:rPr lang="en-US" altLang="zh-CN"/>
                <a:t>sub R1, R3, R4</a:t>
              </a:r>
              <a:endParaRPr lang="en-US" altLang="zh-CN"/>
            </a:p>
          </p:txBody>
        </p:sp>
      </p:grpSp>
      <p:cxnSp>
        <p:nvCxnSpPr>
          <p:cNvPr id="26" name="直接箭头连接符 25"/>
          <p:cNvCxnSpPr/>
          <p:nvPr/>
        </p:nvCxnSpPr>
        <p:spPr>
          <a:xfrm flipH="1">
            <a:off x="8683625" y="2853690"/>
            <a:ext cx="431800" cy="1651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6653530" y="3860800"/>
            <a:ext cx="1800225" cy="1296035"/>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Control</a:t>
            </a:r>
            <a:endParaRPr lang="en-US" altLang="zh-CN" sz="2000" b="1" dirty="0"/>
          </a:p>
          <a:p>
            <a:pPr algn="ctr"/>
            <a:r>
              <a:rPr lang="en-US" altLang="zh-CN" sz="2000" b="1" dirty="0"/>
              <a:t>Logic</a:t>
            </a:r>
            <a:endParaRPr lang="en-US" altLang="zh-CN" sz="2000" b="1" dirty="0"/>
          </a:p>
        </p:txBody>
      </p:sp>
      <p:cxnSp>
        <p:nvCxnSpPr>
          <p:cNvPr id="29" name="直接箭头连接符 28"/>
          <p:cNvCxnSpPr>
            <a:stCxn id="25" idx="2"/>
            <a:endCxn id="27" idx="0"/>
          </p:cNvCxnSpPr>
          <p:nvPr/>
        </p:nvCxnSpPr>
        <p:spPr>
          <a:xfrm>
            <a:off x="7546975" y="3263265"/>
            <a:ext cx="6985" cy="59753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7" idx="3"/>
            <a:endCxn id="8" idx="3"/>
          </p:cNvCxnSpPr>
          <p:nvPr/>
        </p:nvCxnSpPr>
        <p:spPr>
          <a:xfrm flipH="1">
            <a:off x="5807075" y="4966970"/>
            <a:ext cx="1109980" cy="39497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7" idx="1"/>
          </p:cNvCxnSpPr>
          <p:nvPr/>
        </p:nvCxnSpPr>
        <p:spPr>
          <a:xfrm flipH="1" flipV="1">
            <a:off x="5735955" y="3644900"/>
            <a:ext cx="1181100" cy="40576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5088890" y="4563745"/>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rot="16200000" flipV="1">
            <a:off x="2736850" y="3933825"/>
            <a:ext cx="3138805" cy="1320165"/>
          </a:xfrm>
          <a:prstGeom prst="bentConnector4">
            <a:avLst>
              <a:gd name="adj1" fmla="val 930"/>
              <a:gd name="adj2" fmla="val 118038"/>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4864100" y="5800725"/>
            <a:ext cx="8890" cy="3644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330065" y="4580890"/>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rot="10800000">
            <a:off x="6311900" y="1734185"/>
            <a:ext cx="340995" cy="2774950"/>
          </a:xfrm>
          <a:prstGeom prst="bentConnector3">
            <a:avLst>
              <a:gd name="adj1" fmla="val 169832"/>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H="1">
            <a:off x="8616315" y="2204720"/>
            <a:ext cx="1080135" cy="864235"/>
          </a:xfrm>
          <a:prstGeom prst="straightConnector1">
            <a:avLst/>
          </a:prstGeom>
          <a:ln w="571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H="1">
            <a:off x="5807710" y="4987925"/>
            <a:ext cx="1104900" cy="385445"/>
          </a:xfrm>
          <a:prstGeom prst="straightConnector1">
            <a:avLst/>
          </a:prstGeom>
          <a:ln w="571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flipV="1">
            <a:off x="5808345" y="3644900"/>
            <a:ext cx="1108710" cy="405765"/>
          </a:xfrm>
          <a:prstGeom prst="straightConnector1">
            <a:avLst/>
          </a:prstGeom>
          <a:ln w="571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0" name="椭圆 39"/>
          <p:cNvSpPr/>
          <p:nvPr/>
        </p:nvSpPr>
        <p:spPr>
          <a:xfrm>
            <a:off x="4665980" y="2748915"/>
            <a:ext cx="405130" cy="387350"/>
          </a:xfrm>
          <a:prstGeom prst="ellipse">
            <a:avLst/>
          </a:prstGeom>
          <a:noFill/>
          <a:ln>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4665980" y="3024505"/>
            <a:ext cx="405130" cy="387350"/>
          </a:xfrm>
          <a:prstGeom prst="ellipse">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箭头连接符 38"/>
          <p:cNvCxnSpPr>
            <a:stCxn id="40" idx="2"/>
          </p:cNvCxnSpPr>
          <p:nvPr/>
        </p:nvCxnSpPr>
        <p:spPr>
          <a:xfrm flipH="1">
            <a:off x="4295775" y="2942590"/>
            <a:ext cx="370205" cy="1998980"/>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43" name="直接箭头连接符 42"/>
          <p:cNvCxnSpPr>
            <a:stCxn id="31" idx="4"/>
          </p:cNvCxnSpPr>
          <p:nvPr/>
        </p:nvCxnSpPr>
        <p:spPr>
          <a:xfrm>
            <a:off x="4868545" y="3411855"/>
            <a:ext cx="219710" cy="145732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a:off x="4864100" y="5815965"/>
            <a:ext cx="8255" cy="421005"/>
          </a:xfrm>
          <a:prstGeom prst="straightConnector1">
            <a:avLst/>
          </a:prstGeom>
          <a:ln w="571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5" name="肘形连接符 46"/>
          <p:cNvCxnSpPr/>
          <p:nvPr/>
        </p:nvCxnSpPr>
        <p:spPr>
          <a:xfrm rot="16200000" flipV="1">
            <a:off x="2638629" y="3439795"/>
            <a:ext cx="3138805" cy="1320165"/>
          </a:xfrm>
          <a:prstGeom prst="bentConnector4">
            <a:avLst>
              <a:gd name="adj1" fmla="val -17641"/>
              <a:gd name="adj2" fmla="val 146368"/>
            </a:avLst>
          </a:prstGeom>
          <a:ln w="571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Add/Sub Example</a:t>
            </a:r>
            <a:endParaRPr lang="en-US" dirty="0"/>
          </a:p>
        </p:txBody>
      </p:sp>
      <p:sp>
        <p:nvSpPr>
          <p:cNvPr id="3" name="Content Placeholder 2"/>
          <p:cNvSpPr>
            <a:spLocks noGrp="1"/>
          </p:cNvSpPr>
          <p:nvPr>
            <p:ph idx="1"/>
          </p:nvPr>
        </p:nvSpPr>
        <p:spPr/>
        <p:txBody>
          <a:bodyPr/>
          <a:lstStyle/>
          <a:p>
            <a:pPr marL="0" indent="0">
              <a:buNone/>
            </a:pPr>
            <a:endParaRPr lang="en-US" sz="180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grpSp>
        <p:nvGrpSpPr>
          <p:cNvPr id="5" name="组合 4"/>
          <p:cNvGrpSpPr/>
          <p:nvPr/>
        </p:nvGrpSpPr>
        <p:grpSpPr>
          <a:xfrm>
            <a:off x="9120505" y="1268095"/>
            <a:ext cx="2202815" cy="4875987"/>
            <a:chOff x="10847" y="1820"/>
            <a:chExt cx="3441" cy="6688"/>
          </a:xfrm>
        </p:grpSpPr>
        <p:sp>
          <p:nvSpPr>
            <p:cNvPr id="6" name="矩形 5"/>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1291" y="2014"/>
              <a:ext cx="2552" cy="505"/>
            </a:xfrm>
            <a:prstGeom prst="rect">
              <a:avLst/>
            </a:prstGeom>
            <a:noFill/>
            <a:ln>
              <a:noFill/>
            </a:ln>
          </p:spPr>
          <p:txBody>
            <a:bodyPr wrap="square" rtlCol="0">
              <a:spAutoFit/>
            </a:bodyPr>
            <a:lstStyle/>
            <a:p>
              <a:r>
                <a:rPr lang="en-US" altLang="zh-CN" b="1">
                  <a:solidFill>
                    <a:schemeClr val="bg1"/>
                  </a:solidFill>
                </a:rPr>
                <a:t>      Memory</a:t>
              </a:r>
              <a:endParaRPr lang="en-US" altLang="zh-CN" b="1">
                <a:solidFill>
                  <a:schemeClr val="bg1"/>
                </a:solidFill>
              </a:endParaRPr>
            </a:p>
          </p:txBody>
        </p:sp>
      </p:grpSp>
      <p:graphicFrame>
        <p:nvGraphicFramePr>
          <p:cNvPr id="11" name="表格 10"/>
          <p:cNvGraphicFramePr/>
          <p:nvPr>
            <p:custDataLst>
              <p:tags r:id="rId1"/>
            </p:custDataLst>
          </p:nvPr>
        </p:nvGraphicFramePr>
        <p:xfrm>
          <a:off x="9302750" y="177990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sz="1600" b="0">
                          <a:solidFill>
                            <a:schemeClr val="tx1"/>
                          </a:solidFill>
                          <a:cs typeface="+mn-lt"/>
                        </a:rPr>
                        <a:t>add R4, R0, R0</a:t>
                      </a:r>
                      <a:endParaRPr lang="en-US" altLang="zh-CN" sz="1600"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sz="1600">
                          <a:solidFill>
                            <a:schemeClr val="tx1"/>
                          </a:solidFill>
                          <a:cs typeface="+mn-lt"/>
                        </a:rPr>
                        <a:t>sub R1, R3, R4</a:t>
                      </a: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FF00"/>
                    </a:solidFill>
                  </a:tcPr>
                </a:tc>
              </a:tr>
              <a:tr h="258445">
                <a:tc>
                  <a:txBody>
                    <a:bodyPr/>
                    <a:lstStyle/>
                    <a:p>
                      <a:pPr algn="dist">
                        <a:lnSpc>
                          <a:spcPct val="60000"/>
                        </a:lnSpc>
                        <a:buNone/>
                      </a:pPr>
                      <a:r>
                        <a:rPr lang="en-US" altLang="zh-CN">
                          <a:solidFill>
                            <a:schemeClr val="tx1"/>
                          </a:solidFill>
                        </a:rPr>
                        <a:t>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12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16</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32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2" name="组合 11"/>
          <p:cNvGrpSpPr/>
          <p:nvPr/>
        </p:nvGrpSpPr>
        <p:grpSpPr>
          <a:xfrm>
            <a:off x="3574415" y="1485265"/>
            <a:ext cx="2202815" cy="3078480"/>
            <a:chOff x="10847" y="1820"/>
            <a:chExt cx="3441" cy="6688"/>
          </a:xfrm>
        </p:grpSpPr>
        <p:sp>
          <p:nvSpPr>
            <p:cNvPr id="13" name="矩形 12"/>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0959" y="2089"/>
              <a:ext cx="2997" cy="800"/>
            </a:xfrm>
            <a:prstGeom prst="rect">
              <a:avLst/>
            </a:prstGeom>
            <a:noFill/>
            <a:ln>
              <a:noFill/>
            </a:ln>
          </p:spPr>
          <p:txBody>
            <a:bodyPr wrap="square" rtlCol="0">
              <a:spAutoFit/>
            </a:bodyPr>
            <a:lstStyle/>
            <a:p>
              <a:r>
                <a:rPr lang="en-US" altLang="zh-CN" b="1">
                  <a:solidFill>
                    <a:schemeClr val="bg1"/>
                  </a:solidFill>
                </a:rPr>
                <a:t>      Register File</a:t>
              </a:r>
              <a:endParaRPr lang="en-US" altLang="zh-CN" b="1">
                <a:solidFill>
                  <a:schemeClr val="bg1"/>
                </a:solidFill>
              </a:endParaRPr>
            </a:p>
          </p:txBody>
        </p:sp>
      </p:grpSp>
      <p:graphicFrame>
        <p:nvGraphicFramePr>
          <p:cNvPr id="15" name="表格 14"/>
          <p:cNvGraphicFramePr/>
          <p:nvPr>
            <p:custDataLst>
              <p:tags r:id="rId2"/>
            </p:custDataLst>
          </p:nvPr>
        </p:nvGraphicFramePr>
        <p:xfrm>
          <a:off x="3725545" y="204152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R0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85000"/>
                      </a:schemeClr>
                    </a:solidFill>
                  </a:tcPr>
                </a:tc>
              </a:tr>
              <a:tr h="258445">
                <a:tc>
                  <a:txBody>
                    <a:bodyPr/>
                    <a:lstStyle/>
                    <a:p>
                      <a:pPr algn="dist">
                        <a:lnSpc>
                          <a:spcPct val="60000"/>
                        </a:lnSpc>
                        <a:buNone/>
                      </a:pPr>
                      <a:r>
                        <a:rPr lang="en-US" altLang="zh-CN"/>
                        <a:t>R1</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a:t>6</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FF00"/>
                    </a:solidFill>
                  </a:tcPr>
                </a:tc>
              </a:tr>
              <a:tr h="258445">
                <a:tc>
                  <a:txBody>
                    <a:bodyPr/>
                    <a:lstStyle/>
                    <a:p>
                      <a:pPr algn="dist">
                        <a:lnSpc>
                          <a:spcPct val="60000"/>
                        </a:lnSpc>
                        <a:buNone/>
                      </a:pPr>
                      <a:r>
                        <a:rPr lang="en-US" altLang="zh-CN"/>
                        <a:t>R2</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R3</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a:t>6</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R4</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a:t>0</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R5</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R6</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R7</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R8</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6" name="组合 15"/>
          <p:cNvGrpSpPr/>
          <p:nvPr/>
        </p:nvGrpSpPr>
        <p:grpSpPr>
          <a:xfrm>
            <a:off x="3574415" y="4940935"/>
            <a:ext cx="2232660" cy="841375"/>
            <a:chOff x="5291" y="7895"/>
            <a:chExt cx="3516" cy="1325"/>
          </a:xfrm>
        </p:grpSpPr>
        <p:sp>
          <p:nvSpPr>
            <p:cNvPr id="8" name="矩形 7"/>
            <p:cNvSpPr/>
            <p:nvPr/>
          </p:nvSpPr>
          <p:spPr>
            <a:xfrm>
              <a:off x="5291" y="7895"/>
              <a:ext cx="3516" cy="132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481" y="7895"/>
              <a:ext cx="1136" cy="628"/>
            </a:xfrm>
            <a:prstGeom prst="rect">
              <a:avLst/>
            </a:prstGeom>
            <a:noFill/>
          </p:spPr>
          <p:txBody>
            <a:bodyPr wrap="square" rtlCol="0">
              <a:spAutoFit/>
            </a:bodyPr>
            <a:lstStyle/>
            <a:p>
              <a:r>
                <a:rPr lang="en-US" altLang="zh-CN" sz="2000" b="1">
                  <a:solidFill>
                    <a:schemeClr val="bg1"/>
                  </a:solidFill>
                </a:rPr>
                <a:t>ALU</a:t>
              </a:r>
              <a:endParaRPr lang="en-US" altLang="zh-CN" sz="2000" b="1">
                <a:solidFill>
                  <a:schemeClr val="bg1"/>
                </a:solidFill>
              </a:endParaRPr>
            </a:p>
          </p:txBody>
        </p:sp>
        <p:sp>
          <p:nvSpPr>
            <p:cNvPr id="10" name="文本框 9"/>
            <p:cNvSpPr txBox="1"/>
            <p:nvPr/>
          </p:nvSpPr>
          <p:spPr>
            <a:xfrm>
              <a:off x="5554" y="8462"/>
              <a:ext cx="2990" cy="580"/>
            </a:xfrm>
            <a:prstGeom prst="rect">
              <a:avLst/>
            </a:prstGeom>
            <a:solidFill>
              <a:srgbClr val="FFFF00"/>
            </a:solidFill>
            <a:ln>
              <a:solidFill>
                <a:schemeClr val="tx1"/>
              </a:solidFill>
            </a:ln>
          </p:spPr>
          <p:txBody>
            <a:bodyPr wrap="square" rtlCol="0">
              <a:spAutoFit/>
            </a:bodyPr>
            <a:lstStyle/>
            <a:p>
              <a:r>
                <a:rPr lang="en-US" altLang="zh-CN"/>
                <a:t>              sub</a:t>
              </a:r>
              <a:endParaRPr lang="en-US" altLang="zh-CN"/>
            </a:p>
          </p:txBody>
        </p:sp>
      </p:grpSp>
      <p:grpSp>
        <p:nvGrpSpPr>
          <p:cNvPr id="17" name="组合 16"/>
          <p:cNvGrpSpPr/>
          <p:nvPr/>
        </p:nvGrpSpPr>
        <p:grpSpPr>
          <a:xfrm>
            <a:off x="6312535" y="1268095"/>
            <a:ext cx="2383790" cy="931545"/>
            <a:chOff x="5291" y="7895"/>
            <a:chExt cx="3754" cy="1467"/>
          </a:xfrm>
        </p:grpSpPr>
        <p:sp>
          <p:nvSpPr>
            <p:cNvPr id="18" name="矩形 17"/>
            <p:cNvSpPr/>
            <p:nvPr/>
          </p:nvSpPr>
          <p:spPr>
            <a:xfrm>
              <a:off x="5291" y="7895"/>
              <a:ext cx="3754" cy="146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5518" y="7895"/>
              <a:ext cx="3507" cy="582"/>
            </a:xfrm>
            <a:prstGeom prst="rect">
              <a:avLst/>
            </a:prstGeom>
            <a:noFill/>
          </p:spPr>
          <p:txBody>
            <a:bodyPr wrap="square" rtlCol="0">
              <a:spAutoFit/>
            </a:bodyPr>
            <a:lstStyle/>
            <a:p>
              <a:r>
                <a:rPr lang="en-US" altLang="zh-CN" b="1" dirty="0">
                  <a:solidFill>
                    <a:schemeClr val="bg1"/>
                  </a:solidFill>
                </a:rPr>
                <a:t>Program Counter </a:t>
              </a:r>
              <a:r>
                <a:rPr lang="en-US" altLang="zh-CN" b="1" dirty="0">
                  <a:solidFill>
                    <a:schemeClr val="bg1"/>
                  </a:solidFill>
                </a:rPr>
                <a:t>(PC)</a:t>
              </a:r>
              <a:endParaRPr lang="en-US" altLang="zh-CN" b="1" dirty="0">
                <a:solidFill>
                  <a:schemeClr val="bg1"/>
                </a:solidFill>
              </a:endParaRPr>
            </a:p>
          </p:txBody>
        </p:sp>
        <p:sp>
          <p:nvSpPr>
            <p:cNvPr id="20" name="文本框 19"/>
            <p:cNvSpPr txBox="1"/>
            <p:nvPr/>
          </p:nvSpPr>
          <p:spPr>
            <a:xfrm>
              <a:off x="5600" y="8635"/>
              <a:ext cx="3247" cy="580"/>
            </a:xfrm>
            <a:prstGeom prst="rect">
              <a:avLst/>
            </a:prstGeom>
            <a:solidFill>
              <a:schemeClr val="bg1"/>
            </a:solidFill>
            <a:ln>
              <a:solidFill>
                <a:schemeClr val="tx1"/>
              </a:solidFill>
            </a:ln>
          </p:spPr>
          <p:txBody>
            <a:bodyPr wrap="square" rtlCol="0">
              <a:spAutoFit/>
            </a:bodyPr>
            <a:lstStyle/>
            <a:p>
              <a:r>
                <a:rPr lang="en-US" altLang="zh-CN"/>
                <a:t>                4</a:t>
              </a:r>
              <a:endParaRPr lang="en-US" altLang="zh-CN"/>
            </a:p>
          </p:txBody>
        </p:sp>
      </p:grpSp>
      <p:cxnSp>
        <p:nvCxnSpPr>
          <p:cNvPr id="21" name="直接箭头连接符 20"/>
          <p:cNvCxnSpPr/>
          <p:nvPr/>
        </p:nvCxnSpPr>
        <p:spPr>
          <a:xfrm flipV="1">
            <a:off x="8688705" y="1772285"/>
            <a:ext cx="431800" cy="63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6319520" y="2425065"/>
            <a:ext cx="2423160" cy="931545"/>
            <a:chOff x="5291" y="7895"/>
            <a:chExt cx="3816" cy="1467"/>
          </a:xfrm>
        </p:grpSpPr>
        <p:sp>
          <p:nvSpPr>
            <p:cNvPr id="23" name="矩形 22"/>
            <p:cNvSpPr/>
            <p:nvPr/>
          </p:nvSpPr>
          <p:spPr>
            <a:xfrm>
              <a:off x="5291" y="7895"/>
              <a:ext cx="3754" cy="146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5437" y="7895"/>
              <a:ext cx="3670" cy="628"/>
            </a:xfrm>
            <a:prstGeom prst="rect">
              <a:avLst/>
            </a:prstGeom>
            <a:noFill/>
          </p:spPr>
          <p:txBody>
            <a:bodyPr wrap="square" rtlCol="0">
              <a:spAutoFit/>
            </a:bodyPr>
            <a:lstStyle/>
            <a:p>
              <a:pPr algn="ctr"/>
              <a:r>
                <a:rPr lang="en-US" altLang="zh-CN" sz="2000" b="1" dirty="0">
                  <a:solidFill>
                    <a:schemeClr val="bg1"/>
                  </a:solidFill>
                </a:rPr>
                <a:t>Instruction</a:t>
              </a:r>
              <a:endParaRPr lang="en-US" altLang="zh-CN" sz="2000" b="1" dirty="0">
                <a:solidFill>
                  <a:schemeClr val="bg1"/>
                </a:solidFill>
              </a:endParaRPr>
            </a:p>
          </p:txBody>
        </p:sp>
        <p:sp>
          <p:nvSpPr>
            <p:cNvPr id="25" name="文本框 24"/>
            <p:cNvSpPr txBox="1"/>
            <p:nvPr/>
          </p:nvSpPr>
          <p:spPr>
            <a:xfrm>
              <a:off x="5600" y="8635"/>
              <a:ext cx="3247" cy="580"/>
            </a:xfrm>
            <a:prstGeom prst="rect">
              <a:avLst/>
            </a:prstGeom>
            <a:solidFill>
              <a:srgbClr val="FFFF00"/>
            </a:solidFill>
            <a:ln>
              <a:solidFill>
                <a:schemeClr val="tx1"/>
              </a:solidFill>
            </a:ln>
          </p:spPr>
          <p:txBody>
            <a:bodyPr wrap="square" rtlCol="0">
              <a:spAutoFit/>
            </a:bodyPr>
            <a:lstStyle/>
            <a:p>
              <a:r>
                <a:rPr lang="en-US" altLang="zh-CN"/>
                <a:t>sub R1, R3, R4</a:t>
              </a:r>
              <a:endParaRPr lang="en-US" altLang="zh-CN"/>
            </a:p>
          </p:txBody>
        </p:sp>
      </p:grpSp>
      <p:cxnSp>
        <p:nvCxnSpPr>
          <p:cNvPr id="26" name="直接箭头连接符 25"/>
          <p:cNvCxnSpPr/>
          <p:nvPr/>
        </p:nvCxnSpPr>
        <p:spPr>
          <a:xfrm flipH="1">
            <a:off x="8683625" y="2853690"/>
            <a:ext cx="431800" cy="1651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6653530" y="3860800"/>
            <a:ext cx="1800225" cy="1296035"/>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Control</a:t>
            </a:r>
            <a:endParaRPr lang="en-US" altLang="zh-CN" sz="2000" b="1" dirty="0"/>
          </a:p>
          <a:p>
            <a:pPr algn="ctr"/>
            <a:r>
              <a:rPr lang="en-US" altLang="zh-CN" sz="2000" b="1" dirty="0"/>
              <a:t>Logic</a:t>
            </a:r>
            <a:endParaRPr lang="en-US" altLang="zh-CN" sz="2000" b="1" dirty="0"/>
          </a:p>
        </p:txBody>
      </p:sp>
      <p:cxnSp>
        <p:nvCxnSpPr>
          <p:cNvPr id="29" name="直接箭头连接符 28"/>
          <p:cNvCxnSpPr>
            <a:stCxn id="25" idx="2"/>
            <a:endCxn id="27" idx="0"/>
          </p:cNvCxnSpPr>
          <p:nvPr/>
        </p:nvCxnSpPr>
        <p:spPr>
          <a:xfrm>
            <a:off x="7546975" y="3263265"/>
            <a:ext cx="6985" cy="59753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7" idx="3"/>
            <a:endCxn id="8" idx="3"/>
          </p:cNvCxnSpPr>
          <p:nvPr/>
        </p:nvCxnSpPr>
        <p:spPr>
          <a:xfrm flipH="1">
            <a:off x="5807075" y="4966970"/>
            <a:ext cx="1109980" cy="39497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7" idx="1"/>
          </p:cNvCxnSpPr>
          <p:nvPr/>
        </p:nvCxnSpPr>
        <p:spPr>
          <a:xfrm flipH="1" flipV="1">
            <a:off x="5735955" y="3644900"/>
            <a:ext cx="1181100" cy="40576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5088890" y="4563745"/>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rot="16200000" flipV="1">
            <a:off x="2736850" y="3933825"/>
            <a:ext cx="3138805" cy="1320165"/>
          </a:xfrm>
          <a:prstGeom prst="bentConnector4">
            <a:avLst>
              <a:gd name="adj1" fmla="val 930"/>
              <a:gd name="adj2" fmla="val 118038"/>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4864100" y="5800725"/>
            <a:ext cx="8890" cy="3644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330065" y="4580890"/>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rot="10800000">
            <a:off x="6311900" y="1734185"/>
            <a:ext cx="340995" cy="2774950"/>
          </a:xfrm>
          <a:prstGeom prst="bentConnector3">
            <a:avLst>
              <a:gd name="adj1" fmla="val 169832"/>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p:nvPr/>
        </p:nvCxnSpPr>
        <p:spPr>
          <a:xfrm flipH="1">
            <a:off x="8616315" y="2204720"/>
            <a:ext cx="1080135" cy="864235"/>
          </a:xfrm>
          <a:prstGeom prst="straightConnector1">
            <a:avLst/>
          </a:prstGeom>
          <a:ln w="571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37" name="直接箭头连接符 36"/>
          <p:cNvCxnSpPr/>
          <p:nvPr/>
        </p:nvCxnSpPr>
        <p:spPr>
          <a:xfrm flipH="1">
            <a:off x="5807710" y="4987925"/>
            <a:ext cx="1104900" cy="385445"/>
          </a:xfrm>
          <a:prstGeom prst="straightConnector1">
            <a:avLst/>
          </a:prstGeom>
          <a:ln w="571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p:nvPr/>
        </p:nvCxnSpPr>
        <p:spPr>
          <a:xfrm flipH="1" flipV="1">
            <a:off x="5808345" y="3644900"/>
            <a:ext cx="1108710" cy="405765"/>
          </a:xfrm>
          <a:prstGeom prst="straightConnector1">
            <a:avLst/>
          </a:prstGeom>
          <a:ln w="571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p:nvPr/>
        </p:nvCxnSpPr>
        <p:spPr>
          <a:xfrm>
            <a:off x="4864100" y="5815965"/>
            <a:ext cx="8255" cy="421005"/>
          </a:xfrm>
          <a:prstGeom prst="straightConnector1">
            <a:avLst/>
          </a:prstGeom>
          <a:ln w="571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2" name="肘形连接符 46"/>
          <p:cNvCxnSpPr/>
          <p:nvPr/>
        </p:nvCxnSpPr>
        <p:spPr>
          <a:xfrm rot="16200000" flipV="1">
            <a:off x="2638629" y="3439795"/>
            <a:ext cx="3138805" cy="1320165"/>
          </a:xfrm>
          <a:prstGeom prst="bentConnector4">
            <a:avLst>
              <a:gd name="adj1" fmla="val -17641"/>
              <a:gd name="adj2" fmla="val 146368"/>
            </a:avLst>
          </a:prstGeom>
          <a:ln w="571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Incrementing the PC</a:t>
            </a:r>
            <a:endParaRPr lang="en-US" dirty="0"/>
          </a:p>
        </p:txBody>
      </p:sp>
      <p:sp>
        <p:nvSpPr>
          <p:cNvPr id="3" name="Content Placeholder 2"/>
          <p:cNvSpPr>
            <a:spLocks noGrp="1"/>
          </p:cNvSpPr>
          <p:nvPr>
            <p:ph idx="1"/>
          </p:nvPr>
        </p:nvSpPr>
        <p:spPr/>
        <p:txBody>
          <a:bodyPr/>
          <a:lstStyle/>
          <a:p>
            <a:pPr marL="0" indent="0">
              <a:buNone/>
            </a:pPr>
            <a:endParaRPr lang="en-US" sz="180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grpSp>
        <p:nvGrpSpPr>
          <p:cNvPr id="5" name="组合 4"/>
          <p:cNvGrpSpPr/>
          <p:nvPr/>
        </p:nvGrpSpPr>
        <p:grpSpPr>
          <a:xfrm>
            <a:off x="9120505" y="1268095"/>
            <a:ext cx="2202815" cy="4875987"/>
            <a:chOff x="10847" y="1820"/>
            <a:chExt cx="3441" cy="6688"/>
          </a:xfrm>
        </p:grpSpPr>
        <p:sp>
          <p:nvSpPr>
            <p:cNvPr id="6" name="矩形 5"/>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1291" y="2014"/>
              <a:ext cx="2552" cy="505"/>
            </a:xfrm>
            <a:prstGeom prst="rect">
              <a:avLst/>
            </a:prstGeom>
            <a:noFill/>
            <a:ln>
              <a:noFill/>
            </a:ln>
          </p:spPr>
          <p:txBody>
            <a:bodyPr wrap="square" rtlCol="0">
              <a:spAutoFit/>
            </a:bodyPr>
            <a:lstStyle/>
            <a:p>
              <a:r>
                <a:rPr lang="en-US" altLang="zh-CN" b="1">
                  <a:solidFill>
                    <a:schemeClr val="bg1"/>
                  </a:solidFill>
                </a:rPr>
                <a:t>      Memory</a:t>
              </a:r>
              <a:endParaRPr lang="en-US" altLang="zh-CN" b="1">
                <a:solidFill>
                  <a:schemeClr val="bg1"/>
                </a:solidFill>
              </a:endParaRPr>
            </a:p>
          </p:txBody>
        </p:sp>
      </p:grpSp>
      <p:graphicFrame>
        <p:nvGraphicFramePr>
          <p:cNvPr id="11" name="表格 10"/>
          <p:cNvGraphicFramePr/>
          <p:nvPr>
            <p:custDataLst>
              <p:tags r:id="rId1"/>
            </p:custDataLst>
          </p:nvPr>
        </p:nvGraphicFramePr>
        <p:xfrm>
          <a:off x="9302750" y="177990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sz="1600" b="0">
                          <a:solidFill>
                            <a:schemeClr val="tx1"/>
                          </a:solidFill>
                          <a:cs typeface="+mn-lt"/>
                        </a:rPr>
                        <a:t>add R4, R0, R0</a:t>
                      </a:r>
                      <a:endParaRPr lang="en-US" altLang="zh-CN" sz="1600"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sz="1600">
                          <a:solidFill>
                            <a:schemeClr val="tx1"/>
                          </a:solidFill>
                          <a:cs typeface="+mn-lt"/>
                        </a:rPr>
                        <a:t>sub R1, R3, R4</a:t>
                      </a: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12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16</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32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2" name="组合 11"/>
          <p:cNvGrpSpPr/>
          <p:nvPr/>
        </p:nvGrpSpPr>
        <p:grpSpPr>
          <a:xfrm>
            <a:off x="3574415" y="1485265"/>
            <a:ext cx="2202815" cy="3078480"/>
            <a:chOff x="10847" y="1820"/>
            <a:chExt cx="3441" cy="6688"/>
          </a:xfrm>
        </p:grpSpPr>
        <p:sp>
          <p:nvSpPr>
            <p:cNvPr id="13" name="矩形 12"/>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0959" y="2089"/>
              <a:ext cx="2997" cy="800"/>
            </a:xfrm>
            <a:prstGeom prst="rect">
              <a:avLst/>
            </a:prstGeom>
            <a:noFill/>
            <a:ln>
              <a:noFill/>
            </a:ln>
          </p:spPr>
          <p:txBody>
            <a:bodyPr wrap="square" rtlCol="0">
              <a:spAutoFit/>
            </a:bodyPr>
            <a:lstStyle/>
            <a:p>
              <a:r>
                <a:rPr lang="en-US" altLang="zh-CN" b="1">
                  <a:solidFill>
                    <a:schemeClr val="bg1"/>
                  </a:solidFill>
                </a:rPr>
                <a:t>      Register File</a:t>
              </a:r>
              <a:endParaRPr lang="en-US" altLang="zh-CN" b="1">
                <a:solidFill>
                  <a:schemeClr val="bg1"/>
                </a:solidFill>
              </a:endParaRPr>
            </a:p>
          </p:txBody>
        </p:sp>
      </p:grpSp>
      <p:graphicFrame>
        <p:nvGraphicFramePr>
          <p:cNvPr id="15" name="表格 14"/>
          <p:cNvGraphicFramePr/>
          <p:nvPr>
            <p:custDataLst>
              <p:tags r:id="rId2"/>
            </p:custDataLst>
          </p:nvPr>
        </p:nvGraphicFramePr>
        <p:xfrm>
          <a:off x="3725545" y="204152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R0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85000"/>
                      </a:schemeClr>
                    </a:solidFill>
                  </a:tcPr>
                </a:tc>
              </a:tr>
              <a:tr h="258445">
                <a:tc>
                  <a:txBody>
                    <a:bodyPr/>
                    <a:lstStyle/>
                    <a:p>
                      <a:pPr algn="dist">
                        <a:lnSpc>
                          <a:spcPct val="60000"/>
                        </a:lnSpc>
                        <a:buNone/>
                      </a:pPr>
                      <a:r>
                        <a:rPr lang="en-US" altLang="zh-CN"/>
                        <a:t>R1</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R2</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R3</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R4</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R5</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R6</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R7</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R8</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6" name="组合 15"/>
          <p:cNvGrpSpPr/>
          <p:nvPr/>
        </p:nvGrpSpPr>
        <p:grpSpPr>
          <a:xfrm>
            <a:off x="3574415" y="4940935"/>
            <a:ext cx="2232660" cy="841375"/>
            <a:chOff x="5291" y="7895"/>
            <a:chExt cx="3516" cy="1325"/>
          </a:xfrm>
        </p:grpSpPr>
        <p:sp>
          <p:nvSpPr>
            <p:cNvPr id="8" name="矩形 7"/>
            <p:cNvSpPr/>
            <p:nvPr/>
          </p:nvSpPr>
          <p:spPr>
            <a:xfrm>
              <a:off x="5291" y="7895"/>
              <a:ext cx="3516" cy="132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481" y="7895"/>
              <a:ext cx="1136" cy="628"/>
            </a:xfrm>
            <a:prstGeom prst="rect">
              <a:avLst/>
            </a:prstGeom>
            <a:noFill/>
          </p:spPr>
          <p:txBody>
            <a:bodyPr wrap="square" rtlCol="0">
              <a:spAutoFit/>
            </a:bodyPr>
            <a:lstStyle/>
            <a:p>
              <a:r>
                <a:rPr lang="en-US" altLang="zh-CN" sz="2000" b="1">
                  <a:solidFill>
                    <a:schemeClr val="bg1"/>
                  </a:solidFill>
                </a:rPr>
                <a:t>ALU</a:t>
              </a:r>
              <a:endParaRPr lang="en-US" altLang="zh-CN" sz="2000" b="1">
                <a:solidFill>
                  <a:schemeClr val="bg1"/>
                </a:solidFill>
              </a:endParaRPr>
            </a:p>
          </p:txBody>
        </p:sp>
        <p:sp>
          <p:nvSpPr>
            <p:cNvPr id="10" name="文本框 9"/>
            <p:cNvSpPr txBox="1"/>
            <p:nvPr/>
          </p:nvSpPr>
          <p:spPr>
            <a:xfrm>
              <a:off x="5554" y="8462"/>
              <a:ext cx="2990" cy="580"/>
            </a:xfrm>
            <a:prstGeom prst="rect">
              <a:avLst/>
            </a:prstGeom>
            <a:solidFill>
              <a:schemeClr val="bg1"/>
            </a:solidFill>
            <a:ln>
              <a:solidFill>
                <a:schemeClr val="tx1"/>
              </a:solidFill>
            </a:ln>
          </p:spPr>
          <p:txBody>
            <a:bodyPr wrap="square" rtlCol="0">
              <a:spAutoFit/>
            </a:bodyPr>
            <a:lstStyle/>
            <a:p>
              <a:r>
                <a:rPr lang="en-US" altLang="zh-CN"/>
                <a:t>              </a:t>
              </a:r>
              <a:endParaRPr lang="en-US" altLang="zh-CN"/>
            </a:p>
          </p:txBody>
        </p:sp>
      </p:grpSp>
      <p:grpSp>
        <p:nvGrpSpPr>
          <p:cNvPr id="17" name="组合 16"/>
          <p:cNvGrpSpPr/>
          <p:nvPr/>
        </p:nvGrpSpPr>
        <p:grpSpPr>
          <a:xfrm>
            <a:off x="6312535" y="1268095"/>
            <a:ext cx="2383790" cy="931545"/>
            <a:chOff x="5291" y="7895"/>
            <a:chExt cx="3754" cy="1467"/>
          </a:xfrm>
        </p:grpSpPr>
        <p:sp>
          <p:nvSpPr>
            <p:cNvPr id="18" name="矩形 17"/>
            <p:cNvSpPr/>
            <p:nvPr/>
          </p:nvSpPr>
          <p:spPr>
            <a:xfrm>
              <a:off x="5291" y="7895"/>
              <a:ext cx="3754" cy="146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5600" y="8635"/>
              <a:ext cx="3247" cy="580"/>
            </a:xfrm>
            <a:prstGeom prst="rect">
              <a:avLst/>
            </a:prstGeom>
            <a:solidFill>
              <a:schemeClr val="bg1"/>
            </a:solidFill>
            <a:ln>
              <a:solidFill>
                <a:schemeClr val="tx1"/>
              </a:solidFill>
            </a:ln>
          </p:spPr>
          <p:txBody>
            <a:bodyPr wrap="square" rtlCol="0">
              <a:spAutoFit/>
            </a:bodyPr>
            <a:lstStyle/>
            <a:p>
              <a:r>
                <a:rPr lang="en-US" altLang="zh-CN"/>
                <a:t>                </a:t>
              </a:r>
              <a:endParaRPr lang="en-US" altLang="zh-CN"/>
            </a:p>
          </p:txBody>
        </p:sp>
      </p:grpSp>
      <p:cxnSp>
        <p:nvCxnSpPr>
          <p:cNvPr id="21" name="直接箭头连接符 20"/>
          <p:cNvCxnSpPr/>
          <p:nvPr/>
        </p:nvCxnSpPr>
        <p:spPr>
          <a:xfrm flipV="1">
            <a:off x="8688705" y="1772285"/>
            <a:ext cx="431800" cy="63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6319520" y="2425065"/>
            <a:ext cx="2423160" cy="931545"/>
            <a:chOff x="5291" y="7895"/>
            <a:chExt cx="3816" cy="1467"/>
          </a:xfrm>
        </p:grpSpPr>
        <p:sp>
          <p:nvSpPr>
            <p:cNvPr id="23" name="矩形 22"/>
            <p:cNvSpPr/>
            <p:nvPr/>
          </p:nvSpPr>
          <p:spPr>
            <a:xfrm>
              <a:off x="5291" y="7895"/>
              <a:ext cx="3754" cy="146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5437" y="7895"/>
              <a:ext cx="3670" cy="628"/>
            </a:xfrm>
            <a:prstGeom prst="rect">
              <a:avLst/>
            </a:prstGeom>
            <a:noFill/>
          </p:spPr>
          <p:txBody>
            <a:bodyPr wrap="square" rtlCol="0">
              <a:spAutoFit/>
            </a:bodyPr>
            <a:lstStyle/>
            <a:p>
              <a:pPr algn="ctr"/>
              <a:r>
                <a:rPr lang="en-US" altLang="zh-CN" sz="2000" b="1" dirty="0">
                  <a:solidFill>
                    <a:schemeClr val="bg1"/>
                  </a:solidFill>
                </a:rPr>
                <a:t>Instruction</a:t>
              </a:r>
              <a:endParaRPr lang="en-US" altLang="zh-CN" sz="2000" b="1" dirty="0">
                <a:solidFill>
                  <a:schemeClr val="bg1"/>
                </a:solidFill>
              </a:endParaRPr>
            </a:p>
          </p:txBody>
        </p:sp>
        <p:sp>
          <p:nvSpPr>
            <p:cNvPr id="25" name="文本框 24"/>
            <p:cNvSpPr txBox="1"/>
            <p:nvPr/>
          </p:nvSpPr>
          <p:spPr>
            <a:xfrm>
              <a:off x="5600" y="8635"/>
              <a:ext cx="3247" cy="580"/>
            </a:xfrm>
            <a:prstGeom prst="rect">
              <a:avLst/>
            </a:prstGeom>
            <a:solidFill>
              <a:schemeClr val="bg1"/>
            </a:solidFill>
            <a:ln>
              <a:solidFill>
                <a:schemeClr val="tx1"/>
              </a:solidFill>
            </a:ln>
          </p:spPr>
          <p:txBody>
            <a:bodyPr wrap="square" rtlCol="0">
              <a:spAutoFit/>
            </a:bodyPr>
            <a:lstStyle/>
            <a:p>
              <a:endParaRPr lang="en-US" altLang="zh-CN"/>
            </a:p>
          </p:txBody>
        </p:sp>
      </p:grpSp>
      <p:cxnSp>
        <p:nvCxnSpPr>
          <p:cNvPr id="26" name="直接箭头连接符 25"/>
          <p:cNvCxnSpPr/>
          <p:nvPr/>
        </p:nvCxnSpPr>
        <p:spPr>
          <a:xfrm flipH="1">
            <a:off x="8683625" y="2853690"/>
            <a:ext cx="431800" cy="1651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6653530" y="3860800"/>
            <a:ext cx="1800225" cy="1296035"/>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Control</a:t>
            </a:r>
            <a:endParaRPr lang="en-US" altLang="zh-CN" sz="2000" b="1" dirty="0"/>
          </a:p>
          <a:p>
            <a:pPr algn="ctr"/>
            <a:r>
              <a:rPr lang="en-US" altLang="zh-CN" sz="2000" b="1" dirty="0"/>
              <a:t>Logic</a:t>
            </a:r>
            <a:endParaRPr lang="en-US" altLang="zh-CN" sz="2000" b="1" dirty="0"/>
          </a:p>
        </p:txBody>
      </p:sp>
      <p:cxnSp>
        <p:nvCxnSpPr>
          <p:cNvPr id="29" name="直接箭头连接符 28"/>
          <p:cNvCxnSpPr>
            <a:stCxn id="25" idx="2"/>
            <a:endCxn id="27" idx="0"/>
          </p:cNvCxnSpPr>
          <p:nvPr/>
        </p:nvCxnSpPr>
        <p:spPr>
          <a:xfrm>
            <a:off x="7546975" y="3263265"/>
            <a:ext cx="6985" cy="59753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7" idx="3"/>
            <a:endCxn id="8" idx="3"/>
          </p:cNvCxnSpPr>
          <p:nvPr/>
        </p:nvCxnSpPr>
        <p:spPr>
          <a:xfrm flipH="1">
            <a:off x="5807075" y="4966970"/>
            <a:ext cx="1109980" cy="39497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7" idx="1"/>
          </p:cNvCxnSpPr>
          <p:nvPr/>
        </p:nvCxnSpPr>
        <p:spPr>
          <a:xfrm flipH="1" flipV="1">
            <a:off x="5735955" y="3644900"/>
            <a:ext cx="1181100" cy="40576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5088890" y="4563745"/>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rot="16200000" flipV="1">
            <a:off x="2736850" y="3933825"/>
            <a:ext cx="3138805" cy="1320165"/>
          </a:xfrm>
          <a:prstGeom prst="bentConnector4">
            <a:avLst>
              <a:gd name="adj1" fmla="val 930"/>
              <a:gd name="adj2" fmla="val 118038"/>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4864100" y="5800725"/>
            <a:ext cx="8890" cy="3644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330065" y="4580890"/>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rot="10800000">
            <a:off x="6311900" y="1734185"/>
            <a:ext cx="340995" cy="2774950"/>
          </a:xfrm>
          <a:prstGeom prst="bentConnector3">
            <a:avLst>
              <a:gd name="adj1" fmla="val 169832"/>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1" name="矩形标注 30"/>
          <p:cNvSpPr/>
          <p:nvPr/>
        </p:nvSpPr>
        <p:spPr>
          <a:xfrm>
            <a:off x="645160" y="1480185"/>
            <a:ext cx="3096895" cy="1782445"/>
          </a:xfrm>
          <a:prstGeom prst="wedgeRectCallout">
            <a:avLst>
              <a:gd name="adj1" fmla="val 147354"/>
              <a:gd name="adj2" fmla="val -22473"/>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b="1"/>
              <a:t>Q: How much does the Program Counter increment to go to the next instruction?</a:t>
            </a:r>
            <a:endParaRPr lang="en-US" altLang="zh-CN" b="1"/>
          </a:p>
          <a:p>
            <a:pPr marL="285750" indent="-285750" algn="l">
              <a:buFont typeface="Arial" panose="020B0604020202020204" pitchFamily="34" charset="0"/>
              <a:buChar char="•"/>
            </a:pPr>
            <a:r>
              <a:rPr lang="en-US" altLang="zh-CN" sz="1800" b="1">
                <a:solidFill>
                  <a:schemeClr val="lt1"/>
                </a:solidFill>
              </a:rPr>
              <a:t>1 byte</a:t>
            </a:r>
            <a:endParaRPr lang="en-US" altLang="zh-CN" sz="1800" b="1">
              <a:solidFill>
                <a:schemeClr val="lt1"/>
              </a:solidFill>
            </a:endParaRPr>
          </a:p>
          <a:p>
            <a:pPr marL="285750" indent="-285750" algn="l">
              <a:buFont typeface="Arial" panose="020B0604020202020204" pitchFamily="34" charset="0"/>
              <a:buChar char="•"/>
            </a:pPr>
            <a:r>
              <a:rPr lang="en-US" altLang="zh-CN" sz="1800" b="1">
                <a:solidFill>
                  <a:schemeClr val="lt1"/>
                </a:solidFill>
              </a:rPr>
              <a:t>4 byte</a:t>
            </a:r>
            <a:endParaRPr lang="en-US" altLang="zh-CN" sz="1800" b="1">
              <a:solidFill>
                <a:schemeClr val="lt1"/>
              </a:solidFill>
            </a:endParaRPr>
          </a:p>
          <a:p>
            <a:pPr marL="285750" indent="-285750" algn="l">
              <a:buFont typeface="Arial" panose="020B0604020202020204" pitchFamily="34" charset="0"/>
              <a:buChar char="•"/>
            </a:pPr>
            <a:r>
              <a:rPr lang="en-US" altLang="zh-CN" sz="1800" b="1">
                <a:solidFill>
                  <a:schemeClr val="lt1"/>
                </a:solidFill>
              </a:rPr>
              <a:t>4 words</a:t>
            </a:r>
            <a:endParaRPr lang="en-US" altLang="zh-CN" sz="1800" b="1">
              <a:solidFill>
                <a:schemeClr val="lt1"/>
              </a:solidFill>
            </a:endParaRPr>
          </a:p>
        </p:txBody>
      </p:sp>
      <p:sp>
        <p:nvSpPr>
          <p:cNvPr id="37" name="文本框 18"/>
          <p:cNvSpPr txBox="1"/>
          <p:nvPr/>
        </p:nvSpPr>
        <p:spPr>
          <a:xfrm>
            <a:off x="6456680" y="1268095"/>
            <a:ext cx="2226945" cy="369570"/>
          </a:xfrm>
          <a:prstGeom prst="rect">
            <a:avLst/>
          </a:prstGeom>
          <a:noFill/>
        </p:spPr>
        <p:txBody>
          <a:bodyPr wrap="square" rtlCol="0">
            <a:spAutoFit/>
          </a:bodyPr>
          <a:lstStyle/>
          <a:p>
            <a:r>
              <a:rPr lang="en-US" altLang="zh-CN" b="1" dirty="0">
                <a:solidFill>
                  <a:schemeClr val="bg1"/>
                </a:solidFill>
              </a:rPr>
              <a:t>Program Counter </a:t>
            </a:r>
            <a:r>
              <a:rPr lang="en-US" altLang="zh-CN" b="1" dirty="0">
                <a:solidFill>
                  <a:schemeClr val="bg1"/>
                </a:solidFill>
              </a:rPr>
              <a:t>(PC)</a:t>
            </a:r>
            <a:endParaRPr lang="en-US" altLang="zh-CN" b="1" dirty="0">
              <a:solidFill>
                <a:schemeClr val="bg1"/>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Incrementing the PC</a:t>
            </a:r>
            <a:endParaRPr lang="en-US" dirty="0"/>
          </a:p>
        </p:txBody>
      </p:sp>
      <p:sp>
        <p:nvSpPr>
          <p:cNvPr id="3" name="Content Placeholder 2"/>
          <p:cNvSpPr>
            <a:spLocks noGrp="1"/>
          </p:cNvSpPr>
          <p:nvPr>
            <p:ph idx="1"/>
          </p:nvPr>
        </p:nvSpPr>
        <p:spPr/>
        <p:txBody>
          <a:bodyPr/>
          <a:lstStyle/>
          <a:p>
            <a:pPr marL="0" indent="0">
              <a:buNone/>
            </a:pPr>
            <a:endParaRPr lang="en-US" sz="180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grpSp>
        <p:nvGrpSpPr>
          <p:cNvPr id="5" name="组合 4"/>
          <p:cNvGrpSpPr/>
          <p:nvPr/>
        </p:nvGrpSpPr>
        <p:grpSpPr>
          <a:xfrm>
            <a:off x="9120505" y="1268095"/>
            <a:ext cx="2202815" cy="4875987"/>
            <a:chOff x="10847" y="1820"/>
            <a:chExt cx="3441" cy="6688"/>
          </a:xfrm>
        </p:grpSpPr>
        <p:sp>
          <p:nvSpPr>
            <p:cNvPr id="6" name="矩形 5"/>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1291" y="2014"/>
              <a:ext cx="2552" cy="505"/>
            </a:xfrm>
            <a:prstGeom prst="rect">
              <a:avLst/>
            </a:prstGeom>
            <a:noFill/>
            <a:ln>
              <a:noFill/>
            </a:ln>
          </p:spPr>
          <p:txBody>
            <a:bodyPr wrap="square" rtlCol="0">
              <a:spAutoFit/>
            </a:bodyPr>
            <a:lstStyle/>
            <a:p>
              <a:r>
                <a:rPr lang="en-US" altLang="zh-CN" b="1">
                  <a:solidFill>
                    <a:schemeClr val="bg1"/>
                  </a:solidFill>
                </a:rPr>
                <a:t>      Memory</a:t>
              </a:r>
              <a:endParaRPr lang="en-US" altLang="zh-CN" b="1">
                <a:solidFill>
                  <a:schemeClr val="bg1"/>
                </a:solidFill>
              </a:endParaRPr>
            </a:p>
          </p:txBody>
        </p:sp>
      </p:grpSp>
      <p:graphicFrame>
        <p:nvGraphicFramePr>
          <p:cNvPr id="11" name="表格 10"/>
          <p:cNvGraphicFramePr/>
          <p:nvPr>
            <p:custDataLst>
              <p:tags r:id="rId1"/>
            </p:custDataLst>
          </p:nvPr>
        </p:nvGraphicFramePr>
        <p:xfrm>
          <a:off x="9302750" y="177990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sz="1600" b="0">
                          <a:solidFill>
                            <a:schemeClr val="tx1"/>
                          </a:solidFill>
                          <a:cs typeface="+mn-lt"/>
                        </a:rPr>
                        <a:t>add R4, R0, R0</a:t>
                      </a:r>
                      <a:endParaRPr lang="en-US" altLang="zh-CN" sz="1600"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sz="1600">
                          <a:solidFill>
                            <a:schemeClr val="tx1"/>
                          </a:solidFill>
                          <a:cs typeface="+mn-lt"/>
                        </a:rPr>
                        <a:t>sub R1, R3, R4</a:t>
                      </a: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12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16</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32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2" name="组合 11"/>
          <p:cNvGrpSpPr/>
          <p:nvPr/>
        </p:nvGrpSpPr>
        <p:grpSpPr>
          <a:xfrm>
            <a:off x="3574415" y="1485265"/>
            <a:ext cx="2202815" cy="3078480"/>
            <a:chOff x="10847" y="1820"/>
            <a:chExt cx="3441" cy="6688"/>
          </a:xfrm>
        </p:grpSpPr>
        <p:sp>
          <p:nvSpPr>
            <p:cNvPr id="13" name="矩形 12"/>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0959" y="2089"/>
              <a:ext cx="2997" cy="800"/>
            </a:xfrm>
            <a:prstGeom prst="rect">
              <a:avLst/>
            </a:prstGeom>
            <a:noFill/>
            <a:ln>
              <a:noFill/>
            </a:ln>
          </p:spPr>
          <p:txBody>
            <a:bodyPr wrap="square" rtlCol="0">
              <a:spAutoFit/>
            </a:bodyPr>
            <a:lstStyle/>
            <a:p>
              <a:r>
                <a:rPr lang="en-US" altLang="zh-CN" b="1">
                  <a:solidFill>
                    <a:schemeClr val="bg1"/>
                  </a:solidFill>
                </a:rPr>
                <a:t>      Register File</a:t>
              </a:r>
              <a:endParaRPr lang="en-US" altLang="zh-CN" b="1">
                <a:solidFill>
                  <a:schemeClr val="bg1"/>
                </a:solidFill>
              </a:endParaRPr>
            </a:p>
          </p:txBody>
        </p:sp>
      </p:grpSp>
      <p:graphicFrame>
        <p:nvGraphicFramePr>
          <p:cNvPr id="15" name="表格 14"/>
          <p:cNvGraphicFramePr/>
          <p:nvPr>
            <p:custDataLst>
              <p:tags r:id="rId2"/>
            </p:custDataLst>
          </p:nvPr>
        </p:nvGraphicFramePr>
        <p:xfrm>
          <a:off x="3725545" y="204152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R0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85000"/>
                      </a:schemeClr>
                    </a:solidFill>
                  </a:tcPr>
                </a:tc>
              </a:tr>
              <a:tr h="258445">
                <a:tc>
                  <a:txBody>
                    <a:bodyPr/>
                    <a:lstStyle/>
                    <a:p>
                      <a:pPr algn="dist">
                        <a:lnSpc>
                          <a:spcPct val="60000"/>
                        </a:lnSpc>
                        <a:buNone/>
                      </a:pPr>
                      <a:r>
                        <a:rPr lang="en-US" altLang="zh-CN"/>
                        <a:t>R1</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R2</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R3</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R4</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R5</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R6</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R7</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R8</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6" name="组合 15"/>
          <p:cNvGrpSpPr/>
          <p:nvPr/>
        </p:nvGrpSpPr>
        <p:grpSpPr>
          <a:xfrm>
            <a:off x="3574415" y="4940935"/>
            <a:ext cx="2232660" cy="841375"/>
            <a:chOff x="5291" y="7895"/>
            <a:chExt cx="3516" cy="1325"/>
          </a:xfrm>
        </p:grpSpPr>
        <p:sp>
          <p:nvSpPr>
            <p:cNvPr id="8" name="矩形 7"/>
            <p:cNvSpPr/>
            <p:nvPr/>
          </p:nvSpPr>
          <p:spPr>
            <a:xfrm>
              <a:off x="5291" y="7895"/>
              <a:ext cx="3516" cy="132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481" y="7895"/>
              <a:ext cx="1136" cy="628"/>
            </a:xfrm>
            <a:prstGeom prst="rect">
              <a:avLst/>
            </a:prstGeom>
            <a:noFill/>
          </p:spPr>
          <p:txBody>
            <a:bodyPr wrap="square" rtlCol="0">
              <a:spAutoFit/>
            </a:bodyPr>
            <a:lstStyle/>
            <a:p>
              <a:r>
                <a:rPr lang="en-US" altLang="zh-CN" sz="2000" b="1">
                  <a:solidFill>
                    <a:schemeClr val="bg1"/>
                  </a:solidFill>
                </a:rPr>
                <a:t>ALU</a:t>
              </a:r>
              <a:endParaRPr lang="en-US" altLang="zh-CN" sz="2000" b="1">
                <a:solidFill>
                  <a:schemeClr val="bg1"/>
                </a:solidFill>
              </a:endParaRPr>
            </a:p>
          </p:txBody>
        </p:sp>
        <p:sp>
          <p:nvSpPr>
            <p:cNvPr id="10" name="文本框 9"/>
            <p:cNvSpPr txBox="1"/>
            <p:nvPr/>
          </p:nvSpPr>
          <p:spPr>
            <a:xfrm>
              <a:off x="5554" y="8462"/>
              <a:ext cx="2990" cy="580"/>
            </a:xfrm>
            <a:prstGeom prst="rect">
              <a:avLst/>
            </a:prstGeom>
            <a:solidFill>
              <a:schemeClr val="bg1"/>
            </a:solidFill>
            <a:ln>
              <a:solidFill>
                <a:schemeClr val="tx1"/>
              </a:solidFill>
            </a:ln>
          </p:spPr>
          <p:txBody>
            <a:bodyPr wrap="square" rtlCol="0">
              <a:spAutoFit/>
            </a:bodyPr>
            <a:lstStyle/>
            <a:p>
              <a:r>
                <a:rPr lang="en-US" altLang="zh-CN"/>
                <a:t>              </a:t>
              </a:r>
              <a:endParaRPr lang="en-US" altLang="zh-CN"/>
            </a:p>
          </p:txBody>
        </p:sp>
      </p:grpSp>
      <p:grpSp>
        <p:nvGrpSpPr>
          <p:cNvPr id="17" name="组合 16"/>
          <p:cNvGrpSpPr/>
          <p:nvPr/>
        </p:nvGrpSpPr>
        <p:grpSpPr>
          <a:xfrm>
            <a:off x="6312535" y="1268095"/>
            <a:ext cx="2383790" cy="931545"/>
            <a:chOff x="5291" y="7895"/>
            <a:chExt cx="3754" cy="1467"/>
          </a:xfrm>
        </p:grpSpPr>
        <p:sp>
          <p:nvSpPr>
            <p:cNvPr id="18" name="矩形 17"/>
            <p:cNvSpPr/>
            <p:nvPr/>
          </p:nvSpPr>
          <p:spPr>
            <a:xfrm>
              <a:off x="5291" y="7895"/>
              <a:ext cx="3754" cy="146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5600" y="8635"/>
              <a:ext cx="3247" cy="580"/>
            </a:xfrm>
            <a:prstGeom prst="rect">
              <a:avLst/>
            </a:prstGeom>
            <a:solidFill>
              <a:schemeClr val="bg1"/>
            </a:solidFill>
            <a:ln>
              <a:solidFill>
                <a:schemeClr val="tx1"/>
              </a:solidFill>
            </a:ln>
          </p:spPr>
          <p:txBody>
            <a:bodyPr wrap="square" rtlCol="0">
              <a:spAutoFit/>
            </a:bodyPr>
            <a:lstStyle/>
            <a:p>
              <a:r>
                <a:rPr lang="en-US" altLang="zh-CN"/>
                <a:t>                </a:t>
              </a:r>
              <a:endParaRPr lang="en-US" altLang="zh-CN"/>
            </a:p>
          </p:txBody>
        </p:sp>
      </p:grpSp>
      <p:cxnSp>
        <p:nvCxnSpPr>
          <p:cNvPr id="21" name="直接箭头连接符 20"/>
          <p:cNvCxnSpPr/>
          <p:nvPr/>
        </p:nvCxnSpPr>
        <p:spPr>
          <a:xfrm flipV="1">
            <a:off x="8688705" y="1772285"/>
            <a:ext cx="431800" cy="63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6319520" y="2425065"/>
            <a:ext cx="2423160" cy="931545"/>
            <a:chOff x="5291" y="7895"/>
            <a:chExt cx="3816" cy="1467"/>
          </a:xfrm>
        </p:grpSpPr>
        <p:sp>
          <p:nvSpPr>
            <p:cNvPr id="23" name="矩形 22"/>
            <p:cNvSpPr/>
            <p:nvPr/>
          </p:nvSpPr>
          <p:spPr>
            <a:xfrm>
              <a:off x="5291" y="7895"/>
              <a:ext cx="3754" cy="146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5437" y="7895"/>
              <a:ext cx="3670" cy="628"/>
            </a:xfrm>
            <a:prstGeom prst="rect">
              <a:avLst/>
            </a:prstGeom>
            <a:noFill/>
          </p:spPr>
          <p:txBody>
            <a:bodyPr wrap="square" rtlCol="0">
              <a:spAutoFit/>
            </a:bodyPr>
            <a:lstStyle/>
            <a:p>
              <a:pPr algn="ctr"/>
              <a:r>
                <a:rPr lang="en-US" altLang="zh-CN" sz="2000" b="1" dirty="0">
                  <a:solidFill>
                    <a:schemeClr val="bg1"/>
                  </a:solidFill>
                </a:rPr>
                <a:t>Instruction</a:t>
              </a:r>
              <a:endParaRPr lang="en-US" altLang="zh-CN" sz="2000" b="1" dirty="0">
                <a:solidFill>
                  <a:schemeClr val="bg1"/>
                </a:solidFill>
              </a:endParaRPr>
            </a:p>
          </p:txBody>
        </p:sp>
        <p:sp>
          <p:nvSpPr>
            <p:cNvPr id="25" name="文本框 24"/>
            <p:cNvSpPr txBox="1"/>
            <p:nvPr/>
          </p:nvSpPr>
          <p:spPr>
            <a:xfrm>
              <a:off x="5600" y="8635"/>
              <a:ext cx="3247" cy="580"/>
            </a:xfrm>
            <a:prstGeom prst="rect">
              <a:avLst/>
            </a:prstGeom>
            <a:solidFill>
              <a:schemeClr val="bg1"/>
            </a:solidFill>
            <a:ln>
              <a:solidFill>
                <a:schemeClr val="tx1"/>
              </a:solidFill>
            </a:ln>
          </p:spPr>
          <p:txBody>
            <a:bodyPr wrap="square" rtlCol="0">
              <a:spAutoFit/>
            </a:bodyPr>
            <a:lstStyle/>
            <a:p>
              <a:endParaRPr lang="en-US" altLang="zh-CN"/>
            </a:p>
          </p:txBody>
        </p:sp>
      </p:grpSp>
      <p:cxnSp>
        <p:nvCxnSpPr>
          <p:cNvPr id="26" name="直接箭头连接符 25"/>
          <p:cNvCxnSpPr/>
          <p:nvPr/>
        </p:nvCxnSpPr>
        <p:spPr>
          <a:xfrm flipH="1">
            <a:off x="8683625" y="2853690"/>
            <a:ext cx="431800" cy="1651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6653530" y="3860800"/>
            <a:ext cx="1800225" cy="1296035"/>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Control</a:t>
            </a:r>
            <a:endParaRPr lang="en-US" altLang="zh-CN" sz="2000" b="1" dirty="0"/>
          </a:p>
          <a:p>
            <a:pPr algn="ctr"/>
            <a:r>
              <a:rPr lang="en-US" altLang="zh-CN" sz="2000" b="1" dirty="0"/>
              <a:t>Logic</a:t>
            </a:r>
            <a:endParaRPr lang="en-US" altLang="zh-CN" sz="2000" b="1" dirty="0"/>
          </a:p>
        </p:txBody>
      </p:sp>
      <p:cxnSp>
        <p:nvCxnSpPr>
          <p:cNvPr id="29" name="直接箭头连接符 28"/>
          <p:cNvCxnSpPr>
            <a:stCxn id="25" idx="2"/>
            <a:endCxn id="27" idx="0"/>
          </p:cNvCxnSpPr>
          <p:nvPr/>
        </p:nvCxnSpPr>
        <p:spPr>
          <a:xfrm>
            <a:off x="7546975" y="3263265"/>
            <a:ext cx="6985" cy="59753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7" idx="3"/>
            <a:endCxn id="8" idx="3"/>
          </p:cNvCxnSpPr>
          <p:nvPr/>
        </p:nvCxnSpPr>
        <p:spPr>
          <a:xfrm flipH="1">
            <a:off x="5807075" y="4966970"/>
            <a:ext cx="1109980" cy="39497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7" idx="1"/>
          </p:cNvCxnSpPr>
          <p:nvPr/>
        </p:nvCxnSpPr>
        <p:spPr>
          <a:xfrm flipH="1" flipV="1">
            <a:off x="5735955" y="3644900"/>
            <a:ext cx="1181100" cy="40576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5088890" y="4563745"/>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rot="16200000" flipV="1">
            <a:off x="2736850" y="3933825"/>
            <a:ext cx="3138805" cy="1320165"/>
          </a:xfrm>
          <a:prstGeom prst="bentConnector4">
            <a:avLst>
              <a:gd name="adj1" fmla="val 930"/>
              <a:gd name="adj2" fmla="val 118038"/>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4864100" y="5800725"/>
            <a:ext cx="8890" cy="3644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330065" y="4580890"/>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rot="10800000">
            <a:off x="6311900" y="1734185"/>
            <a:ext cx="340995" cy="2774950"/>
          </a:xfrm>
          <a:prstGeom prst="bentConnector3">
            <a:avLst>
              <a:gd name="adj1" fmla="val 169832"/>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1" name="矩形标注 30"/>
          <p:cNvSpPr/>
          <p:nvPr/>
        </p:nvSpPr>
        <p:spPr>
          <a:xfrm>
            <a:off x="645160" y="1480185"/>
            <a:ext cx="3096895" cy="1782445"/>
          </a:xfrm>
          <a:prstGeom prst="wedgeRectCallout">
            <a:avLst>
              <a:gd name="adj1" fmla="val 147354"/>
              <a:gd name="adj2" fmla="val -22473"/>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b="1"/>
              <a:t>Q: How much does the Program Counter increment to go to the next instruction?</a:t>
            </a:r>
            <a:endParaRPr lang="en-US" altLang="zh-CN" b="1"/>
          </a:p>
          <a:p>
            <a:pPr marL="285750" indent="-285750" algn="l">
              <a:buFont typeface="Arial" panose="020B0604020202020204" pitchFamily="34" charset="0"/>
              <a:buChar char="•"/>
            </a:pPr>
            <a:r>
              <a:rPr lang="en-US" altLang="zh-CN" sz="1800" b="1">
                <a:solidFill>
                  <a:schemeClr val="lt1"/>
                </a:solidFill>
              </a:rPr>
              <a:t>1 byte</a:t>
            </a:r>
            <a:endParaRPr lang="en-US" altLang="zh-CN" sz="1800" b="1">
              <a:solidFill>
                <a:schemeClr val="lt1"/>
              </a:solidFill>
            </a:endParaRPr>
          </a:p>
          <a:p>
            <a:pPr marL="285750" indent="-285750" algn="l">
              <a:buFont typeface="Arial" panose="020B0604020202020204" pitchFamily="34" charset="0"/>
              <a:buChar char="•"/>
            </a:pPr>
            <a:r>
              <a:rPr lang="en-US" altLang="zh-CN" sz="1800" b="1">
                <a:solidFill>
                  <a:schemeClr val="lt1"/>
                </a:solidFill>
              </a:rPr>
              <a:t>4 byte</a:t>
            </a:r>
            <a:endParaRPr lang="en-US" altLang="zh-CN" sz="1800" b="1">
              <a:solidFill>
                <a:schemeClr val="lt1"/>
              </a:solidFill>
            </a:endParaRPr>
          </a:p>
          <a:p>
            <a:pPr marL="285750" indent="-285750" algn="l">
              <a:buFont typeface="Arial" panose="020B0604020202020204" pitchFamily="34" charset="0"/>
              <a:buChar char="•"/>
            </a:pPr>
            <a:r>
              <a:rPr lang="en-US" altLang="zh-CN" sz="1800" b="1">
                <a:solidFill>
                  <a:schemeClr val="lt1"/>
                </a:solidFill>
              </a:rPr>
              <a:t>4 words</a:t>
            </a:r>
            <a:endParaRPr lang="en-US" altLang="zh-CN" sz="1800" b="1">
              <a:solidFill>
                <a:schemeClr val="lt1"/>
              </a:solidFill>
            </a:endParaRPr>
          </a:p>
        </p:txBody>
      </p:sp>
      <p:sp>
        <p:nvSpPr>
          <p:cNvPr id="37" name="文本框 36"/>
          <p:cNvSpPr txBox="1"/>
          <p:nvPr/>
        </p:nvSpPr>
        <p:spPr>
          <a:xfrm>
            <a:off x="664210" y="3262630"/>
            <a:ext cx="3072130" cy="2861310"/>
          </a:xfrm>
          <a:prstGeom prst="rect">
            <a:avLst/>
          </a:prstGeom>
          <a:solidFill>
            <a:srgbClr val="0070C0"/>
          </a:solidFill>
          <a:ln>
            <a:solidFill>
              <a:srgbClr val="0070C0"/>
            </a:solidFill>
          </a:ln>
        </p:spPr>
        <p:txBody>
          <a:bodyPr wrap="square" rtlCol="0">
            <a:spAutoFit/>
          </a:bodyPr>
          <a:lstStyle/>
          <a:p>
            <a:r>
              <a:rPr lang="en-US" altLang="zh-CN" b="1">
                <a:solidFill>
                  <a:schemeClr val="bg1"/>
                </a:solidFill>
              </a:rPr>
              <a:t>A: 4 bytes</a:t>
            </a:r>
            <a:endParaRPr lang="en-US" altLang="zh-CN" b="1">
              <a:solidFill>
                <a:schemeClr val="bg1"/>
              </a:solidFill>
            </a:endParaRPr>
          </a:p>
          <a:p>
            <a:r>
              <a:rPr lang="en-US" altLang="zh-CN" b="1">
                <a:solidFill>
                  <a:schemeClr val="bg1"/>
                </a:solidFill>
              </a:rPr>
              <a:t>Each instruction is one word or 32 bits, so the program counter needs to move 32 bits ahead for each instruction. Since the memory is byte-addressable, we increment the address by 4 bytes (4 bytes = 32 bits = 1 word, 8 bits per byte)</a:t>
            </a:r>
            <a:endParaRPr lang="en-US" altLang="zh-CN" b="1">
              <a:solidFill>
                <a:schemeClr val="bg1"/>
              </a:solidFill>
            </a:endParaRPr>
          </a:p>
        </p:txBody>
      </p:sp>
      <p:sp>
        <p:nvSpPr>
          <p:cNvPr id="38" name="文本框 18"/>
          <p:cNvSpPr txBox="1"/>
          <p:nvPr/>
        </p:nvSpPr>
        <p:spPr>
          <a:xfrm>
            <a:off x="6456680" y="1268095"/>
            <a:ext cx="2226945" cy="369570"/>
          </a:xfrm>
          <a:prstGeom prst="rect">
            <a:avLst/>
          </a:prstGeom>
          <a:noFill/>
        </p:spPr>
        <p:txBody>
          <a:bodyPr wrap="square" rtlCol="0">
            <a:spAutoFit/>
          </a:bodyPr>
          <a:lstStyle/>
          <a:p>
            <a:r>
              <a:rPr lang="en-US" altLang="zh-CN" b="1" dirty="0">
                <a:solidFill>
                  <a:schemeClr val="bg1"/>
                </a:solidFill>
              </a:rPr>
              <a:t>Program Counter </a:t>
            </a:r>
            <a:r>
              <a:rPr lang="en-US" altLang="zh-CN" b="1" dirty="0">
                <a:solidFill>
                  <a:schemeClr val="bg1"/>
                </a:solidFill>
              </a:rPr>
              <a:t>(PC)</a:t>
            </a:r>
            <a:endParaRPr lang="en-US" altLang="zh-CN" b="1" dirty="0">
              <a:solidFill>
                <a:schemeClr val="bg1"/>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Incrementing the PC</a:t>
            </a:r>
            <a:endParaRPr lang="en-US" dirty="0"/>
          </a:p>
        </p:txBody>
      </p:sp>
      <p:sp>
        <p:nvSpPr>
          <p:cNvPr id="3" name="Content Placeholder 2"/>
          <p:cNvSpPr>
            <a:spLocks noGrp="1"/>
          </p:cNvSpPr>
          <p:nvPr>
            <p:ph idx="1"/>
          </p:nvPr>
        </p:nvSpPr>
        <p:spPr/>
        <p:txBody>
          <a:bodyPr/>
          <a:lstStyle/>
          <a:p>
            <a:pPr marL="0" indent="0">
              <a:buNone/>
            </a:pPr>
            <a:endParaRPr lang="en-US" sz="180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grpSp>
        <p:nvGrpSpPr>
          <p:cNvPr id="5" name="组合 4"/>
          <p:cNvGrpSpPr/>
          <p:nvPr/>
        </p:nvGrpSpPr>
        <p:grpSpPr>
          <a:xfrm>
            <a:off x="9120505" y="1268095"/>
            <a:ext cx="2202815" cy="4875987"/>
            <a:chOff x="10847" y="1820"/>
            <a:chExt cx="3441" cy="6688"/>
          </a:xfrm>
        </p:grpSpPr>
        <p:sp>
          <p:nvSpPr>
            <p:cNvPr id="6" name="矩形 5"/>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1291" y="2014"/>
              <a:ext cx="2552" cy="505"/>
            </a:xfrm>
            <a:prstGeom prst="rect">
              <a:avLst/>
            </a:prstGeom>
            <a:noFill/>
            <a:ln>
              <a:noFill/>
            </a:ln>
          </p:spPr>
          <p:txBody>
            <a:bodyPr wrap="square" rtlCol="0">
              <a:spAutoFit/>
            </a:bodyPr>
            <a:lstStyle/>
            <a:p>
              <a:r>
                <a:rPr lang="en-US" altLang="zh-CN" b="1">
                  <a:solidFill>
                    <a:schemeClr val="bg1"/>
                  </a:solidFill>
                </a:rPr>
                <a:t>      Memory</a:t>
              </a:r>
              <a:endParaRPr lang="en-US" altLang="zh-CN" b="1">
                <a:solidFill>
                  <a:schemeClr val="bg1"/>
                </a:solidFill>
              </a:endParaRPr>
            </a:p>
          </p:txBody>
        </p:sp>
      </p:grpSp>
      <p:graphicFrame>
        <p:nvGraphicFramePr>
          <p:cNvPr id="11" name="表格 10"/>
          <p:cNvGraphicFramePr/>
          <p:nvPr>
            <p:custDataLst>
              <p:tags r:id="rId1"/>
            </p:custDataLst>
          </p:nvPr>
        </p:nvGraphicFramePr>
        <p:xfrm>
          <a:off x="9302750" y="177990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sz="1600" b="0">
                          <a:solidFill>
                            <a:schemeClr val="tx1"/>
                          </a:solidFill>
                          <a:cs typeface="+mn-lt"/>
                        </a:rPr>
                        <a:t>add R4, R0, R0</a:t>
                      </a:r>
                      <a:endParaRPr lang="en-US" altLang="zh-CN" sz="1600"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FF00"/>
                    </a:solidFill>
                  </a:tcPr>
                </a:tc>
              </a:tr>
              <a:tr h="258445">
                <a:tc>
                  <a:txBody>
                    <a:bodyPr/>
                    <a:lstStyle/>
                    <a:p>
                      <a:pPr algn="dist">
                        <a:lnSpc>
                          <a:spcPct val="60000"/>
                        </a:lnSpc>
                        <a:buNone/>
                      </a:pPr>
                      <a:r>
                        <a:rPr lang="en-US" altLang="zh-CN">
                          <a:solidFill>
                            <a:schemeClr val="tx1"/>
                          </a:solidFill>
                        </a:rPr>
                        <a:t>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sz="1600">
                          <a:solidFill>
                            <a:schemeClr val="tx1"/>
                          </a:solidFill>
                          <a:cs typeface="+mn-lt"/>
                        </a:rPr>
                        <a:t>sub R1, R3, R4</a:t>
                      </a: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12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16</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32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2" name="组合 11"/>
          <p:cNvGrpSpPr/>
          <p:nvPr/>
        </p:nvGrpSpPr>
        <p:grpSpPr>
          <a:xfrm>
            <a:off x="3574415" y="1485265"/>
            <a:ext cx="2202815" cy="3078480"/>
            <a:chOff x="10847" y="1820"/>
            <a:chExt cx="3441" cy="6688"/>
          </a:xfrm>
        </p:grpSpPr>
        <p:sp>
          <p:nvSpPr>
            <p:cNvPr id="13" name="矩形 12"/>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0959" y="2089"/>
              <a:ext cx="2997" cy="800"/>
            </a:xfrm>
            <a:prstGeom prst="rect">
              <a:avLst/>
            </a:prstGeom>
            <a:noFill/>
            <a:ln>
              <a:noFill/>
            </a:ln>
          </p:spPr>
          <p:txBody>
            <a:bodyPr wrap="square" rtlCol="0">
              <a:spAutoFit/>
            </a:bodyPr>
            <a:lstStyle/>
            <a:p>
              <a:r>
                <a:rPr lang="en-US" altLang="zh-CN" b="1">
                  <a:solidFill>
                    <a:schemeClr val="bg1"/>
                  </a:solidFill>
                </a:rPr>
                <a:t>      Register File</a:t>
              </a:r>
              <a:endParaRPr lang="en-US" altLang="zh-CN" b="1">
                <a:solidFill>
                  <a:schemeClr val="bg1"/>
                </a:solidFill>
              </a:endParaRPr>
            </a:p>
          </p:txBody>
        </p:sp>
      </p:grpSp>
      <p:graphicFrame>
        <p:nvGraphicFramePr>
          <p:cNvPr id="15" name="表格 14"/>
          <p:cNvGraphicFramePr/>
          <p:nvPr>
            <p:custDataLst>
              <p:tags r:id="rId2"/>
            </p:custDataLst>
          </p:nvPr>
        </p:nvGraphicFramePr>
        <p:xfrm>
          <a:off x="3725545" y="204152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R0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85000"/>
                      </a:schemeClr>
                    </a:solidFill>
                  </a:tcPr>
                </a:tc>
              </a:tr>
              <a:tr h="258445">
                <a:tc>
                  <a:txBody>
                    <a:bodyPr/>
                    <a:lstStyle/>
                    <a:p>
                      <a:pPr algn="dist">
                        <a:lnSpc>
                          <a:spcPct val="60000"/>
                        </a:lnSpc>
                        <a:buNone/>
                      </a:pPr>
                      <a:r>
                        <a:rPr lang="en-US" altLang="zh-CN"/>
                        <a:t>R1</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R2</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R3</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R4</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R5</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R6</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R7</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R8</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6" name="组合 15"/>
          <p:cNvGrpSpPr/>
          <p:nvPr/>
        </p:nvGrpSpPr>
        <p:grpSpPr>
          <a:xfrm>
            <a:off x="3574415" y="4940935"/>
            <a:ext cx="2232660" cy="841375"/>
            <a:chOff x="5291" y="7895"/>
            <a:chExt cx="3516" cy="1325"/>
          </a:xfrm>
        </p:grpSpPr>
        <p:sp>
          <p:nvSpPr>
            <p:cNvPr id="8" name="矩形 7"/>
            <p:cNvSpPr/>
            <p:nvPr/>
          </p:nvSpPr>
          <p:spPr>
            <a:xfrm>
              <a:off x="5291" y="7895"/>
              <a:ext cx="3516" cy="132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481" y="7895"/>
              <a:ext cx="1136" cy="628"/>
            </a:xfrm>
            <a:prstGeom prst="rect">
              <a:avLst/>
            </a:prstGeom>
            <a:noFill/>
          </p:spPr>
          <p:txBody>
            <a:bodyPr wrap="square" rtlCol="0">
              <a:spAutoFit/>
            </a:bodyPr>
            <a:lstStyle/>
            <a:p>
              <a:r>
                <a:rPr lang="en-US" altLang="zh-CN" sz="2000" b="1">
                  <a:solidFill>
                    <a:schemeClr val="bg1"/>
                  </a:solidFill>
                </a:rPr>
                <a:t>ALU</a:t>
              </a:r>
              <a:endParaRPr lang="en-US" altLang="zh-CN" sz="2000" b="1">
                <a:solidFill>
                  <a:schemeClr val="bg1"/>
                </a:solidFill>
              </a:endParaRPr>
            </a:p>
          </p:txBody>
        </p:sp>
        <p:sp>
          <p:nvSpPr>
            <p:cNvPr id="10" name="文本框 9"/>
            <p:cNvSpPr txBox="1"/>
            <p:nvPr/>
          </p:nvSpPr>
          <p:spPr>
            <a:xfrm>
              <a:off x="5554" y="8462"/>
              <a:ext cx="2990" cy="580"/>
            </a:xfrm>
            <a:prstGeom prst="rect">
              <a:avLst/>
            </a:prstGeom>
            <a:solidFill>
              <a:schemeClr val="bg1"/>
            </a:solidFill>
            <a:ln>
              <a:solidFill>
                <a:schemeClr val="tx1"/>
              </a:solidFill>
            </a:ln>
          </p:spPr>
          <p:txBody>
            <a:bodyPr wrap="square" rtlCol="0">
              <a:spAutoFit/>
            </a:bodyPr>
            <a:lstStyle/>
            <a:p>
              <a:r>
                <a:rPr lang="en-US" altLang="zh-CN"/>
                <a:t>              </a:t>
              </a:r>
              <a:endParaRPr lang="en-US" altLang="zh-CN"/>
            </a:p>
          </p:txBody>
        </p:sp>
      </p:grpSp>
      <p:grpSp>
        <p:nvGrpSpPr>
          <p:cNvPr id="17" name="组合 16"/>
          <p:cNvGrpSpPr/>
          <p:nvPr/>
        </p:nvGrpSpPr>
        <p:grpSpPr>
          <a:xfrm>
            <a:off x="6312535" y="1268095"/>
            <a:ext cx="2383790" cy="931545"/>
            <a:chOff x="5291" y="7895"/>
            <a:chExt cx="3754" cy="1467"/>
          </a:xfrm>
        </p:grpSpPr>
        <p:sp>
          <p:nvSpPr>
            <p:cNvPr id="18" name="矩形 17"/>
            <p:cNvSpPr/>
            <p:nvPr/>
          </p:nvSpPr>
          <p:spPr>
            <a:xfrm>
              <a:off x="5291" y="7895"/>
              <a:ext cx="3754" cy="146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5600" y="8635"/>
              <a:ext cx="3247" cy="580"/>
            </a:xfrm>
            <a:prstGeom prst="rect">
              <a:avLst/>
            </a:prstGeom>
            <a:solidFill>
              <a:srgbClr val="FFC000"/>
            </a:solidFill>
            <a:ln>
              <a:solidFill>
                <a:schemeClr val="tx1"/>
              </a:solidFill>
            </a:ln>
          </p:spPr>
          <p:txBody>
            <a:bodyPr wrap="square" rtlCol="0">
              <a:spAutoFit/>
            </a:bodyPr>
            <a:lstStyle/>
            <a:p>
              <a:r>
                <a:rPr lang="en-US" altLang="zh-CN"/>
                <a:t>                 4                </a:t>
              </a:r>
              <a:endParaRPr lang="en-US" altLang="zh-CN"/>
            </a:p>
          </p:txBody>
        </p:sp>
      </p:grpSp>
      <p:cxnSp>
        <p:nvCxnSpPr>
          <p:cNvPr id="21" name="直接箭头连接符 20"/>
          <p:cNvCxnSpPr/>
          <p:nvPr/>
        </p:nvCxnSpPr>
        <p:spPr>
          <a:xfrm flipV="1">
            <a:off x="8688705" y="1772285"/>
            <a:ext cx="431800" cy="63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6319520" y="2425065"/>
            <a:ext cx="2423160" cy="931545"/>
            <a:chOff x="5291" y="7895"/>
            <a:chExt cx="3816" cy="1467"/>
          </a:xfrm>
        </p:grpSpPr>
        <p:sp>
          <p:nvSpPr>
            <p:cNvPr id="23" name="矩形 22"/>
            <p:cNvSpPr/>
            <p:nvPr/>
          </p:nvSpPr>
          <p:spPr>
            <a:xfrm>
              <a:off x="5291" y="7895"/>
              <a:ext cx="3754" cy="146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5437" y="7895"/>
              <a:ext cx="3670" cy="628"/>
            </a:xfrm>
            <a:prstGeom prst="rect">
              <a:avLst/>
            </a:prstGeom>
            <a:noFill/>
          </p:spPr>
          <p:txBody>
            <a:bodyPr wrap="square" rtlCol="0">
              <a:spAutoFit/>
            </a:bodyPr>
            <a:lstStyle/>
            <a:p>
              <a:pPr algn="ctr"/>
              <a:r>
                <a:rPr lang="en-US" altLang="zh-CN" sz="2000" b="1" dirty="0">
                  <a:solidFill>
                    <a:schemeClr val="bg1"/>
                  </a:solidFill>
                </a:rPr>
                <a:t>Instruction</a:t>
              </a:r>
              <a:endParaRPr lang="en-US" altLang="zh-CN" sz="2000" b="1" dirty="0">
                <a:solidFill>
                  <a:schemeClr val="bg1"/>
                </a:solidFill>
              </a:endParaRPr>
            </a:p>
          </p:txBody>
        </p:sp>
      </p:grpSp>
      <p:cxnSp>
        <p:nvCxnSpPr>
          <p:cNvPr id="26" name="直接箭头连接符 25"/>
          <p:cNvCxnSpPr/>
          <p:nvPr/>
        </p:nvCxnSpPr>
        <p:spPr>
          <a:xfrm flipH="1">
            <a:off x="8683625" y="2853690"/>
            <a:ext cx="431800" cy="1651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6653530" y="3860800"/>
            <a:ext cx="1800225" cy="1296035"/>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Control</a:t>
            </a:r>
            <a:endParaRPr lang="en-US" altLang="zh-CN" sz="2000" b="1" dirty="0"/>
          </a:p>
          <a:p>
            <a:pPr algn="ctr"/>
            <a:r>
              <a:rPr lang="en-US" altLang="zh-CN" sz="2000" b="1" dirty="0"/>
              <a:t>Logic</a:t>
            </a:r>
            <a:endParaRPr lang="en-US" altLang="zh-CN" sz="2000" b="1" dirty="0"/>
          </a:p>
        </p:txBody>
      </p:sp>
      <p:cxnSp>
        <p:nvCxnSpPr>
          <p:cNvPr id="29" name="直接箭头连接符 28"/>
          <p:cNvCxnSpPr>
            <a:stCxn id="25" idx="2"/>
            <a:endCxn id="27" idx="0"/>
          </p:cNvCxnSpPr>
          <p:nvPr/>
        </p:nvCxnSpPr>
        <p:spPr>
          <a:xfrm>
            <a:off x="7546975" y="3263265"/>
            <a:ext cx="6985" cy="59753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7" idx="3"/>
            <a:endCxn id="8" idx="3"/>
          </p:cNvCxnSpPr>
          <p:nvPr/>
        </p:nvCxnSpPr>
        <p:spPr>
          <a:xfrm flipH="1">
            <a:off x="5807075" y="4966970"/>
            <a:ext cx="1109980" cy="39497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7" idx="1"/>
          </p:cNvCxnSpPr>
          <p:nvPr/>
        </p:nvCxnSpPr>
        <p:spPr>
          <a:xfrm flipH="1" flipV="1">
            <a:off x="5735955" y="3644900"/>
            <a:ext cx="1181100" cy="40576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5088890" y="4563745"/>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rot="16200000" flipV="1">
            <a:off x="2736850" y="3933825"/>
            <a:ext cx="3138805" cy="1320165"/>
          </a:xfrm>
          <a:prstGeom prst="bentConnector4">
            <a:avLst>
              <a:gd name="adj1" fmla="val 930"/>
              <a:gd name="adj2" fmla="val 118038"/>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4864100" y="5800725"/>
            <a:ext cx="8890" cy="3644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330065" y="4580890"/>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rot="10800000">
            <a:off x="6311900" y="1734185"/>
            <a:ext cx="340995" cy="2774950"/>
          </a:xfrm>
          <a:prstGeom prst="bentConnector3">
            <a:avLst>
              <a:gd name="adj1" fmla="val 169832"/>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1" name="矩形标注 30"/>
          <p:cNvSpPr/>
          <p:nvPr/>
        </p:nvSpPr>
        <p:spPr>
          <a:xfrm>
            <a:off x="645160" y="1480185"/>
            <a:ext cx="3096895" cy="1782445"/>
          </a:xfrm>
          <a:prstGeom prst="wedgeRectCallout">
            <a:avLst>
              <a:gd name="adj1" fmla="val 147354"/>
              <a:gd name="adj2" fmla="val -22473"/>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b="1"/>
              <a:t>Q: How much does the Program Counter increment to go to the next instruction?</a:t>
            </a:r>
            <a:endParaRPr lang="en-US" altLang="zh-CN" b="1"/>
          </a:p>
          <a:p>
            <a:pPr marL="285750" indent="-285750" algn="l">
              <a:buFont typeface="Arial" panose="020B0604020202020204" pitchFamily="34" charset="0"/>
              <a:buChar char="•"/>
            </a:pPr>
            <a:r>
              <a:rPr lang="en-US" altLang="zh-CN" sz="1800" b="1">
                <a:solidFill>
                  <a:schemeClr val="lt1"/>
                </a:solidFill>
              </a:rPr>
              <a:t>1 byte</a:t>
            </a:r>
            <a:endParaRPr lang="en-US" altLang="zh-CN" sz="1800" b="1">
              <a:solidFill>
                <a:schemeClr val="lt1"/>
              </a:solidFill>
            </a:endParaRPr>
          </a:p>
          <a:p>
            <a:pPr marL="285750" indent="-285750" algn="l">
              <a:buFont typeface="Arial" panose="020B0604020202020204" pitchFamily="34" charset="0"/>
              <a:buChar char="•"/>
            </a:pPr>
            <a:r>
              <a:rPr lang="en-US" altLang="zh-CN" sz="1800" b="1">
                <a:solidFill>
                  <a:schemeClr val="lt1"/>
                </a:solidFill>
              </a:rPr>
              <a:t>4 byte</a:t>
            </a:r>
            <a:endParaRPr lang="en-US" altLang="zh-CN" sz="1800" b="1">
              <a:solidFill>
                <a:schemeClr val="lt1"/>
              </a:solidFill>
            </a:endParaRPr>
          </a:p>
          <a:p>
            <a:pPr marL="285750" indent="-285750" algn="l">
              <a:buFont typeface="Arial" panose="020B0604020202020204" pitchFamily="34" charset="0"/>
              <a:buChar char="•"/>
            </a:pPr>
            <a:r>
              <a:rPr lang="en-US" altLang="zh-CN" sz="1800" b="1">
                <a:solidFill>
                  <a:schemeClr val="lt1"/>
                </a:solidFill>
              </a:rPr>
              <a:t>4 words</a:t>
            </a:r>
            <a:endParaRPr lang="en-US" altLang="zh-CN" sz="1800" b="1">
              <a:solidFill>
                <a:schemeClr val="lt1"/>
              </a:solidFill>
            </a:endParaRPr>
          </a:p>
        </p:txBody>
      </p:sp>
      <p:sp>
        <p:nvSpPr>
          <p:cNvPr id="37" name="文本框 36"/>
          <p:cNvSpPr txBox="1"/>
          <p:nvPr/>
        </p:nvSpPr>
        <p:spPr>
          <a:xfrm>
            <a:off x="664210" y="3262630"/>
            <a:ext cx="3072130" cy="2861310"/>
          </a:xfrm>
          <a:prstGeom prst="rect">
            <a:avLst/>
          </a:prstGeom>
          <a:solidFill>
            <a:srgbClr val="0070C0"/>
          </a:solidFill>
          <a:ln>
            <a:solidFill>
              <a:srgbClr val="0070C0"/>
            </a:solidFill>
          </a:ln>
        </p:spPr>
        <p:txBody>
          <a:bodyPr wrap="square" rtlCol="0">
            <a:spAutoFit/>
          </a:bodyPr>
          <a:lstStyle/>
          <a:p>
            <a:r>
              <a:rPr lang="en-US" altLang="zh-CN" b="1">
                <a:solidFill>
                  <a:schemeClr val="bg1"/>
                </a:solidFill>
              </a:rPr>
              <a:t>A: 4 bytes</a:t>
            </a:r>
            <a:endParaRPr lang="en-US" altLang="zh-CN" b="1">
              <a:solidFill>
                <a:schemeClr val="bg1"/>
              </a:solidFill>
            </a:endParaRPr>
          </a:p>
          <a:p>
            <a:r>
              <a:rPr lang="en-US" altLang="zh-CN" b="1">
                <a:solidFill>
                  <a:schemeClr val="bg1"/>
                </a:solidFill>
              </a:rPr>
              <a:t>Each instruction is one word or 32 bits, so the program counter needs to move 32 bits ahead for each instruction. Since the memory is byte-addressable, we increment the address by 4 bytes (4 bytes = 32 bits = 1 word, 8 bits per byte)</a:t>
            </a:r>
            <a:endParaRPr lang="en-US" altLang="zh-CN" b="1">
              <a:solidFill>
                <a:schemeClr val="bg1"/>
              </a:solidFill>
            </a:endParaRPr>
          </a:p>
        </p:txBody>
      </p:sp>
      <p:sp>
        <p:nvSpPr>
          <p:cNvPr id="38" name="文本框 37"/>
          <p:cNvSpPr txBox="1"/>
          <p:nvPr/>
        </p:nvSpPr>
        <p:spPr>
          <a:xfrm>
            <a:off x="6515735" y="2894965"/>
            <a:ext cx="2061845" cy="368300"/>
          </a:xfrm>
          <a:prstGeom prst="rect">
            <a:avLst/>
          </a:prstGeom>
          <a:solidFill>
            <a:srgbClr val="FFFF00"/>
          </a:solidFill>
          <a:ln>
            <a:solidFill>
              <a:schemeClr val="tx1"/>
            </a:solidFill>
          </a:ln>
        </p:spPr>
        <p:txBody>
          <a:bodyPr wrap="square" rtlCol="0">
            <a:spAutoFit/>
          </a:bodyPr>
          <a:lstStyle/>
          <a:p>
            <a:r>
              <a:rPr lang="en-US" altLang="zh-CN">
                <a:cs typeface="+mn-lt"/>
                <a:sym typeface="+mn-ea"/>
              </a:rPr>
              <a:t>add R4, R0, R0</a:t>
            </a:r>
            <a:endParaRPr lang="en-US" altLang="zh-CN"/>
          </a:p>
        </p:txBody>
      </p:sp>
      <p:cxnSp>
        <p:nvCxnSpPr>
          <p:cNvPr id="39" name="直接箭头连接符 38"/>
          <p:cNvCxnSpPr>
            <a:endCxn id="38" idx="3"/>
          </p:cNvCxnSpPr>
          <p:nvPr/>
        </p:nvCxnSpPr>
        <p:spPr>
          <a:xfrm flipH="1">
            <a:off x="8577580" y="1910080"/>
            <a:ext cx="1289050" cy="1169035"/>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40" name="文本框 18"/>
          <p:cNvSpPr txBox="1"/>
          <p:nvPr/>
        </p:nvSpPr>
        <p:spPr>
          <a:xfrm>
            <a:off x="6456680" y="1268095"/>
            <a:ext cx="2226945" cy="369570"/>
          </a:xfrm>
          <a:prstGeom prst="rect">
            <a:avLst/>
          </a:prstGeom>
          <a:noFill/>
        </p:spPr>
        <p:txBody>
          <a:bodyPr wrap="square" rtlCol="0">
            <a:spAutoFit/>
          </a:bodyPr>
          <a:lstStyle/>
          <a:p>
            <a:r>
              <a:rPr lang="en-US" altLang="zh-CN" b="1" dirty="0">
                <a:solidFill>
                  <a:schemeClr val="bg1"/>
                </a:solidFill>
              </a:rPr>
              <a:t>Program Counter </a:t>
            </a:r>
            <a:r>
              <a:rPr lang="en-US" altLang="zh-CN" b="1" dirty="0">
                <a:solidFill>
                  <a:schemeClr val="bg1"/>
                </a:solidFill>
              </a:rPr>
              <a:t>(PC)</a:t>
            </a:r>
            <a:endParaRPr lang="en-US" altLang="zh-CN" b="1" dirty="0">
              <a:solidFill>
                <a:schemeClr val="bg1"/>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Incrementing the PC</a:t>
            </a:r>
            <a:endParaRPr lang="en-US" dirty="0"/>
          </a:p>
        </p:txBody>
      </p:sp>
      <p:sp>
        <p:nvSpPr>
          <p:cNvPr id="3" name="Content Placeholder 2"/>
          <p:cNvSpPr>
            <a:spLocks noGrp="1"/>
          </p:cNvSpPr>
          <p:nvPr>
            <p:ph idx="1"/>
          </p:nvPr>
        </p:nvSpPr>
        <p:spPr/>
        <p:txBody>
          <a:bodyPr/>
          <a:lstStyle/>
          <a:p>
            <a:pPr marL="0" indent="0">
              <a:buNone/>
            </a:pPr>
            <a:endParaRPr lang="en-US" sz="180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grpSp>
        <p:nvGrpSpPr>
          <p:cNvPr id="5" name="组合 4"/>
          <p:cNvGrpSpPr/>
          <p:nvPr/>
        </p:nvGrpSpPr>
        <p:grpSpPr>
          <a:xfrm>
            <a:off x="9120505" y="1268095"/>
            <a:ext cx="2202815" cy="4875987"/>
            <a:chOff x="10847" y="1820"/>
            <a:chExt cx="3441" cy="6688"/>
          </a:xfrm>
        </p:grpSpPr>
        <p:sp>
          <p:nvSpPr>
            <p:cNvPr id="6" name="矩形 5"/>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1291" y="2014"/>
              <a:ext cx="2552" cy="505"/>
            </a:xfrm>
            <a:prstGeom prst="rect">
              <a:avLst/>
            </a:prstGeom>
            <a:noFill/>
            <a:ln>
              <a:noFill/>
            </a:ln>
          </p:spPr>
          <p:txBody>
            <a:bodyPr wrap="square" rtlCol="0">
              <a:spAutoFit/>
            </a:bodyPr>
            <a:lstStyle/>
            <a:p>
              <a:r>
                <a:rPr lang="en-US" altLang="zh-CN" b="1">
                  <a:solidFill>
                    <a:schemeClr val="bg1"/>
                  </a:solidFill>
                </a:rPr>
                <a:t>      Memory</a:t>
              </a:r>
              <a:endParaRPr lang="en-US" altLang="zh-CN" b="1">
                <a:solidFill>
                  <a:schemeClr val="bg1"/>
                </a:solidFill>
              </a:endParaRPr>
            </a:p>
          </p:txBody>
        </p:sp>
      </p:grpSp>
      <p:graphicFrame>
        <p:nvGraphicFramePr>
          <p:cNvPr id="11" name="表格 10"/>
          <p:cNvGraphicFramePr/>
          <p:nvPr>
            <p:custDataLst>
              <p:tags r:id="rId1"/>
            </p:custDataLst>
          </p:nvPr>
        </p:nvGraphicFramePr>
        <p:xfrm>
          <a:off x="9302750" y="177990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sz="1600" b="0">
                          <a:solidFill>
                            <a:schemeClr val="tx1"/>
                          </a:solidFill>
                          <a:cs typeface="+mn-lt"/>
                        </a:rPr>
                        <a:t>add R4, R0, R0</a:t>
                      </a:r>
                      <a:endParaRPr lang="en-US" altLang="zh-CN" sz="1600"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sz="1600">
                          <a:solidFill>
                            <a:schemeClr val="tx1"/>
                          </a:solidFill>
                          <a:cs typeface="+mn-lt"/>
                        </a:rPr>
                        <a:t>sub R1, R3, R4</a:t>
                      </a: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FF00"/>
                    </a:solidFill>
                  </a:tcPr>
                </a:tc>
              </a:tr>
              <a:tr h="258445">
                <a:tc>
                  <a:txBody>
                    <a:bodyPr/>
                    <a:lstStyle/>
                    <a:p>
                      <a:pPr algn="dist">
                        <a:lnSpc>
                          <a:spcPct val="60000"/>
                        </a:lnSpc>
                        <a:buNone/>
                      </a:pPr>
                      <a:r>
                        <a:rPr lang="en-US" altLang="zh-CN">
                          <a:solidFill>
                            <a:schemeClr val="tx1"/>
                          </a:solidFill>
                        </a:rPr>
                        <a:t>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12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16</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32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2" name="组合 11"/>
          <p:cNvGrpSpPr/>
          <p:nvPr/>
        </p:nvGrpSpPr>
        <p:grpSpPr>
          <a:xfrm>
            <a:off x="3574415" y="1485265"/>
            <a:ext cx="2202815" cy="3078480"/>
            <a:chOff x="10847" y="1820"/>
            <a:chExt cx="3441" cy="6688"/>
          </a:xfrm>
        </p:grpSpPr>
        <p:sp>
          <p:nvSpPr>
            <p:cNvPr id="13" name="矩形 12"/>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0959" y="2089"/>
              <a:ext cx="2997" cy="800"/>
            </a:xfrm>
            <a:prstGeom prst="rect">
              <a:avLst/>
            </a:prstGeom>
            <a:noFill/>
            <a:ln>
              <a:noFill/>
            </a:ln>
          </p:spPr>
          <p:txBody>
            <a:bodyPr wrap="square" rtlCol="0">
              <a:spAutoFit/>
            </a:bodyPr>
            <a:lstStyle/>
            <a:p>
              <a:r>
                <a:rPr lang="en-US" altLang="zh-CN" b="1">
                  <a:solidFill>
                    <a:schemeClr val="bg1"/>
                  </a:solidFill>
                </a:rPr>
                <a:t>      Register File</a:t>
              </a:r>
              <a:endParaRPr lang="en-US" altLang="zh-CN" b="1">
                <a:solidFill>
                  <a:schemeClr val="bg1"/>
                </a:solidFill>
              </a:endParaRPr>
            </a:p>
          </p:txBody>
        </p:sp>
      </p:grpSp>
      <p:graphicFrame>
        <p:nvGraphicFramePr>
          <p:cNvPr id="15" name="表格 14"/>
          <p:cNvGraphicFramePr/>
          <p:nvPr>
            <p:custDataLst>
              <p:tags r:id="rId2"/>
            </p:custDataLst>
          </p:nvPr>
        </p:nvGraphicFramePr>
        <p:xfrm>
          <a:off x="3725545" y="204152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R0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85000"/>
                      </a:schemeClr>
                    </a:solidFill>
                  </a:tcPr>
                </a:tc>
              </a:tr>
              <a:tr h="258445">
                <a:tc>
                  <a:txBody>
                    <a:bodyPr/>
                    <a:lstStyle/>
                    <a:p>
                      <a:pPr algn="dist">
                        <a:lnSpc>
                          <a:spcPct val="60000"/>
                        </a:lnSpc>
                        <a:buNone/>
                      </a:pPr>
                      <a:r>
                        <a:rPr lang="en-US" altLang="zh-CN"/>
                        <a:t>R1</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R2</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R3</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R4</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R5</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R6</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R7</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R8</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6" name="组合 15"/>
          <p:cNvGrpSpPr/>
          <p:nvPr/>
        </p:nvGrpSpPr>
        <p:grpSpPr>
          <a:xfrm>
            <a:off x="3574415" y="4940935"/>
            <a:ext cx="2232660" cy="841375"/>
            <a:chOff x="5291" y="7895"/>
            <a:chExt cx="3516" cy="1325"/>
          </a:xfrm>
        </p:grpSpPr>
        <p:sp>
          <p:nvSpPr>
            <p:cNvPr id="8" name="矩形 7"/>
            <p:cNvSpPr/>
            <p:nvPr/>
          </p:nvSpPr>
          <p:spPr>
            <a:xfrm>
              <a:off x="5291" y="7895"/>
              <a:ext cx="3516" cy="132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481" y="7895"/>
              <a:ext cx="1136" cy="628"/>
            </a:xfrm>
            <a:prstGeom prst="rect">
              <a:avLst/>
            </a:prstGeom>
            <a:noFill/>
          </p:spPr>
          <p:txBody>
            <a:bodyPr wrap="square" rtlCol="0">
              <a:spAutoFit/>
            </a:bodyPr>
            <a:lstStyle/>
            <a:p>
              <a:r>
                <a:rPr lang="en-US" altLang="zh-CN" sz="2000" b="1">
                  <a:solidFill>
                    <a:schemeClr val="bg1"/>
                  </a:solidFill>
                </a:rPr>
                <a:t>ALU</a:t>
              </a:r>
              <a:endParaRPr lang="en-US" altLang="zh-CN" sz="2000" b="1">
                <a:solidFill>
                  <a:schemeClr val="bg1"/>
                </a:solidFill>
              </a:endParaRPr>
            </a:p>
          </p:txBody>
        </p:sp>
        <p:sp>
          <p:nvSpPr>
            <p:cNvPr id="10" name="文本框 9"/>
            <p:cNvSpPr txBox="1"/>
            <p:nvPr/>
          </p:nvSpPr>
          <p:spPr>
            <a:xfrm>
              <a:off x="5554" y="8462"/>
              <a:ext cx="2990" cy="580"/>
            </a:xfrm>
            <a:prstGeom prst="rect">
              <a:avLst/>
            </a:prstGeom>
            <a:solidFill>
              <a:schemeClr val="bg1"/>
            </a:solidFill>
            <a:ln>
              <a:solidFill>
                <a:schemeClr val="tx1"/>
              </a:solidFill>
            </a:ln>
          </p:spPr>
          <p:txBody>
            <a:bodyPr wrap="square" rtlCol="0">
              <a:spAutoFit/>
            </a:bodyPr>
            <a:lstStyle/>
            <a:p>
              <a:r>
                <a:rPr lang="en-US" altLang="zh-CN"/>
                <a:t>              </a:t>
              </a:r>
              <a:endParaRPr lang="en-US" altLang="zh-CN"/>
            </a:p>
          </p:txBody>
        </p:sp>
      </p:grpSp>
      <p:grpSp>
        <p:nvGrpSpPr>
          <p:cNvPr id="17" name="组合 16"/>
          <p:cNvGrpSpPr/>
          <p:nvPr/>
        </p:nvGrpSpPr>
        <p:grpSpPr>
          <a:xfrm>
            <a:off x="6312535" y="1268095"/>
            <a:ext cx="2383790" cy="931545"/>
            <a:chOff x="5291" y="7895"/>
            <a:chExt cx="3754" cy="1467"/>
          </a:xfrm>
        </p:grpSpPr>
        <p:sp>
          <p:nvSpPr>
            <p:cNvPr id="18" name="矩形 17"/>
            <p:cNvSpPr/>
            <p:nvPr/>
          </p:nvSpPr>
          <p:spPr>
            <a:xfrm>
              <a:off x="5291" y="7895"/>
              <a:ext cx="3754" cy="146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5600" y="8635"/>
              <a:ext cx="3247" cy="580"/>
            </a:xfrm>
            <a:prstGeom prst="rect">
              <a:avLst/>
            </a:prstGeom>
            <a:solidFill>
              <a:srgbClr val="FFC000"/>
            </a:solidFill>
            <a:ln>
              <a:solidFill>
                <a:schemeClr val="tx1"/>
              </a:solidFill>
            </a:ln>
          </p:spPr>
          <p:txBody>
            <a:bodyPr wrap="square" rtlCol="0">
              <a:spAutoFit/>
            </a:bodyPr>
            <a:lstStyle/>
            <a:p>
              <a:r>
                <a:rPr lang="en-US" altLang="zh-CN"/>
                <a:t>                 4                </a:t>
              </a:r>
              <a:endParaRPr lang="en-US" altLang="zh-CN"/>
            </a:p>
          </p:txBody>
        </p:sp>
      </p:grpSp>
      <p:cxnSp>
        <p:nvCxnSpPr>
          <p:cNvPr id="21" name="直接箭头连接符 20"/>
          <p:cNvCxnSpPr/>
          <p:nvPr/>
        </p:nvCxnSpPr>
        <p:spPr>
          <a:xfrm flipV="1">
            <a:off x="8688705" y="1772285"/>
            <a:ext cx="431800" cy="63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6319520" y="2425065"/>
            <a:ext cx="2423160" cy="931545"/>
            <a:chOff x="5291" y="7895"/>
            <a:chExt cx="3816" cy="1467"/>
          </a:xfrm>
        </p:grpSpPr>
        <p:sp>
          <p:nvSpPr>
            <p:cNvPr id="23" name="矩形 22"/>
            <p:cNvSpPr/>
            <p:nvPr/>
          </p:nvSpPr>
          <p:spPr>
            <a:xfrm>
              <a:off x="5291" y="7895"/>
              <a:ext cx="3754" cy="146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5437" y="7895"/>
              <a:ext cx="3670" cy="628"/>
            </a:xfrm>
            <a:prstGeom prst="rect">
              <a:avLst/>
            </a:prstGeom>
            <a:noFill/>
          </p:spPr>
          <p:txBody>
            <a:bodyPr wrap="square" rtlCol="0">
              <a:spAutoFit/>
            </a:bodyPr>
            <a:lstStyle/>
            <a:p>
              <a:pPr algn="ctr"/>
              <a:r>
                <a:rPr lang="en-US" altLang="zh-CN" sz="2000" b="1" dirty="0">
                  <a:solidFill>
                    <a:schemeClr val="bg1"/>
                  </a:solidFill>
                </a:rPr>
                <a:t>Instruction</a:t>
              </a:r>
              <a:endParaRPr lang="en-US" altLang="zh-CN" sz="2000" b="1" dirty="0">
                <a:solidFill>
                  <a:schemeClr val="bg1"/>
                </a:solidFill>
              </a:endParaRPr>
            </a:p>
          </p:txBody>
        </p:sp>
      </p:grpSp>
      <p:cxnSp>
        <p:nvCxnSpPr>
          <p:cNvPr id="26" name="直接箭头连接符 25"/>
          <p:cNvCxnSpPr/>
          <p:nvPr/>
        </p:nvCxnSpPr>
        <p:spPr>
          <a:xfrm flipH="1">
            <a:off x="8683625" y="2853690"/>
            <a:ext cx="431800" cy="1651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6653530" y="3860800"/>
            <a:ext cx="1800225" cy="1296035"/>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Control</a:t>
            </a:r>
            <a:endParaRPr lang="en-US" altLang="zh-CN" sz="2000" b="1" dirty="0"/>
          </a:p>
          <a:p>
            <a:pPr algn="ctr"/>
            <a:r>
              <a:rPr lang="en-US" altLang="zh-CN" sz="2000" b="1" dirty="0"/>
              <a:t>Logic</a:t>
            </a:r>
            <a:endParaRPr lang="en-US" altLang="zh-CN" sz="2000" b="1" dirty="0"/>
          </a:p>
        </p:txBody>
      </p:sp>
      <p:cxnSp>
        <p:nvCxnSpPr>
          <p:cNvPr id="29" name="直接箭头连接符 28"/>
          <p:cNvCxnSpPr>
            <a:stCxn id="25" idx="2"/>
            <a:endCxn id="27" idx="0"/>
          </p:cNvCxnSpPr>
          <p:nvPr/>
        </p:nvCxnSpPr>
        <p:spPr>
          <a:xfrm>
            <a:off x="7546975" y="3263265"/>
            <a:ext cx="6985" cy="59753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7" idx="3"/>
            <a:endCxn id="8" idx="3"/>
          </p:cNvCxnSpPr>
          <p:nvPr/>
        </p:nvCxnSpPr>
        <p:spPr>
          <a:xfrm flipH="1">
            <a:off x="5807075" y="4966970"/>
            <a:ext cx="1109980" cy="39497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7" idx="1"/>
          </p:cNvCxnSpPr>
          <p:nvPr/>
        </p:nvCxnSpPr>
        <p:spPr>
          <a:xfrm flipH="1" flipV="1">
            <a:off x="5735955" y="3644900"/>
            <a:ext cx="1181100" cy="40576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5088890" y="4563745"/>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rot="16200000" flipV="1">
            <a:off x="2736850" y="3933825"/>
            <a:ext cx="3138805" cy="1320165"/>
          </a:xfrm>
          <a:prstGeom prst="bentConnector4">
            <a:avLst>
              <a:gd name="adj1" fmla="val 930"/>
              <a:gd name="adj2" fmla="val 118038"/>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4864100" y="5800725"/>
            <a:ext cx="8890" cy="3644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330065" y="4580890"/>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rot="10800000">
            <a:off x="6311900" y="1734185"/>
            <a:ext cx="340995" cy="2774950"/>
          </a:xfrm>
          <a:prstGeom prst="bentConnector3">
            <a:avLst>
              <a:gd name="adj1" fmla="val 169832"/>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1" name="矩形标注 30"/>
          <p:cNvSpPr/>
          <p:nvPr/>
        </p:nvSpPr>
        <p:spPr>
          <a:xfrm>
            <a:off x="645160" y="1480185"/>
            <a:ext cx="3096895" cy="1782445"/>
          </a:xfrm>
          <a:prstGeom prst="wedgeRectCallout">
            <a:avLst>
              <a:gd name="adj1" fmla="val 147354"/>
              <a:gd name="adj2" fmla="val -22473"/>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b="1"/>
              <a:t>Q: How much does the Program Counter increment to go to the next instruction?</a:t>
            </a:r>
            <a:endParaRPr lang="en-US" altLang="zh-CN" b="1"/>
          </a:p>
          <a:p>
            <a:pPr marL="285750" indent="-285750" algn="l">
              <a:buFont typeface="Arial" panose="020B0604020202020204" pitchFamily="34" charset="0"/>
              <a:buChar char="•"/>
            </a:pPr>
            <a:r>
              <a:rPr lang="en-US" altLang="zh-CN" sz="1800" b="1">
                <a:solidFill>
                  <a:schemeClr val="lt1"/>
                </a:solidFill>
              </a:rPr>
              <a:t>1 byte</a:t>
            </a:r>
            <a:endParaRPr lang="en-US" altLang="zh-CN" sz="1800" b="1">
              <a:solidFill>
                <a:schemeClr val="lt1"/>
              </a:solidFill>
            </a:endParaRPr>
          </a:p>
          <a:p>
            <a:pPr marL="285750" indent="-285750" algn="l">
              <a:buFont typeface="Arial" panose="020B0604020202020204" pitchFamily="34" charset="0"/>
              <a:buChar char="•"/>
            </a:pPr>
            <a:r>
              <a:rPr lang="en-US" altLang="zh-CN" sz="1800" b="1">
                <a:solidFill>
                  <a:schemeClr val="lt1"/>
                </a:solidFill>
              </a:rPr>
              <a:t>4 byte</a:t>
            </a:r>
            <a:endParaRPr lang="en-US" altLang="zh-CN" sz="1800" b="1">
              <a:solidFill>
                <a:schemeClr val="lt1"/>
              </a:solidFill>
            </a:endParaRPr>
          </a:p>
          <a:p>
            <a:pPr marL="285750" indent="-285750" algn="l">
              <a:buFont typeface="Arial" panose="020B0604020202020204" pitchFamily="34" charset="0"/>
              <a:buChar char="•"/>
            </a:pPr>
            <a:r>
              <a:rPr lang="en-US" altLang="zh-CN" sz="1800" b="1">
                <a:solidFill>
                  <a:schemeClr val="lt1"/>
                </a:solidFill>
              </a:rPr>
              <a:t>4 words</a:t>
            </a:r>
            <a:endParaRPr lang="en-US" altLang="zh-CN" sz="1800" b="1">
              <a:solidFill>
                <a:schemeClr val="lt1"/>
              </a:solidFill>
            </a:endParaRPr>
          </a:p>
        </p:txBody>
      </p:sp>
      <p:sp>
        <p:nvSpPr>
          <p:cNvPr id="37" name="文本框 36"/>
          <p:cNvSpPr txBox="1"/>
          <p:nvPr/>
        </p:nvSpPr>
        <p:spPr>
          <a:xfrm>
            <a:off x="664210" y="3262630"/>
            <a:ext cx="3072130" cy="2861310"/>
          </a:xfrm>
          <a:prstGeom prst="rect">
            <a:avLst/>
          </a:prstGeom>
          <a:solidFill>
            <a:srgbClr val="0070C0"/>
          </a:solidFill>
          <a:ln>
            <a:solidFill>
              <a:srgbClr val="0070C0"/>
            </a:solidFill>
          </a:ln>
        </p:spPr>
        <p:txBody>
          <a:bodyPr wrap="square" rtlCol="0">
            <a:spAutoFit/>
          </a:bodyPr>
          <a:lstStyle/>
          <a:p>
            <a:r>
              <a:rPr lang="en-US" altLang="zh-CN" b="1">
                <a:solidFill>
                  <a:schemeClr val="bg1"/>
                </a:solidFill>
              </a:rPr>
              <a:t>A: 4 bytes</a:t>
            </a:r>
            <a:endParaRPr lang="en-US" altLang="zh-CN" b="1">
              <a:solidFill>
                <a:schemeClr val="bg1"/>
              </a:solidFill>
            </a:endParaRPr>
          </a:p>
          <a:p>
            <a:r>
              <a:rPr lang="en-US" altLang="zh-CN" b="1">
                <a:solidFill>
                  <a:schemeClr val="bg1"/>
                </a:solidFill>
              </a:rPr>
              <a:t>Each instruction is one word or 32 bits, so the program counter needs to move 32 bits ahead for each instruction. Since the memory is byte-addressable, we increment the address by 4 bytes (4 bytes = 32 bits = 1 word, 8 bits per byte)</a:t>
            </a:r>
            <a:endParaRPr lang="en-US" altLang="zh-CN" b="1">
              <a:solidFill>
                <a:schemeClr val="bg1"/>
              </a:solidFill>
            </a:endParaRPr>
          </a:p>
        </p:txBody>
      </p:sp>
      <p:sp>
        <p:nvSpPr>
          <p:cNvPr id="38" name="文本框 37"/>
          <p:cNvSpPr txBox="1"/>
          <p:nvPr/>
        </p:nvSpPr>
        <p:spPr>
          <a:xfrm>
            <a:off x="6515735" y="2894965"/>
            <a:ext cx="2061845" cy="368300"/>
          </a:xfrm>
          <a:prstGeom prst="rect">
            <a:avLst/>
          </a:prstGeom>
          <a:solidFill>
            <a:srgbClr val="FFFF00"/>
          </a:solidFill>
          <a:ln>
            <a:solidFill>
              <a:schemeClr val="tx1"/>
            </a:solidFill>
          </a:ln>
        </p:spPr>
        <p:txBody>
          <a:bodyPr wrap="square" rtlCol="0">
            <a:spAutoFit/>
          </a:bodyPr>
          <a:lstStyle/>
          <a:p>
            <a:r>
              <a:rPr lang="en-US" altLang="zh-CN">
                <a:cs typeface="+mn-lt"/>
                <a:sym typeface="+mn-ea"/>
              </a:rPr>
              <a:t>sub R1, R3, R4</a:t>
            </a:r>
            <a:endParaRPr lang="en-US" altLang="zh-CN"/>
          </a:p>
        </p:txBody>
      </p:sp>
      <p:cxnSp>
        <p:nvCxnSpPr>
          <p:cNvPr id="39" name="直接箭头连接符 38"/>
          <p:cNvCxnSpPr/>
          <p:nvPr/>
        </p:nvCxnSpPr>
        <p:spPr>
          <a:xfrm flipH="1">
            <a:off x="8616315" y="2204720"/>
            <a:ext cx="1224280" cy="935990"/>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40" name="文本框 18"/>
          <p:cNvSpPr txBox="1"/>
          <p:nvPr/>
        </p:nvSpPr>
        <p:spPr>
          <a:xfrm>
            <a:off x="6456680" y="1268095"/>
            <a:ext cx="2226945" cy="369570"/>
          </a:xfrm>
          <a:prstGeom prst="rect">
            <a:avLst/>
          </a:prstGeom>
          <a:noFill/>
        </p:spPr>
        <p:txBody>
          <a:bodyPr wrap="square" rtlCol="0">
            <a:spAutoFit/>
          </a:bodyPr>
          <a:lstStyle/>
          <a:p>
            <a:r>
              <a:rPr lang="en-US" altLang="zh-CN" b="1" dirty="0">
                <a:solidFill>
                  <a:schemeClr val="bg1"/>
                </a:solidFill>
              </a:rPr>
              <a:t>Program Counter </a:t>
            </a:r>
            <a:r>
              <a:rPr lang="en-US" altLang="zh-CN" b="1" dirty="0">
                <a:solidFill>
                  <a:schemeClr val="bg1"/>
                </a:solidFill>
              </a:rPr>
              <a:t>(PC)</a:t>
            </a:r>
            <a:endParaRPr lang="en-US" altLang="zh-CN" b="1" dirty="0">
              <a:solidFill>
                <a:schemeClr val="bg1"/>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Incrementing the PC</a:t>
            </a:r>
            <a:endParaRPr lang="en-US" dirty="0"/>
          </a:p>
        </p:txBody>
      </p:sp>
      <p:sp>
        <p:nvSpPr>
          <p:cNvPr id="3" name="Content Placeholder 2"/>
          <p:cNvSpPr>
            <a:spLocks noGrp="1"/>
          </p:cNvSpPr>
          <p:nvPr>
            <p:ph idx="1"/>
          </p:nvPr>
        </p:nvSpPr>
        <p:spPr/>
        <p:txBody>
          <a:bodyPr/>
          <a:lstStyle/>
          <a:p>
            <a:pPr marL="0" indent="0">
              <a:buNone/>
            </a:pPr>
            <a:endParaRPr lang="en-US" sz="180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grpSp>
        <p:nvGrpSpPr>
          <p:cNvPr id="5" name="组合 4"/>
          <p:cNvGrpSpPr/>
          <p:nvPr/>
        </p:nvGrpSpPr>
        <p:grpSpPr>
          <a:xfrm>
            <a:off x="9120505" y="1268095"/>
            <a:ext cx="2202815" cy="4875987"/>
            <a:chOff x="10847" y="1820"/>
            <a:chExt cx="3441" cy="6688"/>
          </a:xfrm>
        </p:grpSpPr>
        <p:sp>
          <p:nvSpPr>
            <p:cNvPr id="6" name="矩形 5"/>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1291" y="2014"/>
              <a:ext cx="2552" cy="505"/>
            </a:xfrm>
            <a:prstGeom prst="rect">
              <a:avLst/>
            </a:prstGeom>
            <a:noFill/>
            <a:ln>
              <a:noFill/>
            </a:ln>
          </p:spPr>
          <p:txBody>
            <a:bodyPr wrap="square" rtlCol="0">
              <a:spAutoFit/>
            </a:bodyPr>
            <a:lstStyle/>
            <a:p>
              <a:r>
                <a:rPr lang="en-US" altLang="zh-CN" b="1">
                  <a:solidFill>
                    <a:schemeClr val="bg1"/>
                  </a:solidFill>
                </a:rPr>
                <a:t>      Memory</a:t>
              </a:r>
              <a:endParaRPr lang="en-US" altLang="zh-CN" b="1">
                <a:solidFill>
                  <a:schemeClr val="bg1"/>
                </a:solidFill>
              </a:endParaRPr>
            </a:p>
          </p:txBody>
        </p:sp>
      </p:grpSp>
      <p:graphicFrame>
        <p:nvGraphicFramePr>
          <p:cNvPr id="11" name="表格 10"/>
          <p:cNvGraphicFramePr/>
          <p:nvPr>
            <p:custDataLst>
              <p:tags r:id="rId1"/>
            </p:custDataLst>
          </p:nvPr>
        </p:nvGraphicFramePr>
        <p:xfrm>
          <a:off x="9302750" y="177990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sz="1600" b="0">
                          <a:solidFill>
                            <a:schemeClr val="tx1"/>
                          </a:solidFill>
                          <a:cs typeface="+mn-lt"/>
                        </a:rPr>
                        <a:t>add R4, R0, R0</a:t>
                      </a:r>
                      <a:endParaRPr lang="en-US" altLang="zh-CN" sz="1600"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sz="1600">
                          <a:solidFill>
                            <a:schemeClr val="tx1"/>
                          </a:solidFill>
                          <a:cs typeface="+mn-lt"/>
                        </a:rPr>
                        <a:t>sub R1, R3, R4</a:t>
                      </a: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FF00"/>
                    </a:solidFill>
                  </a:tcPr>
                </a:tc>
              </a:tr>
              <a:tr h="258445">
                <a:tc>
                  <a:txBody>
                    <a:bodyPr/>
                    <a:lstStyle/>
                    <a:p>
                      <a:pPr algn="dist">
                        <a:lnSpc>
                          <a:spcPct val="60000"/>
                        </a:lnSpc>
                        <a:buNone/>
                      </a:pPr>
                      <a:r>
                        <a:rPr lang="en-US" altLang="zh-CN">
                          <a:solidFill>
                            <a:schemeClr val="tx1"/>
                          </a:solidFill>
                        </a:rPr>
                        <a:t>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12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16</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32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2" name="组合 11"/>
          <p:cNvGrpSpPr/>
          <p:nvPr/>
        </p:nvGrpSpPr>
        <p:grpSpPr>
          <a:xfrm>
            <a:off x="3574415" y="1485265"/>
            <a:ext cx="2202815" cy="3078480"/>
            <a:chOff x="10847" y="1820"/>
            <a:chExt cx="3441" cy="6688"/>
          </a:xfrm>
        </p:grpSpPr>
        <p:sp>
          <p:nvSpPr>
            <p:cNvPr id="13" name="矩形 12"/>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0959" y="2089"/>
              <a:ext cx="2997" cy="800"/>
            </a:xfrm>
            <a:prstGeom prst="rect">
              <a:avLst/>
            </a:prstGeom>
            <a:noFill/>
            <a:ln>
              <a:noFill/>
            </a:ln>
          </p:spPr>
          <p:txBody>
            <a:bodyPr wrap="square" rtlCol="0">
              <a:spAutoFit/>
            </a:bodyPr>
            <a:lstStyle/>
            <a:p>
              <a:r>
                <a:rPr lang="en-US" altLang="zh-CN" b="1">
                  <a:solidFill>
                    <a:schemeClr val="bg1"/>
                  </a:solidFill>
                </a:rPr>
                <a:t>      Register File</a:t>
              </a:r>
              <a:endParaRPr lang="en-US" altLang="zh-CN" b="1">
                <a:solidFill>
                  <a:schemeClr val="bg1"/>
                </a:solidFill>
              </a:endParaRPr>
            </a:p>
          </p:txBody>
        </p:sp>
      </p:grpSp>
      <p:graphicFrame>
        <p:nvGraphicFramePr>
          <p:cNvPr id="15" name="表格 14"/>
          <p:cNvGraphicFramePr/>
          <p:nvPr>
            <p:custDataLst>
              <p:tags r:id="rId2"/>
            </p:custDataLst>
          </p:nvPr>
        </p:nvGraphicFramePr>
        <p:xfrm>
          <a:off x="3725545" y="204152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R0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85000"/>
                      </a:schemeClr>
                    </a:solidFill>
                  </a:tcPr>
                </a:tc>
              </a:tr>
              <a:tr h="258445">
                <a:tc>
                  <a:txBody>
                    <a:bodyPr/>
                    <a:lstStyle/>
                    <a:p>
                      <a:pPr algn="dist">
                        <a:lnSpc>
                          <a:spcPct val="60000"/>
                        </a:lnSpc>
                        <a:buNone/>
                      </a:pPr>
                      <a:r>
                        <a:rPr lang="en-US" altLang="zh-CN"/>
                        <a:t>R1</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R2</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R3</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R4</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R5</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R6</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R7</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R8</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6" name="组合 15"/>
          <p:cNvGrpSpPr/>
          <p:nvPr/>
        </p:nvGrpSpPr>
        <p:grpSpPr>
          <a:xfrm>
            <a:off x="3574415" y="4940935"/>
            <a:ext cx="2232660" cy="841375"/>
            <a:chOff x="5291" y="7895"/>
            <a:chExt cx="3516" cy="1325"/>
          </a:xfrm>
        </p:grpSpPr>
        <p:sp>
          <p:nvSpPr>
            <p:cNvPr id="8" name="矩形 7"/>
            <p:cNvSpPr/>
            <p:nvPr/>
          </p:nvSpPr>
          <p:spPr>
            <a:xfrm>
              <a:off x="5291" y="7895"/>
              <a:ext cx="3516" cy="132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481" y="7895"/>
              <a:ext cx="1136" cy="628"/>
            </a:xfrm>
            <a:prstGeom prst="rect">
              <a:avLst/>
            </a:prstGeom>
            <a:noFill/>
          </p:spPr>
          <p:txBody>
            <a:bodyPr wrap="square" rtlCol="0">
              <a:spAutoFit/>
            </a:bodyPr>
            <a:lstStyle/>
            <a:p>
              <a:r>
                <a:rPr lang="en-US" altLang="zh-CN" sz="2000" b="1">
                  <a:solidFill>
                    <a:schemeClr val="bg1"/>
                  </a:solidFill>
                </a:rPr>
                <a:t>ALU</a:t>
              </a:r>
              <a:endParaRPr lang="en-US" altLang="zh-CN" sz="2000" b="1">
                <a:solidFill>
                  <a:schemeClr val="bg1"/>
                </a:solidFill>
              </a:endParaRPr>
            </a:p>
          </p:txBody>
        </p:sp>
        <p:sp>
          <p:nvSpPr>
            <p:cNvPr id="10" name="文本框 9"/>
            <p:cNvSpPr txBox="1"/>
            <p:nvPr/>
          </p:nvSpPr>
          <p:spPr>
            <a:xfrm>
              <a:off x="5554" y="8462"/>
              <a:ext cx="2990" cy="580"/>
            </a:xfrm>
            <a:prstGeom prst="rect">
              <a:avLst/>
            </a:prstGeom>
            <a:solidFill>
              <a:schemeClr val="bg1"/>
            </a:solidFill>
            <a:ln>
              <a:solidFill>
                <a:schemeClr val="tx1"/>
              </a:solidFill>
            </a:ln>
          </p:spPr>
          <p:txBody>
            <a:bodyPr wrap="square" rtlCol="0">
              <a:spAutoFit/>
            </a:bodyPr>
            <a:lstStyle/>
            <a:p>
              <a:r>
                <a:rPr lang="en-US" altLang="zh-CN"/>
                <a:t>              </a:t>
              </a:r>
              <a:endParaRPr lang="en-US" altLang="zh-CN"/>
            </a:p>
          </p:txBody>
        </p:sp>
      </p:grpSp>
      <p:grpSp>
        <p:nvGrpSpPr>
          <p:cNvPr id="17" name="组合 16"/>
          <p:cNvGrpSpPr/>
          <p:nvPr/>
        </p:nvGrpSpPr>
        <p:grpSpPr>
          <a:xfrm>
            <a:off x="6312535" y="1268095"/>
            <a:ext cx="2383790" cy="931545"/>
            <a:chOff x="5291" y="7895"/>
            <a:chExt cx="3754" cy="1467"/>
          </a:xfrm>
        </p:grpSpPr>
        <p:sp>
          <p:nvSpPr>
            <p:cNvPr id="18" name="矩形 17"/>
            <p:cNvSpPr/>
            <p:nvPr/>
          </p:nvSpPr>
          <p:spPr>
            <a:xfrm>
              <a:off x="5291" y="7895"/>
              <a:ext cx="3754" cy="146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5600" y="8635"/>
              <a:ext cx="3247" cy="580"/>
            </a:xfrm>
            <a:prstGeom prst="rect">
              <a:avLst/>
            </a:prstGeom>
            <a:solidFill>
              <a:srgbClr val="FFC000"/>
            </a:solidFill>
            <a:ln>
              <a:solidFill>
                <a:schemeClr val="tx1"/>
              </a:solidFill>
            </a:ln>
          </p:spPr>
          <p:txBody>
            <a:bodyPr wrap="square" rtlCol="0">
              <a:spAutoFit/>
            </a:bodyPr>
            <a:lstStyle/>
            <a:p>
              <a:r>
                <a:rPr lang="en-US" altLang="zh-CN"/>
                <a:t>                 4                </a:t>
              </a:r>
              <a:endParaRPr lang="en-US" altLang="zh-CN"/>
            </a:p>
          </p:txBody>
        </p:sp>
      </p:grpSp>
      <p:cxnSp>
        <p:nvCxnSpPr>
          <p:cNvPr id="21" name="直接箭头连接符 20"/>
          <p:cNvCxnSpPr/>
          <p:nvPr/>
        </p:nvCxnSpPr>
        <p:spPr>
          <a:xfrm flipV="1">
            <a:off x="8688705" y="1772285"/>
            <a:ext cx="431800" cy="63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6319520" y="2425065"/>
            <a:ext cx="2423160" cy="931545"/>
            <a:chOff x="5291" y="7895"/>
            <a:chExt cx="3816" cy="1467"/>
          </a:xfrm>
        </p:grpSpPr>
        <p:sp>
          <p:nvSpPr>
            <p:cNvPr id="23" name="矩形 22"/>
            <p:cNvSpPr/>
            <p:nvPr/>
          </p:nvSpPr>
          <p:spPr>
            <a:xfrm>
              <a:off x="5291" y="7895"/>
              <a:ext cx="3754" cy="146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5437" y="7895"/>
              <a:ext cx="3670" cy="628"/>
            </a:xfrm>
            <a:prstGeom prst="rect">
              <a:avLst/>
            </a:prstGeom>
            <a:noFill/>
          </p:spPr>
          <p:txBody>
            <a:bodyPr wrap="square" rtlCol="0">
              <a:spAutoFit/>
            </a:bodyPr>
            <a:lstStyle/>
            <a:p>
              <a:pPr algn="ctr"/>
              <a:r>
                <a:rPr lang="en-US" altLang="zh-CN" sz="2000" b="1" dirty="0">
                  <a:solidFill>
                    <a:schemeClr val="bg1"/>
                  </a:solidFill>
                </a:rPr>
                <a:t>Instruction</a:t>
              </a:r>
              <a:endParaRPr lang="en-US" altLang="zh-CN" sz="2000" b="1" dirty="0">
                <a:solidFill>
                  <a:schemeClr val="bg1"/>
                </a:solidFill>
              </a:endParaRPr>
            </a:p>
          </p:txBody>
        </p:sp>
      </p:grpSp>
      <p:cxnSp>
        <p:nvCxnSpPr>
          <p:cNvPr id="26" name="直接箭头连接符 25"/>
          <p:cNvCxnSpPr/>
          <p:nvPr/>
        </p:nvCxnSpPr>
        <p:spPr>
          <a:xfrm flipH="1">
            <a:off x="8683625" y="2853690"/>
            <a:ext cx="431800" cy="1651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6653530" y="3860800"/>
            <a:ext cx="1800225" cy="1296035"/>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Control</a:t>
            </a:r>
            <a:endParaRPr lang="en-US" altLang="zh-CN" sz="2000" b="1" dirty="0"/>
          </a:p>
          <a:p>
            <a:pPr algn="ctr"/>
            <a:r>
              <a:rPr lang="en-US" altLang="zh-CN" sz="2000" b="1" dirty="0"/>
              <a:t>Logic</a:t>
            </a:r>
            <a:endParaRPr lang="en-US" altLang="zh-CN" sz="2000" b="1" dirty="0"/>
          </a:p>
        </p:txBody>
      </p:sp>
      <p:cxnSp>
        <p:nvCxnSpPr>
          <p:cNvPr id="28" name="直接箭头连接符 27"/>
          <p:cNvCxnSpPr>
            <a:stCxn id="27" idx="3"/>
            <a:endCxn id="8" idx="3"/>
          </p:cNvCxnSpPr>
          <p:nvPr/>
        </p:nvCxnSpPr>
        <p:spPr>
          <a:xfrm flipH="1">
            <a:off x="5807075" y="4966970"/>
            <a:ext cx="1109980" cy="39497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7" idx="1"/>
          </p:cNvCxnSpPr>
          <p:nvPr/>
        </p:nvCxnSpPr>
        <p:spPr>
          <a:xfrm flipH="1" flipV="1">
            <a:off x="5735955" y="3644900"/>
            <a:ext cx="1181100" cy="40576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5088890" y="4563745"/>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rot="16200000" flipV="1">
            <a:off x="2736850" y="3933825"/>
            <a:ext cx="3138805" cy="1320165"/>
          </a:xfrm>
          <a:prstGeom prst="bentConnector4">
            <a:avLst>
              <a:gd name="adj1" fmla="val 930"/>
              <a:gd name="adj2" fmla="val 118038"/>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4864100" y="5800725"/>
            <a:ext cx="8890" cy="3644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330065" y="4580890"/>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rot="10800000">
            <a:off x="6311900" y="1734185"/>
            <a:ext cx="340995" cy="2774950"/>
          </a:xfrm>
          <a:prstGeom prst="bentConnector3">
            <a:avLst>
              <a:gd name="adj1" fmla="val 169832"/>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1" name="矩形标注 30"/>
          <p:cNvSpPr/>
          <p:nvPr/>
        </p:nvSpPr>
        <p:spPr>
          <a:xfrm>
            <a:off x="645160" y="1480185"/>
            <a:ext cx="3096895" cy="1782445"/>
          </a:xfrm>
          <a:prstGeom prst="wedgeRectCallout">
            <a:avLst>
              <a:gd name="adj1" fmla="val 147354"/>
              <a:gd name="adj2" fmla="val -22473"/>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b="1"/>
              <a:t>Q: How much does the Program Counter increment to go to the next instruction?</a:t>
            </a:r>
            <a:endParaRPr lang="en-US" altLang="zh-CN" b="1"/>
          </a:p>
          <a:p>
            <a:pPr marL="285750" indent="-285750" algn="l">
              <a:buFont typeface="Arial" panose="020B0604020202020204" pitchFamily="34" charset="0"/>
              <a:buChar char="•"/>
            </a:pPr>
            <a:r>
              <a:rPr lang="en-US" altLang="zh-CN" sz="1800" b="1">
                <a:solidFill>
                  <a:schemeClr val="lt1"/>
                </a:solidFill>
              </a:rPr>
              <a:t>1 byte</a:t>
            </a:r>
            <a:endParaRPr lang="en-US" altLang="zh-CN" sz="1800" b="1">
              <a:solidFill>
                <a:schemeClr val="lt1"/>
              </a:solidFill>
            </a:endParaRPr>
          </a:p>
          <a:p>
            <a:pPr marL="285750" indent="-285750" algn="l">
              <a:buFont typeface="Arial" panose="020B0604020202020204" pitchFamily="34" charset="0"/>
              <a:buChar char="•"/>
            </a:pPr>
            <a:r>
              <a:rPr lang="en-US" altLang="zh-CN" sz="1800" b="1">
                <a:solidFill>
                  <a:schemeClr val="lt1"/>
                </a:solidFill>
              </a:rPr>
              <a:t>4 byte</a:t>
            </a:r>
            <a:endParaRPr lang="en-US" altLang="zh-CN" sz="1800" b="1">
              <a:solidFill>
                <a:schemeClr val="lt1"/>
              </a:solidFill>
            </a:endParaRPr>
          </a:p>
          <a:p>
            <a:pPr marL="285750" indent="-285750" algn="l">
              <a:buFont typeface="Arial" panose="020B0604020202020204" pitchFamily="34" charset="0"/>
              <a:buChar char="•"/>
            </a:pPr>
            <a:r>
              <a:rPr lang="en-US" altLang="zh-CN" sz="1800" b="1">
                <a:solidFill>
                  <a:schemeClr val="lt1"/>
                </a:solidFill>
              </a:rPr>
              <a:t>4 words</a:t>
            </a:r>
            <a:endParaRPr lang="en-US" altLang="zh-CN" sz="1800" b="1">
              <a:solidFill>
                <a:schemeClr val="lt1"/>
              </a:solidFill>
            </a:endParaRPr>
          </a:p>
        </p:txBody>
      </p:sp>
      <p:sp>
        <p:nvSpPr>
          <p:cNvPr id="37" name="文本框 36"/>
          <p:cNvSpPr txBox="1"/>
          <p:nvPr/>
        </p:nvSpPr>
        <p:spPr>
          <a:xfrm>
            <a:off x="664210" y="3262630"/>
            <a:ext cx="3072130" cy="2861310"/>
          </a:xfrm>
          <a:prstGeom prst="rect">
            <a:avLst/>
          </a:prstGeom>
          <a:solidFill>
            <a:srgbClr val="0070C0"/>
          </a:solidFill>
          <a:ln>
            <a:solidFill>
              <a:srgbClr val="0070C0"/>
            </a:solidFill>
          </a:ln>
        </p:spPr>
        <p:txBody>
          <a:bodyPr wrap="square" rtlCol="0">
            <a:spAutoFit/>
          </a:bodyPr>
          <a:lstStyle/>
          <a:p>
            <a:r>
              <a:rPr lang="en-US" altLang="zh-CN" b="1">
                <a:solidFill>
                  <a:schemeClr val="bg1"/>
                </a:solidFill>
              </a:rPr>
              <a:t>A: 4 bytes</a:t>
            </a:r>
            <a:endParaRPr lang="en-US" altLang="zh-CN" b="1">
              <a:solidFill>
                <a:schemeClr val="bg1"/>
              </a:solidFill>
            </a:endParaRPr>
          </a:p>
          <a:p>
            <a:r>
              <a:rPr lang="en-US" altLang="zh-CN" b="1">
                <a:solidFill>
                  <a:schemeClr val="bg1"/>
                </a:solidFill>
              </a:rPr>
              <a:t>Each instruction is one word or 32 bits, so the program counter needs to move 32 bits ahead for each instruction. Since the memory is byte-addressable, we increment the address by 4 bytes (4 bytes = 32 bits = 1 word, 8 bits per byte)</a:t>
            </a:r>
            <a:endParaRPr lang="en-US" altLang="zh-CN" b="1">
              <a:solidFill>
                <a:schemeClr val="bg1"/>
              </a:solidFill>
            </a:endParaRPr>
          </a:p>
        </p:txBody>
      </p:sp>
      <p:sp>
        <p:nvSpPr>
          <p:cNvPr id="38" name="文本框 37"/>
          <p:cNvSpPr txBox="1"/>
          <p:nvPr/>
        </p:nvSpPr>
        <p:spPr>
          <a:xfrm>
            <a:off x="6515735" y="2894965"/>
            <a:ext cx="2061845" cy="368300"/>
          </a:xfrm>
          <a:prstGeom prst="rect">
            <a:avLst/>
          </a:prstGeom>
          <a:solidFill>
            <a:srgbClr val="FFFF00"/>
          </a:solidFill>
          <a:ln>
            <a:solidFill>
              <a:schemeClr val="tx1"/>
            </a:solidFill>
          </a:ln>
        </p:spPr>
        <p:txBody>
          <a:bodyPr wrap="square" rtlCol="0">
            <a:spAutoFit/>
          </a:bodyPr>
          <a:lstStyle/>
          <a:p>
            <a:r>
              <a:rPr lang="en-US" altLang="zh-CN">
                <a:cs typeface="+mn-lt"/>
                <a:sym typeface="+mn-ea"/>
              </a:rPr>
              <a:t>sub R1, R3, R4</a:t>
            </a:r>
            <a:endParaRPr lang="en-US" altLang="zh-CN"/>
          </a:p>
        </p:txBody>
      </p:sp>
      <p:cxnSp>
        <p:nvCxnSpPr>
          <p:cNvPr id="39" name="直接箭头连接符 38"/>
          <p:cNvCxnSpPr/>
          <p:nvPr/>
        </p:nvCxnSpPr>
        <p:spPr>
          <a:xfrm flipH="1">
            <a:off x="8616315" y="2204720"/>
            <a:ext cx="1224280" cy="935990"/>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25" name="矩形标注 24"/>
          <p:cNvSpPr/>
          <p:nvPr/>
        </p:nvSpPr>
        <p:spPr>
          <a:xfrm>
            <a:off x="8416290" y="5037455"/>
            <a:ext cx="2698115" cy="1139190"/>
          </a:xfrm>
          <a:prstGeom prst="wedgeRectCallout">
            <a:avLst>
              <a:gd name="adj1" fmla="val -8719"/>
              <a:gd name="adj2" fmla="val -141861"/>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t>Instruction addresses are word-aligned(multiple of 4) because instructions are 1 word long.</a:t>
            </a:r>
            <a:endParaRPr lang="en-US" altLang="zh-CN"/>
          </a:p>
        </p:txBody>
      </p:sp>
      <p:sp>
        <p:nvSpPr>
          <p:cNvPr id="40" name="文本框 18"/>
          <p:cNvSpPr txBox="1"/>
          <p:nvPr/>
        </p:nvSpPr>
        <p:spPr>
          <a:xfrm>
            <a:off x="6456680" y="1268095"/>
            <a:ext cx="2226945" cy="369570"/>
          </a:xfrm>
          <a:prstGeom prst="rect">
            <a:avLst/>
          </a:prstGeom>
          <a:noFill/>
        </p:spPr>
        <p:txBody>
          <a:bodyPr wrap="square" rtlCol="0">
            <a:spAutoFit/>
          </a:bodyPr>
          <a:lstStyle/>
          <a:p>
            <a:r>
              <a:rPr lang="en-US" altLang="zh-CN" b="1" dirty="0">
                <a:solidFill>
                  <a:schemeClr val="bg1"/>
                </a:solidFill>
              </a:rPr>
              <a:t>Program Counter </a:t>
            </a:r>
            <a:r>
              <a:rPr lang="en-US" altLang="zh-CN" b="1" dirty="0">
                <a:solidFill>
                  <a:schemeClr val="bg1"/>
                </a:solidFill>
              </a:rPr>
              <a:t>(PC)</a:t>
            </a:r>
            <a:endParaRPr lang="en-US" altLang="zh-CN" b="1" dirty="0">
              <a:solidFill>
                <a:schemeClr val="bg1"/>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Controlling The Register File</a:t>
            </a:r>
            <a:endParaRPr lang="en-US" dirty="0"/>
          </a:p>
        </p:txBody>
      </p:sp>
      <p:sp>
        <p:nvSpPr>
          <p:cNvPr id="3" name="Content Placeholder 2"/>
          <p:cNvSpPr>
            <a:spLocks noGrp="1"/>
          </p:cNvSpPr>
          <p:nvPr>
            <p:ph idx="1"/>
          </p:nvPr>
        </p:nvSpPr>
        <p:spPr/>
        <p:txBody>
          <a:bodyPr/>
          <a:lstStyle/>
          <a:p>
            <a:pPr marL="0" indent="0">
              <a:buNone/>
            </a:pPr>
            <a:endParaRPr lang="en-US" sz="180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grpSp>
        <p:nvGrpSpPr>
          <p:cNvPr id="5" name="组合 4"/>
          <p:cNvGrpSpPr/>
          <p:nvPr/>
        </p:nvGrpSpPr>
        <p:grpSpPr>
          <a:xfrm>
            <a:off x="9120505" y="1268095"/>
            <a:ext cx="2202815" cy="4875987"/>
            <a:chOff x="10847" y="1820"/>
            <a:chExt cx="3441" cy="6688"/>
          </a:xfrm>
        </p:grpSpPr>
        <p:sp>
          <p:nvSpPr>
            <p:cNvPr id="6" name="矩形 5"/>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1291" y="2014"/>
              <a:ext cx="2552" cy="505"/>
            </a:xfrm>
            <a:prstGeom prst="rect">
              <a:avLst/>
            </a:prstGeom>
            <a:noFill/>
            <a:ln>
              <a:noFill/>
            </a:ln>
          </p:spPr>
          <p:txBody>
            <a:bodyPr wrap="square" rtlCol="0">
              <a:spAutoFit/>
            </a:bodyPr>
            <a:lstStyle/>
            <a:p>
              <a:r>
                <a:rPr lang="en-US" altLang="zh-CN" b="1">
                  <a:solidFill>
                    <a:schemeClr val="bg1"/>
                  </a:solidFill>
                </a:rPr>
                <a:t>      Memory</a:t>
              </a:r>
              <a:endParaRPr lang="en-US" altLang="zh-CN" b="1">
                <a:solidFill>
                  <a:schemeClr val="bg1"/>
                </a:solidFill>
              </a:endParaRPr>
            </a:p>
          </p:txBody>
        </p:sp>
      </p:grpSp>
      <p:graphicFrame>
        <p:nvGraphicFramePr>
          <p:cNvPr id="11" name="表格 10"/>
          <p:cNvGraphicFramePr/>
          <p:nvPr>
            <p:custDataLst>
              <p:tags r:id="rId1"/>
            </p:custDataLst>
          </p:nvPr>
        </p:nvGraphicFramePr>
        <p:xfrm>
          <a:off x="9302750" y="177990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sz="1600" b="0">
                          <a:solidFill>
                            <a:schemeClr val="tx1"/>
                          </a:solidFill>
                          <a:cs typeface="+mn-lt"/>
                        </a:rPr>
                        <a:t>add R4, R0, R0</a:t>
                      </a:r>
                      <a:endParaRPr lang="en-US" altLang="zh-CN" sz="1600"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sz="1600">
                          <a:solidFill>
                            <a:schemeClr val="tx1"/>
                          </a:solidFill>
                          <a:cs typeface="+mn-lt"/>
                        </a:rPr>
                        <a:t>sub R1, R3, R4</a:t>
                      </a: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12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16</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32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2" name="组合 11"/>
          <p:cNvGrpSpPr/>
          <p:nvPr/>
        </p:nvGrpSpPr>
        <p:grpSpPr>
          <a:xfrm>
            <a:off x="3574415" y="1485265"/>
            <a:ext cx="2202815" cy="3078480"/>
            <a:chOff x="10847" y="1820"/>
            <a:chExt cx="3441" cy="6688"/>
          </a:xfrm>
        </p:grpSpPr>
        <p:sp>
          <p:nvSpPr>
            <p:cNvPr id="13" name="矩形 12"/>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0959" y="2089"/>
              <a:ext cx="2997" cy="800"/>
            </a:xfrm>
            <a:prstGeom prst="rect">
              <a:avLst/>
            </a:prstGeom>
            <a:noFill/>
            <a:ln>
              <a:noFill/>
            </a:ln>
          </p:spPr>
          <p:txBody>
            <a:bodyPr wrap="square" rtlCol="0">
              <a:spAutoFit/>
            </a:bodyPr>
            <a:lstStyle/>
            <a:p>
              <a:r>
                <a:rPr lang="en-US" altLang="zh-CN" b="1">
                  <a:solidFill>
                    <a:schemeClr val="bg1"/>
                  </a:solidFill>
                </a:rPr>
                <a:t>      Register File</a:t>
              </a:r>
              <a:endParaRPr lang="en-US" altLang="zh-CN" b="1">
                <a:solidFill>
                  <a:schemeClr val="bg1"/>
                </a:solidFill>
              </a:endParaRPr>
            </a:p>
          </p:txBody>
        </p:sp>
      </p:grpSp>
      <p:graphicFrame>
        <p:nvGraphicFramePr>
          <p:cNvPr id="15" name="表格 14"/>
          <p:cNvGraphicFramePr/>
          <p:nvPr>
            <p:custDataLst>
              <p:tags r:id="rId2"/>
            </p:custDataLst>
          </p:nvPr>
        </p:nvGraphicFramePr>
        <p:xfrm>
          <a:off x="3725545" y="204152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R0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85000"/>
                      </a:schemeClr>
                    </a:solidFill>
                  </a:tcPr>
                </a:tc>
              </a:tr>
              <a:tr h="258445">
                <a:tc>
                  <a:txBody>
                    <a:bodyPr/>
                    <a:lstStyle/>
                    <a:p>
                      <a:pPr algn="dist">
                        <a:lnSpc>
                          <a:spcPct val="60000"/>
                        </a:lnSpc>
                        <a:buNone/>
                      </a:pPr>
                      <a:r>
                        <a:rPr lang="en-US" altLang="zh-CN"/>
                        <a:t>R1</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R2</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R3</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R4</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R5</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R6</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R7</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R8</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6" name="组合 15"/>
          <p:cNvGrpSpPr/>
          <p:nvPr/>
        </p:nvGrpSpPr>
        <p:grpSpPr>
          <a:xfrm>
            <a:off x="3574415" y="4940935"/>
            <a:ext cx="2232660" cy="841375"/>
            <a:chOff x="5291" y="7895"/>
            <a:chExt cx="3516" cy="1325"/>
          </a:xfrm>
        </p:grpSpPr>
        <p:sp>
          <p:nvSpPr>
            <p:cNvPr id="8" name="矩形 7"/>
            <p:cNvSpPr/>
            <p:nvPr/>
          </p:nvSpPr>
          <p:spPr>
            <a:xfrm>
              <a:off x="5291" y="7895"/>
              <a:ext cx="3516" cy="132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481" y="7895"/>
              <a:ext cx="1136" cy="628"/>
            </a:xfrm>
            <a:prstGeom prst="rect">
              <a:avLst/>
            </a:prstGeom>
            <a:noFill/>
          </p:spPr>
          <p:txBody>
            <a:bodyPr wrap="square" rtlCol="0">
              <a:spAutoFit/>
            </a:bodyPr>
            <a:lstStyle/>
            <a:p>
              <a:r>
                <a:rPr lang="en-US" altLang="zh-CN" sz="2000" b="1">
                  <a:solidFill>
                    <a:schemeClr val="bg1"/>
                  </a:solidFill>
                </a:rPr>
                <a:t>ALU</a:t>
              </a:r>
              <a:endParaRPr lang="en-US" altLang="zh-CN" sz="2000" b="1">
                <a:solidFill>
                  <a:schemeClr val="bg1"/>
                </a:solidFill>
              </a:endParaRPr>
            </a:p>
          </p:txBody>
        </p:sp>
        <p:sp>
          <p:nvSpPr>
            <p:cNvPr id="10" name="文本框 9"/>
            <p:cNvSpPr txBox="1"/>
            <p:nvPr/>
          </p:nvSpPr>
          <p:spPr>
            <a:xfrm>
              <a:off x="5554" y="8462"/>
              <a:ext cx="2990" cy="580"/>
            </a:xfrm>
            <a:prstGeom prst="rect">
              <a:avLst/>
            </a:prstGeom>
            <a:solidFill>
              <a:schemeClr val="bg1"/>
            </a:solidFill>
            <a:ln>
              <a:solidFill>
                <a:schemeClr val="tx1"/>
              </a:solidFill>
            </a:ln>
          </p:spPr>
          <p:txBody>
            <a:bodyPr wrap="square" rtlCol="0">
              <a:spAutoFit/>
            </a:bodyPr>
            <a:lstStyle/>
            <a:p>
              <a:r>
                <a:rPr lang="en-US" altLang="zh-CN"/>
                <a:t>              </a:t>
              </a:r>
              <a:endParaRPr lang="en-US" altLang="zh-CN"/>
            </a:p>
          </p:txBody>
        </p:sp>
      </p:grpSp>
      <p:grpSp>
        <p:nvGrpSpPr>
          <p:cNvPr id="17" name="组合 16"/>
          <p:cNvGrpSpPr/>
          <p:nvPr/>
        </p:nvGrpSpPr>
        <p:grpSpPr>
          <a:xfrm>
            <a:off x="6312535" y="1268095"/>
            <a:ext cx="2383790" cy="931545"/>
            <a:chOff x="5291" y="7895"/>
            <a:chExt cx="3754" cy="1467"/>
          </a:xfrm>
        </p:grpSpPr>
        <p:sp>
          <p:nvSpPr>
            <p:cNvPr id="18" name="矩形 17"/>
            <p:cNvSpPr/>
            <p:nvPr/>
          </p:nvSpPr>
          <p:spPr>
            <a:xfrm>
              <a:off x="5291" y="7895"/>
              <a:ext cx="3754" cy="146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5600" y="8635"/>
              <a:ext cx="3247" cy="580"/>
            </a:xfrm>
            <a:prstGeom prst="rect">
              <a:avLst/>
            </a:prstGeom>
            <a:solidFill>
              <a:schemeClr val="bg1"/>
            </a:solidFill>
            <a:ln>
              <a:solidFill>
                <a:schemeClr val="tx1"/>
              </a:solidFill>
            </a:ln>
          </p:spPr>
          <p:txBody>
            <a:bodyPr wrap="square" rtlCol="0">
              <a:spAutoFit/>
            </a:bodyPr>
            <a:lstStyle/>
            <a:p>
              <a:r>
                <a:rPr lang="en-US" altLang="zh-CN"/>
                <a:t>                </a:t>
              </a:r>
              <a:endParaRPr lang="en-US" altLang="zh-CN"/>
            </a:p>
          </p:txBody>
        </p:sp>
      </p:grpSp>
      <p:cxnSp>
        <p:nvCxnSpPr>
          <p:cNvPr id="21" name="直接箭头连接符 20"/>
          <p:cNvCxnSpPr/>
          <p:nvPr/>
        </p:nvCxnSpPr>
        <p:spPr>
          <a:xfrm flipV="1">
            <a:off x="8688705" y="1772285"/>
            <a:ext cx="431800" cy="63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6319520" y="2425065"/>
            <a:ext cx="2423160" cy="931545"/>
            <a:chOff x="5291" y="7895"/>
            <a:chExt cx="3816" cy="1467"/>
          </a:xfrm>
        </p:grpSpPr>
        <p:sp>
          <p:nvSpPr>
            <p:cNvPr id="23" name="矩形 22"/>
            <p:cNvSpPr/>
            <p:nvPr/>
          </p:nvSpPr>
          <p:spPr>
            <a:xfrm>
              <a:off x="5291" y="7895"/>
              <a:ext cx="3754" cy="146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5437" y="7895"/>
              <a:ext cx="3670" cy="628"/>
            </a:xfrm>
            <a:prstGeom prst="rect">
              <a:avLst/>
            </a:prstGeom>
            <a:noFill/>
          </p:spPr>
          <p:txBody>
            <a:bodyPr wrap="square" rtlCol="0">
              <a:spAutoFit/>
            </a:bodyPr>
            <a:lstStyle/>
            <a:p>
              <a:pPr algn="ctr"/>
              <a:r>
                <a:rPr lang="en-US" altLang="zh-CN" sz="2000" b="1" dirty="0">
                  <a:solidFill>
                    <a:schemeClr val="bg1"/>
                  </a:solidFill>
                </a:rPr>
                <a:t>Instruction</a:t>
              </a:r>
              <a:endParaRPr lang="en-US" altLang="zh-CN" sz="2000" b="1" dirty="0">
                <a:solidFill>
                  <a:schemeClr val="bg1"/>
                </a:solidFill>
              </a:endParaRPr>
            </a:p>
          </p:txBody>
        </p:sp>
        <p:sp>
          <p:nvSpPr>
            <p:cNvPr id="25" name="文本框 24"/>
            <p:cNvSpPr txBox="1"/>
            <p:nvPr/>
          </p:nvSpPr>
          <p:spPr>
            <a:xfrm>
              <a:off x="5600" y="8635"/>
              <a:ext cx="3247" cy="580"/>
            </a:xfrm>
            <a:prstGeom prst="rect">
              <a:avLst/>
            </a:prstGeom>
            <a:solidFill>
              <a:schemeClr val="bg1"/>
            </a:solidFill>
            <a:ln>
              <a:solidFill>
                <a:schemeClr val="tx1"/>
              </a:solidFill>
            </a:ln>
          </p:spPr>
          <p:txBody>
            <a:bodyPr wrap="square" rtlCol="0">
              <a:spAutoFit/>
            </a:bodyPr>
            <a:lstStyle/>
            <a:p>
              <a:endParaRPr lang="en-US" altLang="zh-CN"/>
            </a:p>
          </p:txBody>
        </p:sp>
      </p:grpSp>
      <p:cxnSp>
        <p:nvCxnSpPr>
          <p:cNvPr id="26" name="直接箭头连接符 25"/>
          <p:cNvCxnSpPr/>
          <p:nvPr/>
        </p:nvCxnSpPr>
        <p:spPr>
          <a:xfrm flipH="1">
            <a:off x="8683625" y="2853690"/>
            <a:ext cx="431800" cy="1651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5088890" y="4563745"/>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rot="16200000" flipV="1">
            <a:off x="2736850" y="3933825"/>
            <a:ext cx="3138805" cy="1320165"/>
          </a:xfrm>
          <a:prstGeom prst="bentConnector4">
            <a:avLst>
              <a:gd name="adj1" fmla="val 930"/>
              <a:gd name="adj2" fmla="val 118038"/>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4864100" y="5800725"/>
            <a:ext cx="8890" cy="3644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330065" y="4580890"/>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31" name="矩形标注 30"/>
          <p:cNvSpPr/>
          <p:nvPr/>
        </p:nvSpPr>
        <p:spPr>
          <a:xfrm>
            <a:off x="695960" y="1484630"/>
            <a:ext cx="2589530" cy="2552065"/>
          </a:xfrm>
          <a:prstGeom prst="wedgeRectCallout">
            <a:avLst>
              <a:gd name="adj1" fmla="val 57479"/>
              <a:gd name="adj2" fmla="val -2036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2000" b="1" dirty="0"/>
              <a:t>Q: Where does the Register File get the information on which registers to read and write from? </a:t>
            </a:r>
            <a:endParaRPr lang="en-US" sz="2000" b="1" dirty="0">
              <a:solidFill>
                <a:schemeClr val="lt1"/>
              </a:solidFill>
            </a:endParaRPr>
          </a:p>
        </p:txBody>
      </p:sp>
      <p:sp>
        <p:nvSpPr>
          <p:cNvPr id="37" name="椭圆 36"/>
          <p:cNvSpPr/>
          <p:nvPr/>
        </p:nvSpPr>
        <p:spPr>
          <a:xfrm>
            <a:off x="6671945" y="3937635"/>
            <a:ext cx="1781810" cy="99695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Control</a:t>
            </a:r>
            <a:endParaRPr lang="en-US" altLang="zh-CN" sz="2000" b="1" dirty="0"/>
          </a:p>
          <a:p>
            <a:pPr algn="ctr"/>
            <a:r>
              <a:rPr lang="en-US" altLang="zh-CN" sz="2000" b="1" dirty="0"/>
              <a:t>Logic</a:t>
            </a:r>
            <a:endParaRPr lang="en-US" altLang="zh-CN" sz="2000" b="1" dirty="0"/>
          </a:p>
        </p:txBody>
      </p:sp>
      <p:cxnSp>
        <p:nvCxnSpPr>
          <p:cNvPr id="38" name="直接箭头连接符 37"/>
          <p:cNvCxnSpPr/>
          <p:nvPr/>
        </p:nvCxnSpPr>
        <p:spPr>
          <a:xfrm flipH="1">
            <a:off x="5807075" y="4788535"/>
            <a:ext cx="1125855" cy="57340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H="1" flipV="1">
            <a:off x="5751830" y="3677920"/>
            <a:ext cx="1181100" cy="40576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a:off x="7546975" y="3263265"/>
            <a:ext cx="15875" cy="67437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1" name="肘形连接符 40"/>
          <p:cNvCxnSpPr/>
          <p:nvPr/>
        </p:nvCxnSpPr>
        <p:spPr>
          <a:xfrm rot="10800000">
            <a:off x="6384290" y="1737995"/>
            <a:ext cx="340995" cy="2774950"/>
          </a:xfrm>
          <a:prstGeom prst="bentConnector3">
            <a:avLst>
              <a:gd name="adj1" fmla="val 169832"/>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42" name="文本框 18"/>
          <p:cNvSpPr txBox="1"/>
          <p:nvPr/>
        </p:nvSpPr>
        <p:spPr>
          <a:xfrm>
            <a:off x="6456680" y="1268095"/>
            <a:ext cx="2226945" cy="369570"/>
          </a:xfrm>
          <a:prstGeom prst="rect">
            <a:avLst/>
          </a:prstGeom>
          <a:noFill/>
        </p:spPr>
        <p:txBody>
          <a:bodyPr wrap="square" rtlCol="0">
            <a:spAutoFit/>
          </a:bodyPr>
          <a:lstStyle/>
          <a:p>
            <a:r>
              <a:rPr lang="en-US" altLang="zh-CN" b="1" dirty="0">
                <a:solidFill>
                  <a:schemeClr val="bg1"/>
                </a:solidFill>
              </a:rPr>
              <a:t>Program Counter </a:t>
            </a:r>
            <a:r>
              <a:rPr lang="en-US" altLang="zh-CN" b="1" dirty="0">
                <a:solidFill>
                  <a:schemeClr val="bg1"/>
                </a:solidFill>
              </a:rPr>
              <a:t>(PC)</a:t>
            </a:r>
            <a:endParaRPr lang="en-US" altLang="zh-CN" b="1" dirty="0">
              <a:solidFill>
                <a:schemeClr val="bg1"/>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Controlling The Register File</a:t>
            </a:r>
            <a:endParaRPr lang="en-US" dirty="0"/>
          </a:p>
        </p:txBody>
      </p:sp>
      <p:sp>
        <p:nvSpPr>
          <p:cNvPr id="3" name="Content Placeholder 2"/>
          <p:cNvSpPr>
            <a:spLocks noGrp="1"/>
          </p:cNvSpPr>
          <p:nvPr>
            <p:ph idx="1"/>
          </p:nvPr>
        </p:nvSpPr>
        <p:spPr/>
        <p:txBody>
          <a:bodyPr/>
          <a:lstStyle/>
          <a:p>
            <a:pPr marL="0" indent="0">
              <a:buNone/>
            </a:pPr>
            <a:endParaRPr lang="en-US" sz="180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grpSp>
        <p:nvGrpSpPr>
          <p:cNvPr id="5" name="组合 4"/>
          <p:cNvGrpSpPr/>
          <p:nvPr/>
        </p:nvGrpSpPr>
        <p:grpSpPr>
          <a:xfrm>
            <a:off x="9120505" y="1268095"/>
            <a:ext cx="2202815" cy="4875987"/>
            <a:chOff x="10847" y="1820"/>
            <a:chExt cx="3441" cy="6688"/>
          </a:xfrm>
        </p:grpSpPr>
        <p:sp>
          <p:nvSpPr>
            <p:cNvPr id="6" name="矩形 5"/>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1291" y="2014"/>
              <a:ext cx="2552" cy="505"/>
            </a:xfrm>
            <a:prstGeom prst="rect">
              <a:avLst/>
            </a:prstGeom>
            <a:noFill/>
            <a:ln>
              <a:noFill/>
            </a:ln>
          </p:spPr>
          <p:txBody>
            <a:bodyPr wrap="square" rtlCol="0">
              <a:spAutoFit/>
            </a:bodyPr>
            <a:lstStyle/>
            <a:p>
              <a:r>
                <a:rPr lang="en-US" altLang="zh-CN" b="1">
                  <a:solidFill>
                    <a:schemeClr val="bg1"/>
                  </a:solidFill>
                </a:rPr>
                <a:t>      Memory</a:t>
              </a:r>
              <a:endParaRPr lang="en-US" altLang="zh-CN" b="1">
                <a:solidFill>
                  <a:schemeClr val="bg1"/>
                </a:solidFill>
              </a:endParaRPr>
            </a:p>
          </p:txBody>
        </p:sp>
      </p:grpSp>
      <p:graphicFrame>
        <p:nvGraphicFramePr>
          <p:cNvPr id="11" name="表格 10"/>
          <p:cNvGraphicFramePr/>
          <p:nvPr>
            <p:custDataLst>
              <p:tags r:id="rId1"/>
            </p:custDataLst>
          </p:nvPr>
        </p:nvGraphicFramePr>
        <p:xfrm>
          <a:off x="9302750" y="177990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sz="1600" b="0">
                          <a:solidFill>
                            <a:schemeClr val="tx1"/>
                          </a:solidFill>
                          <a:cs typeface="+mn-lt"/>
                        </a:rPr>
                        <a:t>add R4, R0, R0</a:t>
                      </a:r>
                      <a:endParaRPr lang="en-US" altLang="zh-CN" sz="1600"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sz="1600">
                          <a:solidFill>
                            <a:schemeClr val="tx1"/>
                          </a:solidFill>
                          <a:cs typeface="+mn-lt"/>
                        </a:rPr>
                        <a:t>sub R1, R3, R4</a:t>
                      </a: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12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16</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32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2" name="组合 11"/>
          <p:cNvGrpSpPr/>
          <p:nvPr/>
        </p:nvGrpSpPr>
        <p:grpSpPr>
          <a:xfrm>
            <a:off x="3574415" y="1485265"/>
            <a:ext cx="2202815" cy="3078480"/>
            <a:chOff x="10847" y="1820"/>
            <a:chExt cx="3441" cy="6688"/>
          </a:xfrm>
        </p:grpSpPr>
        <p:sp>
          <p:nvSpPr>
            <p:cNvPr id="13" name="矩形 12"/>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0959" y="2089"/>
              <a:ext cx="2997" cy="800"/>
            </a:xfrm>
            <a:prstGeom prst="rect">
              <a:avLst/>
            </a:prstGeom>
            <a:noFill/>
            <a:ln>
              <a:noFill/>
            </a:ln>
          </p:spPr>
          <p:txBody>
            <a:bodyPr wrap="square" rtlCol="0">
              <a:spAutoFit/>
            </a:bodyPr>
            <a:lstStyle/>
            <a:p>
              <a:r>
                <a:rPr lang="en-US" altLang="zh-CN" b="1">
                  <a:solidFill>
                    <a:schemeClr val="bg1"/>
                  </a:solidFill>
                </a:rPr>
                <a:t>      Register File</a:t>
              </a:r>
              <a:endParaRPr lang="en-US" altLang="zh-CN" b="1">
                <a:solidFill>
                  <a:schemeClr val="bg1"/>
                </a:solidFill>
              </a:endParaRPr>
            </a:p>
          </p:txBody>
        </p:sp>
      </p:grpSp>
      <p:graphicFrame>
        <p:nvGraphicFramePr>
          <p:cNvPr id="15" name="表格 14"/>
          <p:cNvGraphicFramePr/>
          <p:nvPr>
            <p:custDataLst>
              <p:tags r:id="rId2"/>
            </p:custDataLst>
          </p:nvPr>
        </p:nvGraphicFramePr>
        <p:xfrm>
          <a:off x="3725545" y="204152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R0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85000"/>
                      </a:schemeClr>
                    </a:solidFill>
                  </a:tcPr>
                </a:tc>
              </a:tr>
              <a:tr h="258445">
                <a:tc>
                  <a:txBody>
                    <a:bodyPr/>
                    <a:lstStyle/>
                    <a:p>
                      <a:pPr algn="dist">
                        <a:lnSpc>
                          <a:spcPct val="60000"/>
                        </a:lnSpc>
                        <a:buNone/>
                      </a:pPr>
                      <a:r>
                        <a:rPr lang="en-US" altLang="zh-CN"/>
                        <a:t>R1</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R2</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R3</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R4</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R5</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R6</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R7</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R8</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6" name="组合 15"/>
          <p:cNvGrpSpPr/>
          <p:nvPr/>
        </p:nvGrpSpPr>
        <p:grpSpPr>
          <a:xfrm>
            <a:off x="3574415" y="4940935"/>
            <a:ext cx="2232660" cy="841375"/>
            <a:chOff x="5291" y="7895"/>
            <a:chExt cx="3516" cy="1325"/>
          </a:xfrm>
        </p:grpSpPr>
        <p:sp>
          <p:nvSpPr>
            <p:cNvPr id="8" name="矩形 7"/>
            <p:cNvSpPr/>
            <p:nvPr/>
          </p:nvSpPr>
          <p:spPr>
            <a:xfrm>
              <a:off x="5291" y="7895"/>
              <a:ext cx="3516" cy="132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481" y="7895"/>
              <a:ext cx="1136" cy="628"/>
            </a:xfrm>
            <a:prstGeom prst="rect">
              <a:avLst/>
            </a:prstGeom>
            <a:noFill/>
          </p:spPr>
          <p:txBody>
            <a:bodyPr wrap="square" rtlCol="0">
              <a:spAutoFit/>
            </a:bodyPr>
            <a:lstStyle/>
            <a:p>
              <a:r>
                <a:rPr lang="en-US" altLang="zh-CN" sz="2000" b="1">
                  <a:solidFill>
                    <a:schemeClr val="bg1"/>
                  </a:solidFill>
                </a:rPr>
                <a:t>ALU</a:t>
              </a:r>
              <a:endParaRPr lang="en-US" altLang="zh-CN" sz="2000" b="1">
                <a:solidFill>
                  <a:schemeClr val="bg1"/>
                </a:solidFill>
              </a:endParaRPr>
            </a:p>
          </p:txBody>
        </p:sp>
        <p:sp>
          <p:nvSpPr>
            <p:cNvPr id="10" name="文本框 9"/>
            <p:cNvSpPr txBox="1"/>
            <p:nvPr/>
          </p:nvSpPr>
          <p:spPr>
            <a:xfrm>
              <a:off x="5554" y="8462"/>
              <a:ext cx="2990" cy="580"/>
            </a:xfrm>
            <a:prstGeom prst="rect">
              <a:avLst/>
            </a:prstGeom>
            <a:solidFill>
              <a:schemeClr val="bg1"/>
            </a:solidFill>
            <a:ln>
              <a:solidFill>
                <a:schemeClr val="tx1"/>
              </a:solidFill>
            </a:ln>
          </p:spPr>
          <p:txBody>
            <a:bodyPr wrap="square" rtlCol="0">
              <a:spAutoFit/>
            </a:bodyPr>
            <a:lstStyle/>
            <a:p>
              <a:r>
                <a:rPr lang="en-US" altLang="zh-CN"/>
                <a:t>              </a:t>
              </a:r>
              <a:endParaRPr lang="en-US" altLang="zh-CN"/>
            </a:p>
          </p:txBody>
        </p:sp>
      </p:grpSp>
      <p:grpSp>
        <p:nvGrpSpPr>
          <p:cNvPr id="17" name="组合 16"/>
          <p:cNvGrpSpPr/>
          <p:nvPr/>
        </p:nvGrpSpPr>
        <p:grpSpPr>
          <a:xfrm>
            <a:off x="6312535" y="1268095"/>
            <a:ext cx="2383790" cy="931545"/>
            <a:chOff x="5291" y="7895"/>
            <a:chExt cx="3754" cy="1467"/>
          </a:xfrm>
        </p:grpSpPr>
        <p:sp>
          <p:nvSpPr>
            <p:cNvPr id="18" name="矩形 17"/>
            <p:cNvSpPr/>
            <p:nvPr/>
          </p:nvSpPr>
          <p:spPr>
            <a:xfrm>
              <a:off x="5291" y="7895"/>
              <a:ext cx="3754" cy="146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5600" y="8635"/>
              <a:ext cx="3247" cy="580"/>
            </a:xfrm>
            <a:prstGeom prst="rect">
              <a:avLst/>
            </a:prstGeom>
            <a:solidFill>
              <a:schemeClr val="bg1"/>
            </a:solidFill>
            <a:ln>
              <a:solidFill>
                <a:schemeClr val="tx1"/>
              </a:solidFill>
            </a:ln>
          </p:spPr>
          <p:txBody>
            <a:bodyPr wrap="square" rtlCol="0">
              <a:spAutoFit/>
            </a:bodyPr>
            <a:lstStyle/>
            <a:p>
              <a:r>
                <a:rPr lang="en-US" altLang="zh-CN"/>
                <a:t>                </a:t>
              </a:r>
              <a:endParaRPr lang="en-US" altLang="zh-CN"/>
            </a:p>
          </p:txBody>
        </p:sp>
      </p:grpSp>
      <p:cxnSp>
        <p:nvCxnSpPr>
          <p:cNvPr id="21" name="直接箭头连接符 20"/>
          <p:cNvCxnSpPr/>
          <p:nvPr/>
        </p:nvCxnSpPr>
        <p:spPr>
          <a:xfrm flipV="1">
            <a:off x="8688705" y="1772285"/>
            <a:ext cx="431800" cy="63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6319520" y="2425065"/>
            <a:ext cx="2423160" cy="931545"/>
            <a:chOff x="5291" y="7895"/>
            <a:chExt cx="3816" cy="1467"/>
          </a:xfrm>
        </p:grpSpPr>
        <p:sp>
          <p:nvSpPr>
            <p:cNvPr id="23" name="矩形 22"/>
            <p:cNvSpPr/>
            <p:nvPr/>
          </p:nvSpPr>
          <p:spPr>
            <a:xfrm>
              <a:off x="5291" y="7895"/>
              <a:ext cx="3754" cy="146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5437" y="7895"/>
              <a:ext cx="3670" cy="628"/>
            </a:xfrm>
            <a:prstGeom prst="rect">
              <a:avLst/>
            </a:prstGeom>
            <a:noFill/>
          </p:spPr>
          <p:txBody>
            <a:bodyPr wrap="square" rtlCol="0">
              <a:spAutoFit/>
            </a:bodyPr>
            <a:lstStyle/>
            <a:p>
              <a:pPr algn="ctr"/>
              <a:r>
                <a:rPr lang="en-US" altLang="zh-CN" sz="2000" b="1" dirty="0">
                  <a:solidFill>
                    <a:schemeClr val="bg1"/>
                  </a:solidFill>
                </a:rPr>
                <a:t>Instruction</a:t>
              </a:r>
              <a:endParaRPr lang="en-US" altLang="zh-CN" sz="2000" b="1" dirty="0">
                <a:solidFill>
                  <a:schemeClr val="bg1"/>
                </a:solidFill>
              </a:endParaRPr>
            </a:p>
          </p:txBody>
        </p:sp>
        <p:sp>
          <p:nvSpPr>
            <p:cNvPr id="25" name="文本框 24"/>
            <p:cNvSpPr txBox="1"/>
            <p:nvPr/>
          </p:nvSpPr>
          <p:spPr>
            <a:xfrm>
              <a:off x="5600" y="8635"/>
              <a:ext cx="3247" cy="580"/>
            </a:xfrm>
            <a:prstGeom prst="rect">
              <a:avLst/>
            </a:prstGeom>
            <a:solidFill>
              <a:schemeClr val="bg1"/>
            </a:solidFill>
            <a:ln>
              <a:solidFill>
                <a:schemeClr val="tx1"/>
              </a:solidFill>
            </a:ln>
          </p:spPr>
          <p:txBody>
            <a:bodyPr wrap="square" rtlCol="0">
              <a:spAutoFit/>
            </a:bodyPr>
            <a:lstStyle/>
            <a:p>
              <a:endParaRPr lang="en-US" altLang="zh-CN"/>
            </a:p>
          </p:txBody>
        </p:sp>
      </p:grpSp>
      <p:cxnSp>
        <p:nvCxnSpPr>
          <p:cNvPr id="26" name="直接箭头连接符 25"/>
          <p:cNvCxnSpPr/>
          <p:nvPr/>
        </p:nvCxnSpPr>
        <p:spPr>
          <a:xfrm flipH="1">
            <a:off x="8683625" y="2853690"/>
            <a:ext cx="431800" cy="1651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6671945" y="3937635"/>
            <a:ext cx="1781810" cy="99695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Control</a:t>
            </a:r>
            <a:endParaRPr lang="en-US" altLang="zh-CN" sz="2000" b="1" dirty="0"/>
          </a:p>
          <a:p>
            <a:pPr algn="ctr"/>
            <a:r>
              <a:rPr lang="en-US" altLang="zh-CN" sz="2000" b="1" dirty="0"/>
              <a:t>Logic</a:t>
            </a:r>
            <a:endParaRPr lang="en-US" altLang="zh-CN" sz="2000" b="1" dirty="0"/>
          </a:p>
        </p:txBody>
      </p:sp>
      <p:cxnSp>
        <p:nvCxnSpPr>
          <p:cNvPr id="29" name="直接箭头连接符 28"/>
          <p:cNvCxnSpPr>
            <a:stCxn id="25" idx="2"/>
            <a:endCxn id="27" idx="0"/>
          </p:cNvCxnSpPr>
          <p:nvPr/>
        </p:nvCxnSpPr>
        <p:spPr>
          <a:xfrm>
            <a:off x="7546975" y="3263265"/>
            <a:ext cx="15875" cy="67437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7" idx="3"/>
            <a:endCxn id="8" idx="3"/>
          </p:cNvCxnSpPr>
          <p:nvPr/>
        </p:nvCxnSpPr>
        <p:spPr>
          <a:xfrm flipH="1">
            <a:off x="5807075" y="4788535"/>
            <a:ext cx="1125855" cy="57340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7" idx="1"/>
          </p:cNvCxnSpPr>
          <p:nvPr/>
        </p:nvCxnSpPr>
        <p:spPr>
          <a:xfrm flipH="1" flipV="1">
            <a:off x="5751830" y="3677920"/>
            <a:ext cx="1181100" cy="40576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5088890" y="4563745"/>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rot="16200000" flipV="1">
            <a:off x="2736850" y="3933825"/>
            <a:ext cx="3138805" cy="1320165"/>
          </a:xfrm>
          <a:prstGeom prst="bentConnector4">
            <a:avLst>
              <a:gd name="adj1" fmla="val 930"/>
              <a:gd name="adj2" fmla="val 118038"/>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4864100" y="5800725"/>
            <a:ext cx="8890" cy="3644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330065" y="4580890"/>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rot="10800000">
            <a:off x="6384290" y="1737995"/>
            <a:ext cx="340995" cy="2774950"/>
          </a:xfrm>
          <a:prstGeom prst="bentConnector3">
            <a:avLst>
              <a:gd name="adj1" fmla="val 169832"/>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1" name="矩形标注 30"/>
          <p:cNvSpPr/>
          <p:nvPr/>
        </p:nvSpPr>
        <p:spPr>
          <a:xfrm>
            <a:off x="695960" y="1484630"/>
            <a:ext cx="2589530" cy="2552065"/>
          </a:xfrm>
          <a:prstGeom prst="wedgeRectCallout">
            <a:avLst>
              <a:gd name="adj1" fmla="val 57479"/>
              <a:gd name="adj2" fmla="val -2036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2000" b="1" dirty="0"/>
              <a:t>Q: Where does the Register File get the information on which registers to read and write from? </a:t>
            </a:r>
            <a:endParaRPr lang="en-US" sz="2000" b="1" dirty="0">
              <a:solidFill>
                <a:schemeClr val="lt1"/>
              </a:solidFill>
            </a:endParaRPr>
          </a:p>
        </p:txBody>
      </p:sp>
      <p:sp>
        <p:nvSpPr>
          <p:cNvPr id="38" name="矩形标注 37"/>
          <p:cNvSpPr/>
          <p:nvPr/>
        </p:nvSpPr>
        <p:spPr>
          <a:xfrm>
            <a:off x="6167755" y="5001260"/>
            <a:ext cx="3848735" cy="1522095"/>
          </a:xfrm>
          <a:prstGeom prst="wedgeRectCallout">
            <a:avLst>
              <a:gd name="adj1" fmla="val -7951"/>
              <a:gd name="adj2" fmla="val -78628"/>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b="1"/>
              <a:t>A: From the Control</a:t>
            </a:r>
            <a:endParaRPr lang="en-US" altLang="zh-CN" b="1"/>
          </a:p>
          <a:p>
            <a:pPr algn="l"/>
            <a:r>
              <a:rPr lang="en-US" altLang="zh-CN"/>
              <a:t>The control logic decodes the instruction and figures out which register file entries to use. It then tells the Register File what to read and write.</a:t>
            </a:r>
            <a:endParaRPr lang="en-US" altLang="zh-CN"/>
          </a:p>
        </p:txBody>
      </p:sp>
      <p:sp>
        <p:nvSpPr>
          <p:cNvPr id="39" name="文本框 18"/>
          <p:cNvSpPr txBox="1"/>
          <p:nvPr/>
        </p:nvSpPr>
        <p:spPr>
          <a:xfrm>
            <a:off x="6456680" y="1268095"/>
            <a:ext cx="2226945" cy="369570"/>
          </a:xfrm>
          <a:prstGeom prst="rect">
            <a:avLst/>
          </a:prstGeom>
          <a:noFill/>
        </p:spPr>
        <p:txBody>
          <a:bodyPr wrap="square" rtlCol="0">
            <a:spAutoFit/>
          </a:bodyPr>
          <a:lstStyle/>
          <a:p>
            <a:r>
              <a:rPr lang="en-US" altLang="zh-CN" b="1" dirty="0">
                <a:solidFill>
                  <a:schemeClr val="bg1"/>
                </a:solidFill>
              </a:rPr>
              <a:t>Program Counter </a:t>
            </a:r>
            <a:r>
              <a:rPr lang="en-US" altLang="zh-CN" b="1" dirty="0">
                <a:solidFill>
                  <a:schemeClr val="bg1"/>
                </a:solidFill>
              </a:rPr>
              <a:t>(PC)</a:t>
            </a:r>
            <a:endParaRPr lang="en-US" altLang="zh-CN" b="1"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1"/>
          <p:cNvPicPr>
            <a:picLocks noChangeAspect="1"/>
          </p:cNvPicPr>
          <p:nvPr>
            <p:custDataLst>
              <p:tags r:id="rId1"/>
            </p:custDataLst>
          </p:nvPr>
        </p:nvPicPr>
        <p:blipFill>
          <a:blip r:embed="rId2"/>
          <a:stretch>
            <a:fillRect/>
          </a:stretch>
        </p:blipFill>
        <p:spPr>
          <a:xfrm>
            <a:off x="5160010" y="1412875"/>
            <a:ext cx="6210300" cy="2804160"/>
          </a:xfrm>
          <a:prstGeom prst="rect">
            <a:avLst/>
          </a:prstGeom>
        </p:spPr>
      </p:pic>
      <p:sp>
        <p:nvSpPr>
          <p:cNvPr id="3" name="内容占位符 2"/>
          <p:cNvSpPr>
            <a:spLocks noGrp="1"/>
          </p:cNvSpPr>
          <p:nvPr>
            <p:ph idx="1"/>
          </p:nvPr>
        </p:nvSpPr>
        <p:spPr/>
        <p:txBody>
          <a:bodyPr/>
          <a:lstStyle/>
          <a:p>
            <a:r>
              <a:rPr lang="en-US" altLang="zh-CN" sz="2400"/>
              <a:t>What will the processor do?</a:t>
            </a:r>
            <a:endParaRPr lang="en-US" altLang="zh-CN" sz="2400"/>
          </a:p>
          <a:p>
            <a:pPr marL="800100" lvl="1" indent="-342900">
              <a:buFont typeface="Arial" panose="020B0604020202020204" pitchFamily="34" charset="0"/>
              <a:buChar char="•"/>
            </a:pPr>
            <a:r>
              <a:rPr lang="en-US" altLang="zh-CN" sz="2000">
                <a:gradFill>
                  <a:gsLst>
                    <a:gs pos="0">
                      <a:srgbClr val="007BD3"/>
                    </a:gs>
                    <a:gs pos="100000">
                      <a:srgbClr val="034373"/>
                    </a:gs>
                  </a:gsLst>
                  <a:lin scaled="0"/>
                </a:gradFill>
              </a:rPr>
              <a:t>1. Load the instruction</a:t>
            </a:r>
            <a:endParaRPr lang="en-US" altLang="zh-CN" sz="2000">
              <a:gradFill>
                <a:gsLst>
                  <a:gs pos="0">
                    <a:srgbClr val="007BD3"/>
                  </a:gs>
                  <a:gs pos="100000">
                    <a:srgbClr val="034373"/>
                  </a:gs>
                </a:gsLst>
                <a:lin scaled="0"/>
              </a:gradFill>
            </a:endParaRPr>
          </a:p>
        </p:txBody>
      </p:sp>
      <p:sp>
        <p:nvSpPr>
          <p:cNvPr id="2" name="标题 1"/>
          <p:cNvSpPr>
            <a:spLocks noGrp="1"/>
          </p:cNvSpPr>
          <p:nvPr>
            <p:ph type="title"/>
          </p:nvPr>
        </p:nvSpPr>
        <p:spPr/>
        <p:txBody>
          <a:bodyPr/>
          <a:lstStyle/>
          <a:p>
            <a:r>
              <a:rPr lang="en-US" altLang="zh-CN" dirty="0"/>
              <a:t>Walking through Program Execution</a:t>
            </a:r>
            <a:endParaRPr lang="en-US" altLang="zh-CN" dirty="0"/>
          </a:p>
        </p:txBody>
      </p:sp>
      <p:sp>
        <p:nvSpPr>
          <p:cNvPr id="4" name="灯片编号占位符 3"/>
          <p:cNvSpPr>
            <a:spLocks noGrp="1"/>
          </p:cNvSpPr>
          <p:nvPr>
            <p:ph type="sldNum" sz="quarter" idx="12"/>
          </p:nvPr>
        </p:nvSpPr>
        <p:spPr/>
        <p:txBody>
          <a:bodyPr/>
          <a:lstStyle/>
          <a:p>
            <a:fld id="{C22DC6D3-9347-42BE-948A-F7EB414DF657}" type="slidenum">
              <a:rPr lang="en-US" altLang="en-US"/>
            </a:fld>
            <a:endParaRPr lang="en-US" altLang="en-US" dirty="0"/>
          </a:p>
        </p:txBody>
      </p:sp>
      <p:cxnSp>
        <p:nvCxnSpPr>
          <p:cNvPr id="8" name="肘形连接符 7"/>
          <p:cNvCxnSpPr/>
          <p:nvPr/>
        </p:nvCxnSpPr>
        <p:spPr>
          <a:xfrm>
            <a:off x="8832850" y="1845310"/>
            <a:ext cx="1007745" cy="935990"/>
          </a:xfrm>
          <a:prstGeom prst="bentConnector3">
            <a:avLst>
              <a:gd name="adj1" fmla="val 50032"/>
            </a:avLst>
          </a:prstGeom>
          <a:ln w="76200">
            <a:solidFill>
              <a:srgbClr val="0070C0"/>
            </a:solidFill>
            <a:headEnd type="arrow"/>
            <a:tailEnd type="non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 Controlling The Register File</a:t>
            </a:r>
            <a:endParaRPr lang="en-US" dirty="0"/>
          </a:p>
        </p:txBody>
      </p:sp>
      <p:sp>
        <p:nvSpPr>
          <p:cNvPr id="3" name="Content Placeholder 2"/>
          <p:cNvSpPr>
            <a:spLocks noGrp="1"/>
          </p:cNvSpPr>
          <p:nvPr>
            <p:ph idx="1"/>
          </p:nvPr>
        </p:nvSpPr>
        <p:spPr/>
        <p:txBody>
          <a:bodyPr/>
          <a:lstStyle/>
          <a:p>
            <a:pPr marL="0" indent="0">
              <a:buNone/>
            </a:pPr>
            <a:endParaRPr lang="en-US" sz="180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grpSp>
        <p:nvGrpSpPr>
          <p:cNvPr id="5" name="组合 4"/>
          <p:cNvGrpSpPr/>
          <p:nvPr/>
        </p:nvGrpSpPr>
        <p:grpSpPr>
          <a:xfrm>
            <a:off x="9120505" y="1268095"/>
            <a:ext cx="2202815" cy="4875987"/>
            <a:chOff x="10847" y="1820"/>
            <a:chExt cx="3441" cy="6688"/>
          </a:xfrm>
        </p:grpSpPr>
        <p:sp>
          <p:nvSpPr>
            <p:cNvPr id="6" name="矩形 5"/>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1291" y="2014"/>
              <a:ext cx="2552" cy="505"/>
            </a:xfrm>
            <a:prstGeom prst="rect">
              <a:avLst/>
            </a:prstGeom>
            <a:noFill/>
            <a:ln>
              <a:noFill/>
            </a:ln>
          </p:spPr>
          <p:txBody>
            <a:bodyPr wrap="square" rtlCol="0">
              <a:spAutoFit/>
            </a:bodyPr>
            <a:lstStyle/>
            <a:p>
              <a:r>
                <a:rPr lang="en-US" altLang="zh-CN" b="1">
                  <a:solidFill>
                    <a:schemeClr val="bg1"/>
                  </a:solidFill>
                </a:rPr>
                <a:t>      Memory</a:t>
              </a:r>
              <a:endParaRPr lang="en-US" altLang="zh-CN" b="1">
                <a:solidFill>
                  <a:schemeClr val="bg1"/>
                </a:solidFill>
              </a:endParaRPr>
            </a:p>
          </p:txBody>
        </p:sp>
      </p:grpSp>
      <p:graphicFrame>
        <p:nvGraphicFramePr>
          <p:cNvPr id="11" name="表格 10"/>
          <p:cNvGraphicFramePr/>
          <p:nvPr>
            <p:custDataLst>
              <p:tags r:id="rId1"/>
            </p:custDataLst>
          </p:nvPr>
        </p:nvGraphicFramePr>
        <p:xfrm>
          <a:off x="9302750" y="177990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sz="1600" b="0">
                          <a:solidFill>
                            <a:schemeClr val="tx1"/>
                          </a:solidFill>
                          <a:cs typeface="+mn-lt"/>
                        </a:rPr>
                        <a:t>add R4, R0, R0</a:t>
                      </a:r>
                      <a:endParaRPr lang="en-US" altLang="zh-CN" sz="1600"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sz="1600">
                          <a:solidFill>
                            <a:schemeClr val="tx1"/>
                          </a:solidFill>
                          <a:cs typeface="+mn-lt"/>
                        </a:rPr>
                        <a:t>sub R1, R3, R4</a:t>
                      </a: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12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16</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32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2" name="组合 11"/>
          <p:cNvGrpSpPr/>
          <p:nvPr/>
        </p:nvGrpSpPr>
        <p:grpSpPr>
          <a:xfrm>
            <a:off x="3574415" y="1485265"/>
            <a:ext cx="2202815" cy="3078480"/>
            <a:chOff x="10847" y="1820"/>
            <a:chExt cx="3441" cy="6688"/>
          </a:xfrm>
        </p:grpSpPr>
        <p:sp>
          <p:nvSpPr>
            <p:cNvPr id="13" name="矩形 12"/>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0959" y="2089"/>
              <a:ext cx="2997" cy="800"/>
            </a:xfrm>
            <a:prstGeom prst="rect">
              <a:avLst/>
            </a:prstGeom>
            <a:noFill/>
            <a:ln>
              <a:noFill/>
            </a:ln>
          </p:spPr>
          <p:txBody>
            <a:bodyPr wrap="square" rtlCol="0">
              <a:spAutoFit/>
            </a:bodyPr>
            <a:lstStyle/>
            <a:p>
              <a:r>
                <a:rPr lang="en-US" altLang="zh-CN" b="1">
                  <a:solidFill>
                    <a:schemeClr val="bg1"/>
                  </a:solidFill>
                </a:rPr>
                <a:t>      Register File</a:t>
              </a:r>
              <a:endParaRPr lang="en-US" altLang="zh-CN" b="1">
                <a:solidFill>
                  <a:schemeClr val="bg1"/>
                </a:solidFill>
              </a:endParaRPr>
            </a:p>
          </p:txBody>
        </p:sp>
      </p:grpSp>
      <p:graphicFrame>
        <p:nvGraphicFramePr>
          <p:cNvPr id="15" name="表格 14"/>
          <p:cNvGraphicFramePr/>
          <p:nvPr>
            <p:custDataLst>
              <p:tags r:id="rId2"/>
            </p:custDataLst>
          </p:nvPr>
        </p:nvGraphicFramePr>
        <p:xfrm>
          <a:off x="3725545" y="204152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R0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85000"/>
                      </a:schemeClr>
                    </a:solidFill>
                  </a:tcPr>
                </a:tc>
              </a:tr>
              <a:tr h="258445">
                <a:tc>
                  <a:txBody>
                    <a:bodyPr/>
                    <a:lstStyle/>
                    <a:p>
                      <a:pPr algn="dist">
                        <a:lnSpc>
                          <a:spcPct val="60000"/>
                        </a:lnSpc>
                        <a:buNone/>
                      </a:pPr>
                      <a:r>
                        <a:rPr lang="en-US" altLang="zh-CN"/>
                        <a:t>R1</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R2</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R3</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R4</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R5</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R6</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R7</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R8</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6" name="组合 15"/>
          <p:cNvGrpSpPr/>
          <p:nvPr/>
        </p:nvGrpSpPr>
        <p:grpSpPr>
          <a:xfrm>
            <a:off x="3574415" y="4940935"/>
            <a:ext cx="2232660" cy="841375"/>
            <a:chOff x="5291" y="7895"/>
            <a:chExt cx="3516" cy="1325"/>
          </a:xfrm>
        </p:grpSpPr>
        <p:sp>
          <p:nvSpPr>
            <p:cNvPr id="8" name="矩形 7"/>
            <p:cNvSpPr/>
            <p:nvPr/>
          </p:nvSpPr>
          <p:spPr>
            <a:xfrm>
              <a:off x="5291" y="7895"/>
              <a:ext cx="3516" cy="132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481" y="7895"/>
              <a:ext cx="1136" cy="628"/>
            </a:xfrm>
            <a:prstGeom prst="rect">
              <a:avLst/>
            </a:prstGeom>
            <a:noFill/>
          </p:spPr>
          <p:txBody>
            <a:bodyPr wrap="square" rtlCol="0">
              <a:spAutoFit/>
            </a:bodyPr>
            <a:lstStyle/>
            <a:p>
              <a:r>
                <a:rPr lang="en-US" altLang="zh-CN" sz="2000" b="1">
                  <a:solidFill>
                    <a:schemeClr val="bg1"/>
                  </a:solidFill>
                </a:rPr>
                <a:t>ALU</a:t>
              </a:r>
              <a:endParaRPr lang="en-US" altLang="zh-CN" sz="2000" b="1">
                <a:solidFill>
                  <a:schemeClr val="bg1"/>
                </a:solidFill>
              </a:endParaRPr>
            </a:p>
          </p:txBody>
        </p:sp>
      </p:grpSp>
      <p:sp>
        <p:nvSpPr>
          <p:cNvPr id="18" name="矩形 17"/>
          <p:cNvSpPr/>
          <p:nvPr/>
        </p:nvSpPr>
        <p:spPr>
          <a:xfrm>
            <a:off x="6312535" y="1268095"/>
            <a:ext cx="2383790" cy="931545"/>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箭头连接符 20"/>
          <p:cNvCxnSpPr/>
          <p:nvPr/>
        </p:nvCxnSpPr>
        <p:spPr>
          <a:xfrm flipV="1">
            <a:off x="8688705" y="1772285"/>
            <a:ext cx="431800" cy="63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6319520" y="2425065"/>
            <a:ext cx="2423160" cy="931545"/>
            <a:chOff x="5291" y="7895"/>
            <a:chExt cx="3816" cy="1467"/>
          </a:xfrm>
        </p:grpSpPr>
        <p:sp>
          <p:nvSpPr>
            <p:cNvPr id="23" name="矩形 22"/>
            <p:cNvSpPr/>
            <p:nvPr/>
          </p:nvSpPr>
          <p:spPr>
            <a:xfrm>
              <a:off x="5291" y="7895"/>
              <a:ext cx="3754" cy="1467"/>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5437" y="7895"/>
              <a:ext cx="3670" cy="628"/>
            </a:xfrm>
            <a:prstGeom prst="rect">
              <a:avLst/>
            </a:prstGeom>
            <a:noFill/>
          </p:spPr>
          <p:txBody>
            <a:bodyPr wrap="square" rtlCol="0">
              <a:spAutoFit/>
            </a:bodyPr>
            <a:lstStyle/>
            <a:p>
              <a:pPr algn="ctr"/>
              <a:r>
                <a:rPr lang="en-US" altLang="zh-CN" sz="2000" b="1" dirty="0">
                  <a:solidFill>
                    <a:schemeClr val="bg1"/>
                  </a:solidFill>
                </a:rPr>
                <a:t>Instruction</a:t>
              </a:r>
              <a:endParaRPr lang="en-US" altLang="zh-CN" sz="2000" b="1" dirty="0">
                <a:solidFill>
                  <a:schemeClr val="bg1"/>
                </a:solidFill>
              </a:endParaRPr>
            </a:p>
          </p:txBody>
        </p:sp>
      </p:grpSp>
      <p:cxnSp>
        <p:nvCxnSpPr>
          <p:cNvPr id="26" name="直接箭头连接符 25"/>
          <p:cNvCxnSpPr/>
          <p:nvPr/>
        </p:nvCxnSpPr>
        <p:spPr>
          <a:xfrm flipH="1">
            <a:off x="8683625" y="2853690"/>
            <a:ext cx="431800" cy="1651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6671945" y="3937635"/>
            <a:ext cx="1781810" cy="996950"/>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Control</a:t>
            </a:r>
            <a:endParaRPr lang="en-US" altLang="zh-CN" sz="2000" b="1" dirty="0"/>
          </a:p>
          <a:p>
            <a:pPr algn="ctr"/>
            <a:r>
              <a:rPr lang="en-US" altLang="zh-CN" sz="2000" b="1" dirty="0"/>
              <a:t>Logic</a:t>
            </a:r>
            <a:endParaRPr lang="en-US" altLang="zh-CN" sz="2000" b="1" dirty="0"/>
          </a:p>
        </p:txBody>
      </p:sp>
      <p:cxnSp>
        <p:nvCxnSpPr>
          <p:cNvPr id="29" name="直接箭头连接符 28"/>
          <p:cNvCxnSpPr>
            <a:stCxn id="25" idx="2"/>
            <a:endCxn id="27" idx="0"/>
          </p:cNvCxnSpPr>
          <p:nvPr/>
        </p:nvCxnSpPr>
        <p:spPr>
          <a:xfrm>
            <a:off x="7546975" y="3263265"/>
            <a:ext cx="15875" cy="67437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27" idx="3"/>
            <a:endCxn id="8" idx="3"/>
          </p:cNvCxnSpPr>
          <p:nvPr/>
        </p:nvCxnSpPr>
        <p:spPr>
          <a:xfrm flipH="1">
            <a:off x="5807075" y="4788535"/>
            <a:ext cx="1125855" cy="57340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7" idx="1"/>
          </p:cNvCxnSpPr>
          <p:nvPr/>
        </p:nvCxnSpPr>
        <p:spPr>
          <a:xfrm flipH="1" flipV="1">
            <a:off x="5751830" y="3677920"/>
            <a:ext cx="1181100" cy="40576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5088890" y="4563745"/>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rot="16200000" flipV="1">
            <a:off x="2736850" y="3933825"/>
            <a:ext cx="3138805" cy="1320165"/>
          </a:xfrm>
          <a:prstGeom prst="bentConnector4">
            <a:avLst>
              <a:gd name="adj1" fmla="val 930"/>
              <a:gd name="adj2" fmla="val 118038"/>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4864100" y="5800725"/>
            <a:ext cx="8890" cy="3644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330065" y="4580890"/>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rot="10800000">
            <a:off x="6384290" y="1737995"/>
            <a:ext cx="340995" cy="2774950"/>
          </a:xfrm>
          <a:prstGeom prst="bentConnector3">
            <a:avLst>
              <a:gd name="adj1" fmla="val 169832"/>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31" name="矩形标注 30"/>
          <p:cNvSpPr/>
          <p:nvPr/>
        </p:nvSpPr>
        <p:spPr>
          <a:xfrm>
            <a:off x="695960" y="1484630"/>
            <a:ext cx="2589530" cy="2552065"/>
          </a:xfrm>
          <a:prstGeom prst="wedgeRectCallout">
            <a:avLst>
              <a:gd name="adj1" fmla="val 57479"/>
              <a:gd name="adj2" fmla="val -20365"/>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sz="2000" b="1" dirty="0"/>
              <a:t>Q: Where does the Register File get the information on which registers to read and write from? </a:t>
            </a:r>
            <a:endParaRPr lang="en-US" sz="2000" b="1" dirty="0">
              <a:solidFill>
                <a:schemeClr val="lt1"/>
              </a:solidFill>
            </a:endParaRPr>
          </a:p>
        </p:txBody>
      </p:sp>
      <p:sp>
        <p:nvSpPr>
          <p:cNvPr id="38" name="矩形标注 37"/>
          <p:cNvSpPr/>
          <p:nvPr/>
        </p:nvSpPr>
        <p:spPr>
          <a:xfrm>
            <a:off x="6167755" y="5001260"/>
            <a:ext cx="3848735" cy="1522095"/>
          </a:xfrm>
          <a:prstGeom prst="wedgeRectCallout">
            <a:avLst>
              <a:gd name="adj1" fmla="val -7951"/>
              <a:gd name="adj2" fmla="val -78628"/>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altLang="zh-CN" b="1"/>
              <a:t>A: From the Control</a:t>
            </a:r>
            <a:endParaRPr lang="en-US" altLang="zh-CN" b="1"/>
          </a:p>
          <a:p>
            <a:pPr algn="l"/>
            <a:r>
              <a:rPr lang="en-US" altLang="zh-CN"/>
              <a:t>The control logic decodes the instruction and figures out which register file entries to use. It then tells the Register File what to read and write.</a:t>
            </a:r>
            <a:endParaRPr lang="en-US" altLang="zh-CN"/>
          </a:p>
        </p:txBody>
      </p:sp>
      <p:sp>
        <p:nvSpPr>
          <p:cNvPr id="37" name="文本框 36"/>
          <p:cNvSpPr txBox="1"/>
          <p:nvPr/>
        </p:nvSpPr>
        <p:spPr>
          <a:xfrm>
            <a:off x="6508750" y="1737995"/>
            <a:ext cx="2061845" cy="368300"/>
          </a:xfrm>
          <a:prstGeom prst="rect">
            <a:avLst/>
          </a:prstGeom>
          <a:solidFill>
            <a:srgbClr val="FFFF00"/>
          </a:solidFill>
          <a:ln>
            <a:solidFill>
              <a:schemeClr val="tx1"/>
            </a:solidFill>
          </a:ln>
        </p:spPr>
        <p:txBody>
          <a:bodyPr wrap="square" rtlCol="0">
            <a:spAutoFit/>
          </a:bodyPr>
          <a:lstStyle/>
          <a:p>
            <a:r>
              <a:rPr lang="en-US" altLang="zh-CN"/>
              <a:t>                 0</a:t>
            </a:r>
            <a:endParaRPr lang="en-US" altLang="zh-CN"/>
          </a:p>
        </p:txBody>
      </p:sp>
      <p:sp>
        <p:nvSpPr>
          <p:cNvPr id="39" name="文本框 38"/>
          <p:cNvSpPr txBox="1"/>
          <p:nvPr/>
        </p:nvSpPr>
        <p:spPr>
          <a:xfrm>
            <a:off x="6515735" y="2894965"/>
            <a:ext cx="2061845" cy="368300"/>
          </a:xfrm>
          <a:prstGeom prst="rect">
            <a:avLst/>
          </a:prstGeom>
          <a:solidFill>
            <a:srgbClr val="FFFF00"/>
          </a:solidFill>
          <a:ln>
            <a:solidFill>
              <a:schemeClr val="tx1"/>
            </a:solidFill>
          </a:ln>
        </p:spPr>
        <p:txBody>
          <a:bodyPr wrap="square" rtlCol="0">
            <a:spAutoFit/>
          </a:bodyPr>
          <a:lstStyle/>
          <a:p>
            <a:r>
              <a:rPr lang="en-US" altLang="zh-CN">
                <a:cs typeface="+mn-lt"/>
                <a:sym typeface="+mn-ea"/>
              </a:rPr>
              <a:t>add R4, R0, R0</a:t>
            </a:r>
            <a:endParaRPr lang="en-US" altLang="zh-CN"/>
          </a:p>
        </p:txBody>
      </p:sp>
      <p:sp>
        <p:nvSpPr>
          <p:cNvPr id="40" name="文本框 39"/>
          <p:cNvSpPr txBox="1"/>
          <p:nvPr/>
        </p:nvSpPr>
        <p:spPr>
          <a:xfrm>
            <a:off x="3741420" y="5300980"/>
            <a:ext cx="1898650" cy="368300"/>
          </a:xfrm>
          <a:prstGeom prst="rect">
            <a:avLst/>
          </a:prstGeom>
          <a:solidFill>
            <a:srgbClr val="FFFF00"/>
          </a:solidFill>
          <a:ln>
            <a:solidFill>
              <a:schemeClr val="tx1"/>
            </a:solidFill>
          </a:ln>
        </p:spPr>
        <p:txBody>
          <a:bodyPr wrap="square" rtlCol="0">
            <a:spAutoFit/>
          </a:bodyPr>
          <a:lstStyle/>
          <a:p>
            <a:r>
              <a:rPr lang="en-US" altLang="zh-CN"/>
              <a:t>              add</a:t>
            </a:r>
            <a:endParaRPr lang="en-US" altLang="zh-CN"/>
          </a:p>
        </p:txBody>
      </p:sp>
      <p:cxnSp>
        <p:nvCxnSpPr>
          <p:cNvPr id="41" name="直接箭头连接符 40"/>
          <p:cNvCxnSpPr/>
          <p:nvPr/>
        </p:nvCxnSpPr>
        <p:spPr>
          <a:xfrm flipH="1" flipV="1">
            <a:off x="5735955" y="3644900"/>
            <a:ext cx="1181100" cy="405765"/>
          </a:xfrm>
          <a:prstGeom prst="straightConnector1">
            <a:avLst/>
          </a:prstGeom>
          <a:ln w="571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endCxn id="8" idx="3"/>
          </p:cNvCxnSpPr>
          <p:nvPr/>
        </p:nvCxnSpPr>
        <p:spPr>
          <a:xfrm flipH="1">
            <a:off x="5807075" y="4796790"/>
            <a:ext cx="1153160" cy="565150"/>
          </a:xfrm>
          <a:prstGeom prst="straightConnector1">
            <a:avLst/>
          </a:prstGeom>
          <a:ln w="571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43" name="椭圆 42"/>
          <p:cNvSpPr/>
          <p:nvPr/>
        </p:nvSpPr>
        <p:spPr>
          <a:xfrm>
            <a:off x="4728210" y="1993265"/>
            <a:ext cx="456565" cy="447675"/>
          </a:xfrm>
          <a:prstGeom prst="ellipse">
            <a:avLst/>
          </a:prstGeom>
          <a:noFill/>
          <a:ln>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503420" y="1972310"/>
            <a:ext cx="424180" cy="469265"/>
          </a:xfrm>
          <a:prstGeom prst="ellipse">
            <a:avLst/>
          </a:prstGeom>
          <a:noFill/>
          <a:ln>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箭头连接符 44"/>
          <p:cNvCxnSpPr>
            <a:stCxn id="44" idx="4"/>
          </p:cNvCxnSpPr>
          <p:nvPr/>
        </p:nvCxnSpPr>
        <p:spPr>
          <a:xfrm flipH="1">
            <a:off x="4368165" y="2441575"/>
            <a:ext cx="347345" cy="2499360"/>
          </a:xfrm>
          <a:prstGeom prst="straightConnector1">
            <a:avLst/>
          </a:prstGeom>
          <a:ln w="28575">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43" idx="4"/>
          </p:cNvCxnSpPr>
          <p:nvPr/>
        </p:nvCxnSpPr>
        <p:spPr>
          <a:xfrm>
            <a:off x="4956810" y="2440940"/>
            <a:ext cx="131445" cy="2499995"/>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47" name="直接箭头连接符 46"/>
          <p:cNvCxnSpPr/>
          <p:nvPr/>
        </p:nvCxnSpPr>
        <p:spPr>
          <a:xfrm>
            <a:off x="4864100" y="5815965"/>
            <a:ext cx="8255" cy="421005"/>
          </a:xfrm>
          <a:prstGeom prst="straightConnector1">
            <a:avLst/>
          </a:prstGeom>
          <a:ln w="571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9" name="肘形连接符 46"/>
          <p:cNvCxnSpPr/>
          <p:nvPr/>
        </p:nvCxnSpPr>
        <p:spPr>
          <a:xfrm rot="16200000" flipV="1">
            <a:off x="2638629" y="3439795"/>
            <a:ext cx="3138805" cy="1320165"/>
          </a:xfrm>
          <a:prstGeom prst="bentConnector4">
            <a:avLst>
              <a:gd name="adj1" fmla="val -17641"/>
              <a:gd name="adj2" fmla="val 146368"/>
            </a:avLst>
          </a:prstGeom>
          <a:ln w="571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0" name="文本框 18"/>
          <p:cNvSpPr txBox="1"/>
          <p:nvPr/>
        </p:nvSpPr>
        <p:spPr>
          <a:xfrm>
            <a:off x="6456680" y="1268095"/>
            <a:ext cx="2226945" cy="369570"/>
          </a:xfrm>
          <a:prstGeom prst="rect">
            <a:avLst/>
          </a:prstGeom>
          <a:noFill/>
        </p:spPr>
        <p:txBody>
          <a:bodyPr wrap="square" rtlCol="0">
            <a:spAutoFit/>
          </a:bodyPr>
          <a:lstStyle/>
          <a:p>
            <a:r>
              <a:rPr lang="en-US" altLang="zh-CN" b="1" dirty="0">
                <a:solidFill>
                  <a:schemeClr val="bg1"/>
                </a:solidFill>
              </a:rPr>
              <a:t>Program Counter </a:t>
            </a:r>
            <a:r>
              <a:rPr lang="en-US" altLang="zh-CN" b="1" dirty="0">
                <a:solidFill>
                  <a:schemeClr val="bg1"/>
                </a:solidFill>
              </a:rPr>
              <a:t>(PC)</a:t>
            </a:r>
            <a:endParaRPr lang="en-US" altLang="zh-CN" b="1" dirty="0">
              <a:solidFill>
                <a:schemeClr val="bg1"/>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MIPS Instruction Set</a:t>
            </a:r>
            <a:endParaRPr lang="en-US" dirty="0"/>
          </a:p>
        </p:txBody>
      </p:sp>
      <p:sp>
        <p:nvSpPr>
          <p:cNvPr id="3" name="Content Placeholder 2"/>
          <p:cNvSpPr>
            <a:spLocks noGrp="1"/>
          </p:cNvSpPr>
          <p:nvPr>
            <p:ph idx="1"/>
          </p:nvPr>
        </p:nvSpPr>
        <p:spPr>
          <a:xfrm>
            <a:off x="609600" y="1340769"/>
            <a:ext cx="10972800" cy="5040560"/>
          </a:xfrm>
        </p:spPr>
        <p:txBody>
          <a:bodyPr/>
          <a:lstStyle/>
          <a:p>
            <a:r>
              <a:rPr lang="en-US" dirty="0">
                <a:solidFill>
                  <a:schemeClr val="bg1">
                    <a:lumMod val="85000"/>
                  </a:schemeClr>
                </a:solidFill>
              </a:rPr>
              <a:t>Data operations</a:t>
            </a:r>
            <a:endParaRPr lang="en-US" dirty="0">
              <a:solidFill>
                <a:schemeClr val="bg1">
                  <a:lumMod val="85000"/>
                </a:schemeClr>
              </a:solidFill>
            </a:endParaRPr>
          </a:p>
          <a:p>
            <a:pPr lvl="1"/>
            <a:r>
              <a:rPr lang="en-US" dirty="0">
                <a:solidFill>
                  <a:schemeClr val="bg1">
                    <a:lumMod val="85000"/>
                  </a:schemeClr>
                </a:solidFill>
              </a:rPr>
              <a:t>Arithmetic (add, sub, </a:t>
            </a:r>
            <a:r>
              <a:rPr lang="en-US" dirty="0" err="1">
                <a:solidFill>
                  <a:schemeClr val="bg1">
                    <a:lumMod val="85000"/>
                  </a:schemeClr>
                </a:solidFill>
              </a:rPr>
              <a:t>mul</a:t>
            </a:r>
            <a:r>
              <a:rPr lang="en-US" dirty="0">
                <a:solidFill>
                  <a:schemeClr val="bg1">
                    <a:lumMod val="85000"/>
                  </a:schemeClr>
                </a:solidFill>
              </a:rPr>
              <a:t>, div)</a:t>
            </a:r>
            <a:endParaRPr lang="en-US" dirty="0">
              <a:solidFill>
                <a:schemeClr val="bg1">
                  <a:lumMod val="85000"/>
                </a:schemeClr>
              </a:solidFill>
            </a:endParaRPr>
          </a:p>
          <a:p>
            <a:pPr lvl="1"/>
            <a:r>
              <a:rPr lang="en-US" dirty="0">
                <a:solidFill>
                  <a:schemeClr val="bg1">
                    <a:lumMod val="85000"/>
                  </a:schemeClr>
                </a:solidFill>
              </a:rPr>
              <a:t>Logical (and, or)</a:t>
            </a:r>
            <a:endParaRPr lang="en-US" dirty="0">
              <a:solidFill>
                <a:schemeClr val="bg1">
                  <a:lumMod val="85000"/>
                </a:schemeClr>
              </a:solidFill>
            </a:endParaRPr>
          </a:p>
          <a:p>
            <a:r>
              <a:rPr lang="en-US" dirty="0"/>
              <a:t>Data transfer</a:t>
            </a:r>
            <a:endParaRPr lang="en-US" dirty="0"/>
          </a:p>
          <a:p>
            <a:pPr lvl="1"/>
            <a:r>
              <a:rPr lang="en-US" dirty="0"/>
              <a:t>Load (memory -&gt; register)</a:t>
            </a:r>
            <a:endParaRPr lang="en-US" dirty="0"/>
          </a:p>
          <a:p>
            <a:pPr lvl="1"/>
            <a:r>
              <a:rPr lang="en-US" dirty="0"/>
              <a:t>Save (register-&gt;memory)</a:t>
            </a:r>
            <a:endParaRPr lang="en-US" dirty="0"/>
          </a:p>
          <a:p>
            <a:r>
              <a:rPr lang="en-US" dirty="0">
                <a:solidFill>
                  <a:schemeClr val="bg1">
                    <a:lumMod val="85000"/>
                  </a:schemeClr>
                </a:solidFill>
              </a:rPr>
              <a:t>Control</a:t>
            </a:r>
            <a:endParaRPr lang="en-US" dirty="0">
              <a:solidFill>
                <a:schemeClr val="bg1">
                  <a:lumMod val="85000"/>
                </a:schemeClr>
              </a:solidFill>
            </a:endParaRPr>
          </a:p>
          <a:p>
            <a:pPr lvl="1"/>
            <a:r>
              <a:rPr lang="en-US" dirty="0">
                <a:solidFill>
                  <a:schemeClr val="bg1">
                    <a:lumMod val="85000"/>
                  </a:schemeClr>
                </a:solidFill>
              </a:rPr>
              <a:t>Conditional Branch (like “if … then … else” in C)</a:t>
            </a:r>
            <a:endParaRPr lang="en-US" dirty="0">
              <a:solidFill>
                <a:schemeClr val="bg1">
                  <a:lumMod val="85000"/>
                </a:schemeClr>
              </a:solidFill>
            </a:endParaRPr>
          </a:p>
          <a:p>
            <a:pPr lvl="1"/>
            <a:r>
              <a:rPr lang="en-US" dirty="0">
                <a:solidFill>
                  <a:schemeClr val="bg1">
                    <a:lumMod val="85000"/>
                  </a:schemeClr>
                </a:solidFill>
              </a:rPr>
              <a:t>Unconditional Branch (like “</a:t>
            </a:r>
            <a:r>
              <a:rPr lang="en-US" dirty="0" err="1">
                <a:solidFill>
                  <a:schemeClr val="bg1">
                    <a:lumMod val="85000"/>
                  </a:schemeClr>
                </a:solidFill>
              </a:rPr>
              <a:t>goto</a:t>
            </a:r>
            <a:r>
              <a:rPr lang="en-US" dirty="0">
                <a:solidFill>
                  <a:schemeClr val="bg1">
                    <a:lumMod val="85000"/>
                  </a:schemeClr>
                </a:solidFill>
              </a:rPr>
              <a:t>” in C)</a:t>
            </a:r>
            <a:endParaRPr lang="en-US" dirty="0">
              <a:solidFill>
                <a:schemeClr val="bg1">
                  <a:lumMod val="85000"/>
                </a:schemeClr>
              </a:solidFill>
            </a:endParaRPr>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Transfer Instructions</a:t>
            </a:r>
            <a:endParaRPr lang="en-US" dirty="0"/>
          </a:p>
        </p:txBody>
      </p:sp>
      <p:sp>
        <p:nvSpPr>
          <p:cNvPr id="3" name="Content Placeholder 2"/>
          <p:cNvSpPr>
            <a:spLocks noGrp="1"/>
          </p:cNvSpPr>
          <p:nvPr>
            <p:ph idx="1"/>
          </p:nvPr>
        </p:nvSpPr>
        <p:spPr/>
        <p:txBody>
          <a:bodyPr/>
          <a:lstStyle/>
          <a:p>
            <a:r>
              <a:rPr lang="en-US" dirty="0"/>
              <a:t>In MIPS (and other typical RISC), calculations require to:</a:t>
            </a:r>
            <a:endParaRPr lang="en-US" dirty="0"/>
          </a:p>
          <a:p>
            <a:pPr marL="971550" lvl="1" indent="-514350">
              <a:buFont typeface="+mj-lt"/>
              <a:buAutoNum type="arabicPeriod"/>
            </a:pPr>
            <a:r>
              <a:rPr lang="en-US" dirty="0"/>
              <a:t>Get operands from memory into registers</a:t>
            </a:r>
            <a:endParaRPr lang="en-US" dirty="0"/>
          </a:p>
          <a:p>
            <a:pPr marL="971550" lvl="1" indent="-514350">
              <a:buFont typeface="+mj-lt"/>
              <a:buAutoNum type="arabicPeriod"/>
            </a:pPr>
            <a:r>
              <a:rPr lang="en-US" dirty="0"/>
              <a:t>Calculations performed only on values in registers</a:t>
            </a:r>
            <a:endParaRPr lang="en-US" dirty="0"/>
          </a:p>
          <a:p>
            <a:pPr marL="971550" lvl="1" indent="-514350">
              <a:buFont typeface="+mj-lt"/>
              <a:buAutoNum type="arabicPeriod"/>
            </a:pPr>
            <a:r>
              <a:rPr lang="en-US" dirty="0"/>
              <a:t>Write result from register back to memory</a:t>
            </a:r>
            <a:endParaRPr lang="en-US" dirty="0"/>
          </a:p>
          <a:p>
            <a:r>
              <a:rPr lang="en-US" dirty="0"/>
              <a:t>Only </a:t>
            </a:r>
            <a:r>
              <a:rPr lang="en-US" dirty="0">
                <a:solidFill>
                  <a:srgbClr val="FF0000"/>
                </a:solidFill>
              </a:rPr>
              <a:t>Load instructions </a:t>
            </a:r>
            <a:r>
              <a:rPr lang="en-US" dirty="0"/>
              <a:t>can read an operand from memory</a:t>
            </a:r>
            <a:endParaRPr lang="en-US" dirty="0"/>
          </a:p>
          <a:p>
            <a:r>
              <a:rPr lang="en-US" dirty="0"/>
              <a:t>Only </a:t>
            </a:r>
            <a:r>
              <a:rPr lang="en-US" dirty="0">
                <a:solidFill>
                  <a:srgbClr val="FF0000"/>
                </a:solidFill>
              </a:rPr>
              <a:t>Store instructions </a:t>
            </a:r>
            <a:r>
              <a:rPr lang="en-US" dirty="0"/>
              <a:t>can write an operand to memory</a:t>
            </a:r>
            <a:endParaRPr lang="en-US" dirty="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and Store</a:t>
            </a:r>
            <a:endParaRPr lang="en-US" dirty="0"/>
          </a:p>
        </p:txBody>
      </p:sp>
      <p:sp>
        <p:nvSpPr>
          <p:cNvPr id="3" name="Content Placeholder 2"/>
          <p:cNvSpPr>
            <a:spLocks noGrp="1"/>
          </p:cNvSpPr>
          <p:nvPr>
            <p:ph idx="1"/>
          </p:nvPr>
        </p:nvSpPr>
        <p:spPr>
          <a:xfrm>
            <a:off x="609600" y="1340769"/>
            <a:ext cx="10972800" cy="5040560"/>
          </a:xfrm>
        </p:spPr>
        <p:txBody>
          <a:bodyPr/>
          <a:lstStyle/>
          <a:p>
            <a:r>
              <a:rPr lang="en-US" sz="2800" b="1" dirty="0" err="1"/>
              <a:t>lw</a:t>
            </a:r>
            <a:r>
              <a:rPr lang="en-US" sz="2800" dirty="0"/>
              <a:t>: load a </a:t>
            </a:r>
            <a:r>
              <a:rPr lang="en-US" sz="2800" dirty="0">
                <a:solidFill>
                  <a:srgbClr val="FF0000"/>
                </a:solidFill>
              </a:rPr>
              <a:t>word</a:t>
            </a:r>
            <a:r>
              <a:rPr lang="en-US" sz="2800" dirty="0"/>
              <a:t> from memory to register</a:t>
            </a:r>
            <a:endParaRPr lang="en-US" sz="2800" dirty="0"/>
          </a:p>
          <a:p>
            <a:pPr lvl="1"/>
            <a:r>
              <a:rPr lang="en-US" sz="2400" dirty="0"/>
              <a:t>Example: </a:t>
            </a:r>
            <a:r>
              <a:rPr lang="en-US" sz="2400" b="1" dirty="0" err="1">
                <a:solidFill>
                  <a:srgbClr val="FF0000"/>
                </a:solidFill>
              </a:rPr>
              <a:t>lw</a:t>
            </a:r>
            <a:r>
              <a:rPr lang="en-US" sz="2400" dirty="0"/>
              <a:t> $s1, 100($t1)</a:t>
            </a:r>
            <a:endParaRPr lang="en-US" sz="2400" dirty="0"/>
          </a:p>
          <a:p>
            <a:pPr lvl="2"/>
            <a:r>
              <a:rPr lang="en-US" sz="2000" dirty="0"/>
              <a:t>Register $s1 = content of memory location (100 + $t1)</a:t>
            </a:r>
            <a:endParaRPr lang="en-US" sz="2000" dirty="0"/>
          </a:p>
          <a:p>
            <a:pPr lvl="2"/>
            <a:endParaRPr lang="en-US" sz="2000" b="1" dirty="0"/>
          </a:p>
          <a:p>
            <a:r>
              <a:rPr lang="en-US" sz="2800" b="1" dirty="0" err="1"/>
              <a:t>sw</a:t>
            </a:r>
            <a:r>
              <a:rPr lang="en-US" sz="2800" dirty="0"/>
              <a:t>: store a </a:t>
            </a:r>
            <a:r>
              <a:rPr lang="en-US" sz="2800" dirty="0">
                <a:solidFill>
                  <a:srgbClr val="FF0000"/>
                </a:solidFill>
              </a:rPr>
              <a:t>word</a:t>
            </a:r>
            <a:r>
              <a:rPr lang="en-US" sz="2800" dirty="0"/>
              <a:t> from register to memory</a:t>
            </a:r>
            <a:endParaRPr lang="en-US" sz="2800" dirty="0"/>
          </a:p>
          <a:p>
            <a:pPr lvl="1"/>
            <a:r>
              <a:rPr lang="en-US" sz="2400" dirty="0"/>
              <a:t>Example: </a:t>
            </a:r>
            <a:r>
              <a:rPr lang="en-US" sz="2400" b="1" dirty="0" err="1">
                <a:solidFill>
                  <a:srgbClr val="FF0000"/>
                </a:solidFill>
              </a:rPr>
              <a:t>sw</a:t>
            </a:r>
            <a:r>
              <a:rPr lang="en-US" sz="2400" dirty="0"/>
              <a:t> $s1, 100($t1)</a:t>
            </a:r>
            <a:endParaRPr lang="en-US" sz="2400" dirty="0"/>
          </a:p>
          <a:p>
            <a:pPr lvl="2"/>
            <a:r>
              <a:rPr lang="en-US" sz="2000" dirty="0"/>
              <a:t>Content of memory location (100 + $t1) = Register $s1</a:t>
            </a:r>
            <a:endParaRPr lang="en-US" sz="2000" dirty="0"/>
          </a:p>
          <a:p>
            <a:pPr lvl="2"/>
            <a:endParaRPr lang="en-US" sz="2000" dirty="0"/>
          </a:p>
          <a:p>
            <a:r>
              <a:rPr lang="en-US" sz="2800" dirty="0"/>
              <a:t>In both cases, $t1 is </a:t>
            </a:r>
            <a:r>
              <a:rPr lang="en-US" sz="2800" dirty="0">
                <a:solidFill>
                  <a:srgbClr val="0070C0"/>
                </a:solidFill>
              </a:rPr>
              <a:t>base register</a:t>
            </a:r>
            <a:r>
              <a:rPr lang="en-US" sz="2800" dirty="0"/>
              <a:t>, and 100 is </a:t>
            </a:r>
            <a:r>
              <a:rPr lang="en-US" sz="2800" dirty="0">
                <a:solidFill>
                  <a:srgbClr val="0070C0"/>
                </a:solidFill>
              </a:rPr>
              <a:t>offset</a:t>
            </a:r>
            <a:endParaRPr lang="en-US" sz="2800" dirty="0">
              <a:solidFill>
                <a:srgbClr val="0070C0"/>
              </a:solidFill>
            </a:endParaRPr>
          </a:p>
          <a:p>
            <a:pPr marL="1371600" lvl="3" indent="0">
              <a:buNone/>
            </a:pPr>
            <a:endParaRPr lang="en-US" sz="1800" dirty="0"/>
          </a:p>
          <a:p>
            <a:pPr lvl="1"/>
            <a:endParaRPr lang="en-US" sz="2400" dirty="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grpSp>
        <p:nvGrpSpPr>
          <p:cNvPr id="5" name="Group 4"/>
          <p:cNvGrpSpPr/>
          <p:nvPr/>
        </p:nvGrpSpPr>
        <p:grpSpPr>
          <a:xfrm>
            <a:off x="8092742" y="804063"/>
            <a:ext cx="3975665" cy="1976865"/>
            <a:chOff x="8092742" y="804063"/>
            <a:chExt cx="3975665" cy="1976865"/>
          </a:xfrm>
        </p:grpSpPr>
        <p:sp>
          <p:nvSpPr>
            <p:cNvPr id="6" name="Rectangle 5"/>
            <p:cNvSpPr/>
            <p:nvPr/>
          </p:nvSpPr>
          <p:spPr>
            <a:xfrm>
              <a:off x="10416480" y="1916832"/>
              <a:ext cx="936104" cy="216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0416480" y="2135166"/>
              <a:ext cx="936104" cy="216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10416480" y="2348880"/>
              <a:ext cx="936104" cy="216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0416480" y="2564904"/>
              <a:ext cx="936104" cy="216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416480" y="1700808"/>
              <a:ext cx="936104" cy="216024"/>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xxxx</a:t>
              </a:r>
              <a:endParaRPr lang="en-US" dirty="0"/>
            </a:p>
          </p:txBody>
        </p:sp>
        <p:sp>
          <p:nvSpPr>
            <p:cNvPr id="11" name="Rectangle 10"/>
            <p:cNvSpPr/>
            <p:nvPr/>
          </p:nvSpPr>
          <p:spPr>
            <a:xfrm>
              <a:off x="10416480" y="1482474"/>
              <a:ext cx="936104" cy="216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8582322" y="1444160"/>
              <a:ext cx="936104" cy="216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2000</a:t>
              </a:r>
              <a:endParaRPr lang="en-US" dirty="0">
                <a:solidFill>
                  <a:schemeClr val="tx1"/>
                </a:solidFill>
              </a:endParaRPr>
            </a:p>
          </p:txBody>
        </p:sp>
        <p:sp>
          <p:nvSpPr>
            <p:cNvPr id="13" name="Rectangle 12"/>
            <p:cNvSpPr/>
            <p:nvPr/>
          </p:nvSpPr>
          <p:spPr>
            <a:xfrm>
              <a:off x="8092742" y="1374462"/>
              <a:ext cx="495649" cy="369332"/>
            </a:xfrm>
            <a:prstGeom prst="rect">
              <a:avLst/>
            </a:prstGeom>
          </p:spPr>
          <p:txBody>
            <a:bodyPr wrap="none">
              <a:spAutoFit/>
            </a:bodyPr>
            <a:lstStyle/>
            <a:p>
              <a:r>
                <a:rPr lang="en-US" dirty="0"/>
                <a:t>$t1</a:t>
              </a:r>
              <a:endParaRPr lang="en-US" dirty="0"/>
            </a:p>
          </p:txBody>
        </p:sp>
        <p:sp>
          <p:nvSpPr>
            <p:cNvPr id="14" name="Oval 13"/>
            <p:cNvSpPr/>
            <p:nvPr/>
          </p:nvSpPr>
          <p:spPr>
            <a:xfrm>
              <a:off x="9774051" y="1998132"/>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endParaRPr lang="en-US" dirty="0"/>
            </a:p>
          </p:txBody>
        </p:sp>
        <p:sp>
          <p:nvSpPr>
            <p:cNvPr id="15" name="Rectangle 14"/>
            <p:cNvSpPr/>
            <p:nvPr/>
          </p:nvSpPr>
          <p:spPr>
            <a:xfrm>
              <a:off x="9776815" y="1367506"/>
              <a:ext cx="535724" cy="369332"/>
            </a:xfrm>
            <a:prstGeom prst="rect">
              <a:avLst/>
            </a:prstGeom>
          </p:spPr>
          <p:txBody>
            <a:bodyPr wrap="none">
              <a:spAutoFit/>
            </a:bodyPr>
            <a:lstStyle/>
            <a:p>
              <a:r>
                <a:rPr lang="en-US" dirty="0"/>
                <a:t>100</a:t>
              </a:r>
              <a:endParaRPr lang="en-US" dirty="0"/>
            </a:p>
          </p:txBody>
        </p:sp>
        <p:cxnSp>
          <p:nvCxnSpPr>
            <p:cNvPr id="17" name="Straight Arrow Connector 16"/>
            <p:cNvCxnSpPr>
              <a:endCxn id="14" idx="1"/>
            </p:cNvCxnSpPr>
            <p:nvPr/>
          </p:nvCxnSpPr>
          <p:spPr>
            <a:xfrm>
              <a:off x="9312696" y="1590486"/>
              <a:ext cx="503536" cy="449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5" idx="2"/>
              <a:endCxn id="14" idx="0"/>
            </p:cNvCxnSpPr>
            <p:nvPr/>
          </p:nvCxnSpPr>
          <p:spPr>
            <a:xfrm flipH="1">
              <a:off x="9918067" y="1736838"/>
              <a:ext cx="126610" cy="261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4" idx="7"/>
              <a:endCxn id="10" idx="1"/>
            </p:cNvCxnSpPr>
            <p:nvPr/>
          </p:nvCxnSpPr>
          <p:spPr>
            <a:xfrm flipV="1">
              <a:off x="10019902" y="1808820"/>
              <a:ext cx="396578" cy="231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11415664" y="1617722"/>
              <a:ext cx="652743" cy="369332"/>
            </a:xfrm>
            <a:prstGeom prst="rect">
              <a:avLst/>
            </a:prstGeom>
          </p:spPr>
          <p:txBody>
            <a:bodyPr wrap="none">
              <a:spAutoFit/>
            </a:bodyPr>
            <a:lstStyle/>
            <a:p>
              <a:pPr algn="ctr"/>
              <a:r>
                <a:rPr lang="en-US" dirty="0"/>
                <a:t>2100</a:t>
              </a:r>
              <a:endParaRPr lang="en-US" dirty="0"/>
            </a:p>
          </p:txBody>
        </p:sp>
        <p:sp>
          <p:nvSpPr>
            <p:cNvPr id="29" name="Rectangle 28"/>
            <p:cNvSpPr/>
            <p:nvPr/>
          </p:nvSpPr>
          <p:spPr>
            <a:xfrm>
              <a:off x="10963436" y="870931"/>
              <a:ext cx="936104" cy="216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xxxx</a:t>
              </a:r>
              <a:endParaRPr lang="en-US" dirty="0">
                <a:solidFill>
                  <a:schemeClr val="tx1"/>
                </a:solidFill>
              </a:endParaRPr>
            </a:p>
          </p:txBody>
        </p:sp>
        <p:sp>
          <p:nvSpPr>
            <p:cNvPr id="30" name="Rectangle 29"/>
            <p:cNvSpPr/>
            <p:nvPr/>
          </p:nvSpPr>
          <p:spPr>
            <a:xfrm>
              <a:off x="10528695" y="804063"/>
              <a:ext cx="508473" cy="369332"/>
            </a:xfrm>
            <a:prstGeom prst="rect">
              <a:avLst/>
            </a:prstGeom>
          </p:spPr>
          <p:txBody>
            <a:bodyPr wrap="none">
              <a:spAutoFit/>
            </a:bodyPr>
            <a:lstStyle/>
            <a:p>
              <a:r>
                <a:rPr lang="en-US" dirty="0"/>
                <a:t>$s1</a:t>
              </a:r>
              <a:endParaRPr lang="en-US" dirty="0"/>
            </a:p>
          </p:txBody>
        </p:sp>
        <p:sp>
          <p:nvSpPr>
            <p:cNvPr id="32" name="Freeform: Shape 31"/>
            <p:cNvSpPr/>
            <p:nvPr/>
          </p:nvSpPr>
          <p:spPr>
            <a:xfrm>
              <a:off x="11094720" y="998220"/>
              <a:ext cx="609600" cy="792480"/>
            </a:xfrm>
            <a:custGeom>
              <a:avLst/>
              <a:gdLst>
                <a:gd name="connsiteX0" fmla="*/ 0 w 609600"/>
                <a:gd name="connsiteY0" fmla="*/ 792480 h 792480"/>
                <a:gd name="connsiteX1" fmla="*/ 472440 w 609600"/>
                <a:gd name="connsiteY1" fmla="*/ 480060 h 792480"/>
                <a:gd name="connsiteX2" fmla="*/ 609600 w 609600"/>
                <a:gd name="connsiteY2" fmla="*/ 0 h 792480"/>
              </a:gdLst>
              <a:ahLst/>
              <a:cxnLst>
                <a:cxn ang="0">
                  <a:pos x="connsiteX0" y="connsiteY0"/>
                </a:cxn>
                <a:cxn ang="0">
                  <a:pos x="connsiteX1" y="connsiteY1"/>
                </a:cxn>
                <a:cxn ang="0">
                  <a:pos x="connsiteX2" y="connsiteY2"/>
                </a:cxn>
              </a:cxnLst>
              <a:rect l="l" t="t" r="r" b="b"/>
              <a:pathLst>
                <a:path w="609600" h="792480">
                  <a:moveTo>
                    <a:pt x="0" y="792480"/>
                  </a:moveTo>
                  <a:cubicBezTo>
                    <a:pt x="185420" y="702310"/>
                    <a:pt x="370840" y="612140"/>
                    <a:pt x="472440" y="480060"/>
                  </a:cubicBezTo>
                  <a:cubicBezTo>
                    <a:pt x="574040" y="347980"/>
                    <a:pt x="591820" y="173990"/>
                    <a:pt x="609600" y="0"/>
                  </a:cubicBezTo>
                </a:path>
              </a:pathLst>
            </a:custGeom>
            <a:noFill/>
            <a:ln>
              <a:solidFill>
                <a:srgbClr val="92D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a:xfrm>
            <a:off x="8047620" y="3101395"/>
            <a:ext cx="3975665" cy="1976865"/>
            <a:chOff x="8047620" y="3101395"/>
            <a:chExt cx="3975665" cy="1976865"/>
          </a:xfrm>
        </p:grpSpPr>
        <p:sp>
          <p:nvSpPr>
            <p:cNvPr id="33" name="Rectangle 32"/>
            <p:cNvSpPr/>
            <p:nvPr/>
          </p:nvSpPr>
          <p:spPr>
            <a:xfrm>
              <a:off x="10371358" y="4214164"/>
              <a:ext cx="936104" cy="216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0371358" y="4432498"/>
              <a:ext cx="936104" cy="216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10371358" y="4646212"/>
              <a:ext cx="936104" cy="216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10371358" y="4862236"/>
              <a:ext cx="936104" cy="216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10371358" y="3998140"/>
              <a:ext cx="936104" cy="216024"/>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yyyy</a:t>
              </a:r>
              <a:endParaRPr lang="en-US" dirty="0"/>
            </a:p>
          </p:txBody>
        </p:sp>
        <p:sp>
          <p:nvSpPr>
            <p:cNvPr id="38" name="Rectangle 37"/>
            <p:cNvSpPr/>
            <p:nvPr/>
          </p:nvSpPr>
          <p:spPr>
            <a:xfrm>
              <a:off x="10371358" y="3779806"/>
              <a:ext cx="936104" cy="216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8537200" y="3741492"/>
              <a:ext cx="936104" cy="216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2000</a:t>
              </a:r>
              <a:endParaRPr lang="en-US" dirty="0">
                <a:solidFill>
                  <a:schemeClr val="tx1"/>
                </a:solidFill>
              </a:endParaRPr>
            </a:p>
          </p:txBody>
        </p:sp>
        <p:sp>
          <p:nvSpPr>
            <p:cNvPr id="40" name="Rectangle 39"/>
            <p:cNvSpPr/>
            <p:nvPr/>
          </p:nvSpPr>
          <p:spPr>
            <a:xfrm>
              <a:off x="8047620" y="3671794"/>
              <a:ext cx="495649" cy="369332"/>
            </a:xfrm>
            <a:prstGeom prst="rect">
              <a:avLst/>
            </a:prstGeom>
          </p:spPr>
          <p:txBody>
            <a:bodyPr wrap="none">
              <a:spAutoFit/>
            </a:bodyPr>
            <a:lstStyle/>
            <a:p>
              <a:r>
                <a:rPr lang="en-US" dirty="0"/>
                <a:t>$t1</a:t>
              </a:r>
              <a:endParaRPr lang="en-US" dirty="0"/>
            </a:p>
          </p:txBody>
        </p:sp>
        <p:sp>
          <p:nvSpPr>
            <p:cNvPr id="41" name="Oval 40"/>
            <p:cNvSpPr/>
            <p:nvPr/>
          </p:nvSpPr>
          <p:spPr>
            <a:xfrm>
              <a:off x="9728929" y="4295464"/>
              <a:ext cx="288032" cy="2880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endParaRPr lang="en-US" dirty="0"/>
            </a:p>
          </p:txBody>
        </p:sp>
        <p:sp>
          <p:nvSpPr>
            <p:cNvPr id="42" name="Rectangle 41"/>
            <p:cNvSpPr/>
            <p:nvPr/>
          </p:nvSpPr>
          <p:spPr>
            <a:xfrm>
              <a:off x="9731693" y="3664838"/>
              <a:ext cx="535724" cy="369332"/>
            </a:xfrm>
            <a:prstGeom prst="rect">
              <a:avLst/>
            </a:prstGeom>
          </p:spPr>
          <p:txBody>
            <a:bodyPr wrap="none">
              <a:spAutoFit/>
            </a:bodyPr>
            <a:lstStyle/>
            <a:p>
              <a:r>
                <a:rPr lang="en-US" dirty="0"/>
                <a:t>100</a:t>
              </a:r>
              <a:endParaRPr lang="en-US" dirty="0"/>
            </a:p>
          </p:txBody>
        </p:sp>
        <p:cxnSp>
          <p:nvCxnSpPr>
            <p:cNvPr id="43" name="Straight Arrow Connector 42"/>
            <p:cNvCxnSpPr>
              <a:endCxn id="41" idx="1"/>
            </p:cNvCxnSpPr>
            <p:nvPr/>
          </p:nvCxnSpPr>
          <p:spPr>
            <a:xfrm>
              <a:off x="9267574" y="3887818"/>
              <a:ext cx="503536" cy="4498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42" idx="2"/>
              <a:endCxn id="41" idx="0"/>
            </p:cNvCxnSpPr>
            <p:nvPr/>
          </p:nvCxnSpPr>
          <p:spPr>
            <a:xfrm flipH="1">
              <a:off x="9872945" y="4034170"/>
              <a:ext cx="126610" cy="2612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41" idx="7"/>
              <a:endCxn id="37" idx="1"/>
            </p:cNvCxnSpPr>
            <p:nvPr/>
          </p:nvCxnSpPr>
          <p:spPr>
            <a:xfrm flipV="1">
              <a:off x="9974780" y="4106152"/>
              <a:ext cx="396578" cy="2314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11370542" y="3915054"/>
              <a:ext cx="652743" cy="369332"/>
            </a:xfrm>
            <a:prstGeom prst="rect">
              <a:avLst/>
            </a:prstGeom>
          </p:spPr>
          <p:txBody>
            <a:bodyPr wrap="none">
              <a:spAutoFit/>
            </a:bodyPr>
            <a:lstStyle/>
            <a:p>
              <a:pPr algn="ctr"/>
              <a:r>
                <a:rPr lang="en-US" dirty="0"/>
                <a:t>2100</a:t>
              </a:r>
              <a:endParaRPr lang="en-US" dirty="0"/>
            </a:p>
          </p:txBody>
        </p:sp>
        <p:sp>
          <p:nvSpPr>
            <p:cNvPr id="47" name="Rectangle 46"/>
            <p:cNvSpPr/>
            <p:nvPr/>
          </p:nvSpPr>
          <p:spPr>
            <a:xfrm>
              <a:off x="10918314" y="3168263"/>
              <a:ext cx="936104" cy="21602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yyyy</a:t>
              </a:r>
              <a:endParaRPr lang="en-US" dirty="0">
                <a:solidFill>
                  <a:schemeClr val="tx1"/>
                </a:solidFill>
              </a:endParaRPr>
            </a:p>
          </p:txBody>
        </p:sp>
        <p:sp>
          <p:nvSpPr>
            <p:cNvPr id="48" name="Rectangle 47"/>
            <p:cNvSpPr/>
            <p:nvPr/>
          </p:nvSpPr>
          <p:spPr>
            <a:xfrm>
              <a:off x="10483573" y="3101395"/>
              <a:ext cx="508473" cy="369332"/>
            </a:xfrm>
            <a:prstGeom prst="rect">
              <a:avLst/>
            </a:prstGeom>
          </p:spPr>
          <p:txBody>
            <a:bodyPr wrap="none">
              <a:spAutoFit/>
            </a:bodyPr>
            <a:lstStyle/>
            <a:p>
              <a:r>
                <a:rPr lang="en-US" dirty="0"/>
                <a:t>$s1</a:t>
              </a:r>
              <a:endParaRPr lang="en-US" dirty="0"/>
            </a:p>
          </p:txBody>
        </p:sp>
        <p:sp>
          <p:nvSpPr>
            <p:cNvPr id="49" name="Freeform: Shape 48"/>
            <p:cNvSpPr/>
            <p:nvPr/>
          </p:nvSpPr>
          <p:spPr>
            <a:xfrm rot="10601094">
              <a:off x="10597432" y="3315427"/>
              <a:ext cx="609600" cy="792480"/>
            </a:xfrm>
            <a:custGeom>
              <a:avLst/>
              <a:gdLst>
                <a:gd name="connsiteX0" fmla="*/ 0 w 609600"/>
                <a:gd name="connsiteY0" fmla="*/ 792480 h 792480"/>
                <a:gd name="connsiteX1" fmla="*/ 472440 w 609600"/>
                <a:gd name="connsiteY1" fmla="*/ 480060 h 792480"/>
                <a:gd name="connsiteX2" fmla="*/ 609600 w 609600"/>
                <a:gd name="connsiteY2" fmla="*/ 0 h 792480"/>
              </a:gdLst>
              <a:ahLst/>
              <a:cxnLst>
                <a:cxn ang="0">
                  <a:pos x="connsiteX0" y="connsiteY0"/>
                </a:cxn>
                <a:cxn ang="0">
                  <a:pos x="connsiteX1" y="connsiteY1"/>
                </a:cxn>
                <a:cxn ang="0">
                  <a:pos x="connsiteX2" y="connsiteY2"/>
                </a:cxn>
              </a:cxnLst>
              <a:rect l="l" t="t" r="r" b="b"/>
              <a:pathLst>
                <a:path w="609600" h="792480">
                  <a:moveTo>
                    <a:pt x="0" y="792480"/>
                  </a:moveTo>
                  <a:cubicBezTo>
                    <a:pt x="185420" y="702310"/>
                    <a:pt x="370840" y="612140"/>
                    <a:pt x="472440" y="480060"/>
                  </a:cubicBezTo>
                  <a:cubicBezTo>
                    <a:pt x="574040" y="347980"/>
                    <a:pt x="591820" y="173990"/>
                    <a:pt x="609600" y="0"/>
                  </a:cubicBezTo>
                </a:path>
              </a:pathLst>
            </a:custGeom>
            <a:noFill/>
            <a:ln>
              <a:solidFill>
                <a:srgbClr val="92D05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Immediate and Address</a:t>
            </a:r>
            <a:endParaRPr lang="en-US" dirty="0"/>
          </a:p>
        </p:txBody>
      </p:sp>
      <p:sp>
        <p:nvSpPr>
          <p:cNvPr id="3" name="Content Placeholder 2"/>
          <p:cNvSpPr>
            <a:spLocks noGrp="1"/>
          </p:cNvSpPr>
          <p:nvPr>
            <p:ph idx="1"/>
          </p:nvPr>
        </p:nvSpPr>
        <p:spPr/>
        <p:txBody>
          <a:bodyPr/>
          <a:lstStyle/>
          <a:p>
            <a:r>
              <a:rPr lang="en-US" b="1" dirty="0"/>
              <a:t>li</a:t>
            </a:r>
            <a:r>
              <a:rPr lang="en-US" dirty="0"/>
              <a:t>: load Immediate to register</a:t>
            </a:r>
            <a:endParaRPr lang="en-US" dirty="0"/>
          </a:p>
          <a:p>
            <a:pPr lvl="1"/>
            <a:r>
              <a:rPr lang="en-US" dirty="0"/>
              <a:t>Example: </a:t>
            </a:r>
            <a:r>
              <a:rPr lang="en-US" b="1" dirty="0">
                <a:solidFill>
                  <a:srgbClr val="FF0000"/>
                </a:solidFill>
              </a:rPr>
              <a:t>li</a:t>
            </a:r>
            <a:r>
              <a:rPr lang="en-US" dirty="0"/>
              <a:t> $s1, 100</a:t>
            </a:r>
            <a:endParaRPr lang="en-US" dirty="0"/>
          </a:p>
          <a:p>
            <a:pPr lvl="2"/>
            <a:r>
              <a:rPr lang="en-US" dirty="0"/>
              <a:t>Load immediate 100 to $s1</a:t>
            </a:r>
            <a:endParaRPr lang="en-US" dirty="0"/>
          </a:p>
          <a:p>
            <a:endParaRPr lang="en-US" b="1" dirty="0"/>
          </a:p>
          <a:p>
            <a:r>
              <a:rPr lang="en-US" b="1" dirty="0"/>
              <a:t>la</a:t>
            </a:r>
            <a:r>
              <a:rPr lang="en-US" dirty="0"/>
              <a:t>: load address to register</a:t>
            </a:r>
            <a:endParaRPr lang="en-US" dirty="0"/>
          </a:p>
          <a:p>
            <a:pPr lvl="1"/>
            <a:r>
              <a:rPr lang="en-US" dirty="0"/>
              <a:t>Example: </a:t>
            </a:r>
            <a:r>
              <a:rPr lang="en-US" b="1" dirty="0">
                <a:solidFill>
                  <a:srgbClr val="FF0000"/>
                </a:solidFill>
              </a:rPr>
              <a:t>la</a:t>
            </a:r>
            <a:r>
              <a:rPr lang="en-US" dirty="0"/>
              <a:t> $s1, label</a:t>
            </a:r>
            <a:endParaRPr lang="en-US" dirty="0"/>
          </a:p>
          <a:p>
            <a:pPr lvl="2"/>
            <a:r>
              <a:rPr lang="en-US" dirty="0"/>
              <a:t>$s1= the address of label</a:t>
            </a:r>
            <a:endParaRPr lang="en-US" dirty="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Transfers</a:t>
            </a:r>
            <a:endParaRPr lang="en-US" dirty="0"/>
          </a:p>
        </p:txBody>
      </p:sp>
      <p:sp>
        <p:nvSpPr>
          <p:cNvPr id="3" name="Content Placeholder 2"/>
          <p:cNvSpPr>
            <a:spLocks noGrp="1"/>
          </p:cNvSpPr>
          <p:nvPr>
            <p:ph idx="1"/>
          </p:nvPr>
        </p:nvSpPr>
        <p:spPr>
          <a:xfrm>
            <a:off x="609600" y="1340769"/>
            <a:ext cx="10972800" cy="5040560"/>
          </a:xfrm>
        </p:spPr>
        <p:txBody>
          <a:bodyPr/>
          <a:lstStyle/>
          <a:p>
            <a:pPr marL="0" indent="0">
              <a:buNone/>
            </a:pPr>
            <a:endParaRPr lang="en-US" sz="180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grpSp>
        <p:nvGrpSpPr>
          <p:cNvPr id="5" name="组合 4"/>
          <p:cNvGrpSpPr/>
          <p:nvPr/>
        </p:nvGrpSpPr>
        <p:grpSpPr>
          <a:xfrm>
            <a:off x="9120505" y="1268095"/>
            <a:ext cx="2202815" cy="4875987"/>
            <a:chOff x="10847" y="1820"/>
            <a:chExt cx="3441" cy="6688"/>
          </a:xfrm>
        </p:grpSpPr>
        <p:sp>
          <p:nvSpPr>
            <p:cNvPr id="6" name="矩形 5"/>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1291" y="2014"/>
              <a:ext cx="2552" cy="505"/>
            </a:xfrm>
            <a:prstGeom prst="rect">
              <a:avLst/>
            </a:prstGeom>
            <a:noFill/>
            <a:ln>
              <a:noFill/>
            </a:ln>
          </p:spPr>
          <p:txBody>
            <a:bodyPr wrap="square" rtlCol="0">
              <a:spAutoFit/>
            </a:bodyPr>
            <a:lstStyle/>
            <a:p>
              <a:r>
                <a:rPr lang="en-US" altLang="zh-CN" b="1">
                  <a:solidFill>
                    <a:schemeClr val="bg1"/>
                  </a:solidFill>
                </a:rPr>
                <a:t>      Memory</a:t>
              </a:r>
              <a:endParaRPr lang="en-US" altLang="zh-CN" b="1">
                <a:solidFill>
                  <a:schemeClr val="bg1"/>
                </a:solidFill>
              </a:endParaRPr>
            </a:p>
          </p:txBody>
        </p:sp>
      </p:grpSp>
      <p:graphicFrame>
        <p:nvGraphicFramePr>
          <p:cNvPr id="11" name="表格 10"/>
          <p:cNvGraphicFramePr/>
          <p:nvPr>
            <p:custDataLst>
              <p:tags r:id="rId1"/>
            </p:custDataLst>
          </p:nvPr>
        </p:nvGraphicFramePr>
        <p:xfrm>
          <a:off x="9302750" y="177990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en-US" altLang="zh-CN" sz="1600"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12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16</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sz="1600">
                          <a:solidFill>
                            <a:schemeClr val="tx1"/>
                          </a:solidFill>
                          <a:cs typeface="+mn-lt"/>
                        </a:rPr>
                        <a:t>323</a:t>
                      </a: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FF00"/>
                    </a:solidFill>
                  </a:tcPr>
                </a:tc>
              </a:tr>
              <a:tr h="258445">
                <a:tc>
                  <a:txBody>
                    <a:bodyPr/>
                    <a:lstStyle/>
                    <a:p>
                      <a:pPr algn="dist">
                        <a:lnSpc>
                          <a:spcPct val="60000"/>
                        </a:lnSpc>
                        <a:buNone/>
                      </a:pPr>
                      <a:r>
                        <a:rPr lang="en-US" altLang="zh-CN">
                          <a:solidFill>
                            <a:schemeClr val="tx1"/>
                          </a:solidFill>
                        </a:rPr>
                        <a:t>28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32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2" name="组合 11"/>
          <p:cNvGrpSpPr/>
          <p:nvPr/>
        </p:nvGrpSpPr>
        <p:grpSpPr>
          <a:xfrm>
            <a:off x="3574415" y="1054735"/>
            <a:ext cx="2202815" cy="3078480"/>
            <a:chOff x="10847" y="1820"/>
            <a:chExt cx="3441" cy="6688"/>
          </a:xfrm>
        </p:grpSpPr>
        <p:sp>
          <p:nvSpPr>
            <p:cNvPr id="13" name="矩形 12"/>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0959" y="2089"/>
              <a:ext cx="2997" cy="800"/>
            </a:xfrm>
            <a:prstGeom prst="rect">
              <a:avLst/>
            </a:prstGeom>
            <a:noFill/>
            <a:ln>
              <a:noFill/>
            </a:ln>
          </p:spPr>
          <p:txBody>
            <a:bodyPr wrap="square" rtlCol="0">
              <a:spAutoFit/>
            </a:bodyPr>
            <a:lstStyle/>
            <a:p>
              <a:r>
                <a:rPr lang="en-US" altLang="zh-CN" b="1">
                  <a:solidFill>
                    <a:schemeClr val="bg1"/>
                  </a:solidFill>
                </a:rPr>
                <a:t>      Register File</a:t>
              </a:r>
              <a:endParaRPr lang="en-US" altLang="zh-CN" b="1">
                <a:solidFill>
                  <a:schemeClr val="bg1"/>
                </a:solidFill>
              </a:endParaRPr>
            </a:p>
          </p:txBody>
        </p:sp>
      </p:grpSp>
      <p:graphicFrame>
        <p:nvGraphicFramePr>
          <p:cNvPr id="15" name="表格 14"/>
          <p:cNvGraphicFramePr/>
          <p:nvPr>
            <p:custDataLst>
              <p:tags r:id="rId2"/>
            </p:custDataLst>
          </p:nvPr>
        </p:nvGraphicFramePr>
        <p:xfrm>
          <a:off x="3725545" y="161099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R0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85000"/>
                      </a:schemeClr>
                    </a:solidFill>
                  </a:tcPr>
                </a:tc>
              </a:tr>
              <a:tr h="258445">
                <a:tc>
                  <a:txBody>
                    <a:bodyPr/>
                    <a:lstStyle/>
                    <a:p>
                      <a:pPr algn="dist">
                        <a:lnSpc>
                          <a:spcPct val="60000"/>
                        </a:lnSpc>
                        <a:buNone/>
                      </a:pPr>
                      <a:r>
                        <a:rPr lang="en-US" altLang="zh-CN"/>
                        <a:t>R1</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R2</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R3</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R4</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R5</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R6</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R7</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R8</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6" name="组合 15"/>
          <p:cNvGrpSpPr/>
          <p:nvPr/>
        </p:nvGrpSpPr>
        <p:grpSpPr>
          <a:xfrm>
            <a:off x="3574415" y="4510405"/>
            <a:ext cx="2232660" cy="841375"/>
            <a:chOff x="5291" y="7782"/>
            <a:chExt cx="3516" cy="1325"/>
          </a:xfrm>
        </p:grpSpPr>
        <p:sp>
          <p:nvSpPr>
            <p:cNvPr id="8" name="矩形 7"/>
            <p:cNvSpPr/>
            <p:nvPr/>
          </p:nvSpPr>
          <p:spPr>
            <a:xfrm>
              <a:off x="5291" y="7782"/>
              <a:ext cx="3516" cy="132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481" y="7895"/>
              <a:ext cx="1136" cy="628"/>
            </a:xfrm>
            <a:prstGeom prst="rect">
              <a:avLst/>
            </a:prstGeom>
            <a:noFill/>
          </p:spPr>
          <p:txBody>
            <a:bodyPr wrap="square" rtlCol="0">
              <a:spAutoFit/>
            </a:bodyPr>
            <a:lstStyle/>
            <a:p>
              <a:r>
                <a:rPr lang="en-US" altLang="zh-CN" sz="2000" b="1">
                  <a:solidFill>
                    <a:schemeClr val="bg1"/>
                  </a:solidFill>
                </a:rPr>
                <a:t>ALU</a:t>
              </a:r>
              <a:endParaRPr lang="en-US" altLang="zh-CN" sz="2000" b="1">
                <a:solidFill>
                  <a:schemeClr val="bg1"/>
                </a:solidFill>
              </a:endParaRPr>
            </a:p>
          </p:txBody>
        </p:sp>
        <p:sp>
          <p:nvSpPr>
            <p:cNvPr id="10" name="文本框 9"/>
            <p:cNvSpPr txBox="1"/>
            <p:nvPr/>
          </p:nvSpPr>
          <p:spPr>
            <a:xfrm>
              <a:off x="5554" y="8462"/>
              <a:ext cx="2990" cy="580"/>
            </a:xfrm>
            <a:prstGeom prst="rect">
              <a:avLst/>
            </a:prstGeom>
            <a:solidFill>
              <a:schemeClr val="bg1"/>
            </a:solidFill>
            <a:ln>
              <a:solidFill>
                <a:schemeClr val="tx1"/>
              </a:solidFill>
            </a:ln>
          </p:spPr>
          <p:txBody>
            <a:bodyPr wrap="square" rtlCol="0">
              <a:spAutoFit/>
            </a:bodyPr>
            <a:lstStyle/>
            <a:p>
              <a:r>
                <a:rPr lang="en-US" altLang="zh-CN"/>
                <a:t>              </a:t>
              </a:r>
              <a:endParaRPr lang="en-US" altLang="zh-CN"/>
            </a:p>
          </p:txBody>
        </p:sp>
      </p:grpSp>
      <p:cxnSp>
        <p:nvCxnSpPr>
          <p:cNvPr id="32" name="直接箭头连接符 31"/>
          <p:cNvCxnSpPr/>
          <p:nvPr/>
        </p:nvCxnSpPr>
        <p:spPr>
          <a:xfrm>
            <a:off x="5088890" y="4133215"/>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rot="16200000" flipV="1">
            <a:off x="2736850" y="3933825"/>
            <a:ext cx="3138805" cy="1320165"/>
          </a:xfrm>
          <a:prstGeom prst="bentConnector4">
            <a:avLst>
              <a:gd name="adj1" fmla="val -2832"/>
              <a:gd name="adj2" fmla="val 118038"/>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4871720" y="5300980"/>
            <a:ext cx="0" cy="936625"/>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330065" y="4150360"/>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5735955" y="1268095"/>
            <a:ext cx="3384550" cy="3663367"/>
            <a:chOff x="9033" y="1997"/>
            <a:chExt cx="5330" cy="6394"/>
          </a:xfrm>
        </p:grpSpPr>
        <p:cxnSp>
          <p:nvCxnSpPr>
            <p:cNvPr id="29" name="直接箭头连接符 28"/>
            <p:cNvCxnSpPr>
              <a:stCxn id="25" idx="2"/>
              <a:endCxn id="27" idx="0"/>
            </p:cNvCxnSpPr>
            <p:nvPr/>
          </p:nvCxnSpPr>
          <p:spPr>
            <a:xfrm>
              <a:off x="11885" y="5139"/>
              <a:ext cx="11" cy="941"/>
            </a:xfrm>
            <a:prstGeom prst="straightConnector1">
              <a:avLst/>
            </a:prstGeom>
            <a:ln w="28575">
              <a:solidFill>
                <a:schemeClr val="accent1">
                  <a:alpha val="20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9033" y="1997"/>
              <a:ext cx="5330" cy="6394"/>
              <a:chOff x="9033" y="1997"/>
              <a:chExt cx="5330" cy="6394"/>
            </a:xfrm>
          </p:grpSpPr>
          <p:grpSp>
            <p:nvGrpSpPr>
              <p:cNvPr id="17" name="组合 16"/>
              <p:cNvGrpSpPr/>
              <p:nvPr/>
            </p:nvGrpSpPr>
            <p:grpSpPr>
              <a:xfrm>
                <a:off x="9941" y="1997"/>
                <a:ext cx="3754" cy="1467"/>
                <a:chOff x="5291" y="7895"/>
                <a:chExt cx="3754" cy="1467"/>
              </a:xfrm>
            </p:grpSpPr>
            <p:sp>
              <p:nvSpPr>
                <p:cNvPr id="18" name="矩形 17"/>
                <p:cNvSpPr/>
                <p:nvPr/>
              </p:nvSpPr>
              <p:spPr>
                <a:xfrm>
                  <a:off x="5291" y="7895"/>
                  <a:ext cx="3754" cy="1467"/>
                </a:xfrm>
                <a:prstGeom prst="rect">
                  <a:avLst/>
                </a:prstGeom>
                <a:solidFill>
                  <a:srgbClr val="C00000">
                    <a:alpha val="2000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5518" y="7895"/>
                  <a:ext cx="3507" cy="645"/>
                </a:xfrm>
                <a:prstGeom prst="rect">
                  <a:avLst/>
                </a:prstGeom>
                <a:noFill/>
                <a:ln>
                  <a:noFill/>
                </a:ln>
              </p:spPr>
              <p:txBody>
                <a:bodyPr wrap="square" rtlCol="0">
                  <a:spAutoFit/>
                </a:bodyPr>
                <a:lstStyle/>
                <a:p>
                  <a:r>
                    <a:rPr lang="en-US" altLang="zh-CN" b="1" dirty="0">
                      <a:solidFill>
                        <a:schemeClr val="bg1"/>
                      </a:solidFill>
                    </a:rPr>
                    <a:t>Program Counter </a:t>
                  </a:r>
                  <a:r>
                    <a:rPr lang="en-US" altLang="zh-CN" b="1" dirty="0">
                      <a:solidFill>
                        <a:schemeClr val="bg1"/>
                      </a:solidFill>
                    </a:rPr>
                    <a:t>(PC)</a:t>
                  </a:r>
                  <a:endParaRPr lang="en-US" altLang="zh-CN" b="1" dirty="0">
                    <a:solidFill>
                      <a:schemeClr val="bg1"/>
                    </a:solidFill>
                  </a:endParaRPr>
                </a:p>
              </p:txBody>
            </p:sp>
            <p:sp>
              <p:nvSpPr>
                <p:cNvPr id="20" name="文本框 19"/>
                <p:cNvSpPr txBox="1"/>
                <p:nvPr/>
              </p:nvSpPr>
              <p:spPr>
                <a:xfrm>
                  <a:off x="5600" y="8635"/>
                  <a:ext cx="3247" cy="580"/>
                </a:xfrm>
                <a:prstGeom prst="rect">
                  <a:avLst/>
                </a:prstGeom>
                <a:solidFill>
                  <a:schemeClr val="bg1"/>
                </a:solidFill>
                <a:ln>
                  <a:solidFill>
                    <a:schemeClr val="accent1">
                      <a:alpha val="20000"/>
                    </a:schemeClr>
                  </a:solidFill>
                </a:ln>
              </p:spPr>
              <p:txBody>
                <a:bodyPr wrap="square" rtlCol="0">
                  <a:spAutoFit/>
                </a:bodyPr>
                <a:lstStyle/>
                <a:p>
                  <a:endParaRPr lang="en-US" altLang="zh-CN"/>
                </a:p>
              </p:txBody>
            </p:sp>
          </p:grpSp>
          <p:cxnSp>
            <p:nvCxnSpPr>
              <p:cNvPr id="21" name="直接箭头连接符 20"/>
              <p:cNvCxnSpPr/>
              <p:nvPr/>
            </p:nvCxnSpPr>
            <p:spPr>
              <a:xfrm flipV="1">
                <a:off x="13683" y="2791"/>
                <a:ext cx="680" cy="1"/>
              </a:xfrm>
              <a:prstGeom prst="straightConnector1">
                <a:avLst/>
              </a:prstGeom>
              <a:ln w="28575">
                <a:solidFill>
                  <a:schemeClr val="accent1">
                    <a:alpha val="20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9952" y="3819"/>
                <a:ext cx="3816" cy="1467"/>
                <a:chOff x="5291" y="7895"/>
                <a:chExt cx="3816" cy="1467"/>
              </a:xfrm>
            </p:grpSpPr>
            <p:sp>
              <p:nvSpPr>
                <p:cNvPr id="23" name="矩形 22"/>
                <p:cNvSpPr/>
                <p:nvPr/>
              </p:nvSpPr>
              <p:spPr>
                <a:xfrm>
                  <a:off x="5291" y="7895"/>
                  <a:ext cx="3754" cy="1467"/>
                </a:xfrm>
                <a:prstGeom prst="rect">
                  <a:avLst/>
                </a:prstGeom>
                <a:solidFill>
                  <a:srgbClr val="C00000">
                    <a:alpha val="2000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5437" y="7895"/>
                  <a:ext cx="3670" cy="696"/>
                </a:xfrm>
                <a:prstGeom prst="rect">
                  <a:avLst/>
                </a:prstGeom>
                <a:noFill/>
                <a:ln>
                  <a:noFill/>
                </a:ln>
              </p:spPr>
              <p:txBody>
                <a:bodyPr wrap="square" rtlCol="0">
                  <a:spAutoFit/>
                </a:bodyPr>
                <a:lstStyle/>
                <a:p>
                  <a:pPr algn="ctr"/>
                  <a:r>
                    <a:rPr lang="en-US" altLang="zh-CN" sz="2000" b="1" dirty="0">
                      <a:solidFill>
                        <a:schemeClr val="bg1"/>
                      </a:solidFill>
                    </a:rPr>
                    <a:t>Instruction</a:t>
                  </a:r>
                  <a:endParaRPr lang="en-US" altLang="zh-CN" sz="2000" b="1" dirty="0">
                    <a:solidFill>
                      <a:schemeClr val="bg1"/>
                    </a:solidFill>
                  </a:endParaRPr>
                </a:p>
              </p:txBody>
            </p:sp>
            <p:sp>
              <p:nvSpPr>
                <p:cNvPr id="25" name="文本框 24"/>
                <p:cNvSpPr txBox="1"/>
                <p:nvPr/>
              </p:nvSpPr>
              <p:spPr>
                <a:xfrm>
                  <a:off x="5600" y="8635"/>
                  <a:ext cx="3247" cy="580"/>
                </a:xfrm>
                <a:prstGeom prst="rect">
                  <a:avLst/>
                </a:prstGeom>
                <a:solidFill>
                  <a:schemeClr val="bg1"/>
                </a:solidFill>
                <a:ln>
                  <a:solidFill>
                    <a:schemeClr val="accent1">
                      <a:alpha val="20000"/>
                    </a:schemeClr>
                  </a:solidFill>
                </a:ln>
              </p:spPr>
              <p:txBody>
                <a:bodyPr wrap="square" rtlCol="0">
                  <a:spAutoFit/>
                </a:bodyPr>
                <a:lstStyle/>
                <a:p>
                  <a:endParaRPr lang="en-US" altLang="zh-CN"/>
                </a:p>
              </p:txBody>
            </p:sp>
          </p:grpSp>
          <p:cxnSp>
            <p:nvCxnSpPr>
              <p:cNvPr id="26" name="直接箭头连接符 25"/>
              <p:cNvCxnSpPr/>
              <p:nvPr/>
            </p:nvCxnSpPr>
            <p:spPr>
              <a:xfrm flipH="1">
                <a:off x="13675" y="4494"/>
                <a:ext cx="680" cy="26"/>
              </a:xfrm>
              <a:prstGeom prst="straightConnector1">
                <a:avLst/>
              </a:prstGeom>
              <a:ln w="28575">
                <a:solidFill>
                  <a:schemeClr val="accent1">
                    <a:alpha val="20000"/>
                  </a:schemeClr>
                </a:solidFill>
                <a:tailEnd type="arrow"/>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10478" y="6080"/>
                <a:ext cx="2835" cy="1473"/>
              </a:xfrm>
              <a:prstGeom prst="ellipse">
                <a:avLst/>
              </a:prstGeom>
              <a:solidFill>
                <a:srgbClr val="C00000">
                  <a:alpha val="2000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Control</a:t>
                </a:r>
                <a:endParaRPr lang="en-US" altLang="zh-CN" sz="2000" b="1" dirty="0"/>
              </a:p>
              <a:p>
                <a:pPr algn="ctr"/>
                <a:r>
                  <a:rPr lang="en-US" altLang="zh-CN" sz="2000" b="1" dirty="0"/>
                  <a:t>Logic</a:t>
                </a:r>
                <a:endParaRPr lang="en-US" altLang="zh-CN" sz="2000" b="1" dirty="0"/>
              </a:p>
            </p:txBody>
          </p:sp>
          <p:cxnSp>
            <p:nvCxnSpPr>
              <p:cNvPr id="28" name="直接箭头连接符 27"/>
              <p:cNvCxnSpPr>
                <a:stCxn id="27" idx="3"/>
                <a:endCxn id="8" idx="3"/>
              </p:cNvCxnSpPr>
              <p:nvPr/>
            </p:nvCxnSpPr>
            <p:spPr>
              <a:xfrm flipH="1">
                <a:off x="9145" y="7337"/>
                <a:ext cx="1748" cy="1054"/>
              </a:xfrm>
              <a:prstGeom prst="straightConnector1">
                <a:avLst/>
              </a:prstGeom>
              <a:ln w="28575">
                <a:solidFill>
                  <a:schemeClr val="accent1">
                    <a:alpha val="2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7" idx="1"/>
              </p:cNvCxnSpPr>
              <p:nvPr/>
            </p:nvCxnSpPr>
            <p:spPr>
              <a:xfrm flipH="1" flipV="1">
                <a:off x="9033" y="5657"/>
                <a:ext cx="1860" cy="639"/>
              </a:xfrm>
              <a:prstGeom prst="straightConnector1">
                <a:avLst/>
              </a:prstGeom>
              <a:ln w="28575">
                <a:solidFill>
                  <a:schemeClr val="accent1">
                    <a:alpha val="2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rot="10800000">
                <a:off x="9940" y="2731"/>
                <a:ext cx="537" cy="4370"/>
              </a:xfrm>
              <a:prstGeom prst="bentConnector3">
                <a:avLst>
                  <a:gd name="adj1" fmla="val 169832"/>
                </a:avLst>
              </a:prstGeom>
              <a:ln w="28575">
                <a:solidFill>
                  <a:schemeClr val="accent1">
                    <a:alpha val="20000"/>
                  </a:schemeClr>
                </a:solidFill>
                <a:tailEnd type="arrow"/>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Transfers</a:t>
            </a:r>
            <a:endParaRPr lang="en-US" dirty="0"/>
          </a:p>
        </p:txBody>
      </p:sp>
      <p:sp>
        <p:nvSpPr>
          <p:cNvPr id="3" name="Content Placeholder 2"/>
          <p:cNvSpPr>
            <a:spLocks noGrp="1"/>
          </p:cNvSpPr>
          <p:nvPr>
            <p:ph idx="1"/>
          </p:nvPr>
        </p:nvSpPr>
        <p:spPr>
          <a:xfrm>
            <a:off x="609600" y="1340769"/>
            <a:ext cx="10972800" cy="5040560"/>
          </a:xfrm>
        </p:spPr>
        <p:txBody>
          <a:bodyPr/>
          <a:lstStyle/>
          <a:p>
            <a:pPr marL="0" indent="0">
              <a:buNone/>
            </a:pPr>
            <a:r>
              <a:rPr lang="en-US" sz="1800"/>
              <a:t>1. ALU generates address</a:t>
            </a:r>
            <a:endParaRPr lang="en-US" sz="1800"/>
          </a:p>
          <a:p>
            <a:pPr marL="0" indent="0">
              <a:buNone/>
            </a:pPr>
            <a:endParaRPr lang="en-US" sz="180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grpSp>
        <p:nvGrpSpPr>
          <p:cNvPr id="5" name="组合 4"/>
          <p:cNvGrpSpPr/>
          <p:nvPr/>
        </p:nvGrpSpPr>
        <p:grpSpPr>
          <a:xfrm>
            <a:off x="9120505" y="1268095"/>
            <a:ext cx="2202815" cy="4875987"/>
            <a:chOff x="10847" y="1820"/>
            <a:chExt cx="3441" cy="6688"/>
          </a:xfrm>
        </p:grpSpPr>
        <p:sp>
          <p:nvSpPr>
            <p:cNvPr id="6" name="矩形 5"/>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1291" y="2014"/>
              <a:ext cx="2552" cy="505"/>
            </a:xfrm>
            <a:prstGeom prst="rect">
              <a:avLst/>
            </a:prstGeom>
            <a:noFill/>
            <a:ln>
              <a:noFill/>
            </a:ln>
          </p:spPr>
          <p:txBody>
            <a:bodyPr wrap="square" rtlCol="0">
              <a:spAutoFit/>
            </a:bodyPr>
            <a:lstStyle/>
            <a:p>
              <a:r>
                <a:rPr lang="en-US" altLang="zh-CN" b="1">
                  <a:solidFill>
                    <a:schemeClr val="bg1"/>
                  </a:solidFill>
                </a:rPr>
                <a:t>      Memory</a:t>
              </a:r>
              <a:endParaRPr lang="en-US" altLang="zh-CN" b="1">
                <a:solidFill>
                  <a:schemeClr val="bg1"/>
                </a:solidFill>
              </a:endParaRPr>
            </a:p>
          </p:txBody>
        </p:sp>
      </p:grpSp>
      <p:graphicFrame>
        <p:nvGraphicFramePr>
          <p:cNvPr id="11" name="表格 10"/>
          <p:cNvGraphicFramePr/>
          <p:nvPr>
            <p:custDataLst>
              <p:tags r:id="rId1"/>
            </p:custDataLst>
          </p:nvPr>
        </p:nvGraphicFramePr>
        <p:xfrm>
          <a:off x="9302750" y="177990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en-US" altLang="zh-CN" sz="1600"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12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16</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sz="1600">
                          <a:solidFill>
                            <a:schemeClr val="tx1"/>
                          </a:solidFill>
                          <a:cs typeface="+mn-lt"/>
                        </a:rPr>
                        <a:t>323</a:t>
                      </a: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FF00"/>
                    </a:solidFill>
                  </a:tcPr>
                </a:tc>
              </a:tr>
              <a:tr h="258445">
                <a:tc>
                  <a:txBody>
                    <a:bodyPr/>
                    <a:lstStyle/>
                    <a:p>
                      <a:pPr algn="dist">
                        <a:lnSpc>
                          <a:spcPct val="60000"/>
                        </a:lnSpc>
                        <a:buNone/>
                      </a:pPr>
                      <a:r>
                        <a:rPr lang="en-US" altLang="zh-CN">
                          <a:solidFill>
                            <a:schemeClr val="tx1"/>
                          </a:solidFill>
                        </a:rPr>
                        <a:t>28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32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2" name="组合 11"/>
          <p:cNvGrpSpPr/>
          <p:nvPr/>
        </p:nvGrpSpPr>
        <p:grpSpPr>
          <a:xfrm>
            <a:off x="3574415" y="1054735"/>
            <a:ext cx="2202815" cy="3078480"/>
            <a:chOff x="10847" y="1820"/>
            <a:chExt cx="3441" cy="6688"/>
          </a:xfrm>
        </p:grpSpPr>
        <p:sp>
          <p:nvSpPr>
            <p:cNvPr id="13" name="矩形 12"/>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0959" y="2089"/>
              <a:ext cx="2997" cy="800"/>
            </a:xfrm>
            <a:prstGeom prst="rect">
              <a:avLst/>
            </a:prstGeom>
            <a:noFill/>
            <a:ln>
              <a:noFill/>
            </a:ln>
          </p:spPr>
          <p:txBody>
            <a:bodyPr wrap="square" rtlCol="0">
              <a:spAutoFit/>
            </a:bodyPr>
            <a:lstStyle/>
            <a:p>
              <a:r>
                <a:rPr lang="en-US" altLang="zh-CN" b="1">
                  <a:solidFill>
                    <a:schemeClr val="bg1"/>
                  </a:solidFill>
                </a:rPr>
                <a:t>      Register File</a:t>
              </a:r>
              <a:endParaRPr lang="en-US" altLang="zh-CN" b="1">
                <a:solidFill>
                  <a:schemeClr val="bg1"/>
                </a:solidFill>
              </a:endParaRPr>
            </a:p>
          </p:txBody>
        </p:sp>
      </p:grpSp>
      <p:graphicFrame>
        <p:nvGraphicFramePr>
          <p:cNvPr id="15" name="表格 14"/>
          <p:cNvGraphicFramePr/>
          <p:nvPr>
            <p:custDataLst>
              <p:tags r:id="rId2"/>
            </p:custDataLst>
          </p:nvPr>
        </p:nvGraphicFramePr>
        <p:xfrm>
          <a:off x="3725545" y="161099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R0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85000"/>
                      </a:schemeClr>
                    </a:solidFill>
                  </a:tcPr>
                </a:tc>
              </a:tr>
              <a:tr h="258445">
                <a:tc>
                  <a:txBody>
                    <a:bodyPr/>
                    <a:lstStyle/>
                    <a:p>
                      <a:pPr algn="dist">
                        <a:lnSpc>
                          <a:spcPct val="60000"/>
                        </a:lnSpc>
                        <a:buNone/>
                      </a:pPr>
                      <a:r>
                        <a:rPr lang="en-US" altLang="zh-CN"/>
                        <a:t>R1</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R2</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R3</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R4</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R5</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R6</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R7</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R8</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6" name="组合 15"/>
          <p:cNvGrpSpPr/>
          <p:nvPr/>
        </p:nvGrpSpPr>
        <p:grpSpPr>
          <a:xfrm>
            <a:off x="3574415" y="4510405"/>
            <a:ext cx="2232660" cy="841375"/>
            <a:chOff x="5291" y="7782"/>
            <a:chExt cx="3516" cy="1325"/>
          </a:xfrm>
        </p:grpSpPr>
        <p:sp>
          <p:nvSpPr>
            <p:cNvPr id="8" name="矩形 7"/>
            <p:cNvSpPr/>
            <p:nvPr/>
          </p:nvSpPr>
          <p:spPr>
            <a:xfrm>
              <a:off x="5291" y="7782"/>
              <a:ext cx="3516" cy="132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481" y="7895"/>
              <a:ext cx="1136" cy="628"/>
            </a:xfrm>
            <a:prstGeom prst="rect">
              <a:avLst/>
            </a:prstGeom>
            <a:noFill/>
          </p:spPr>
          <p:txBody>
            <a:bodyPr wrap="square" rtlCol="0">
              <a:spAutoFit/>
            </a:bodyPr>
            <a:lstStyle/>
            <a:p>
              <a:r>
                <a:rPr lang="en-US" altLang="zh-CN" sz="2000" b="1">
                  <a:solidFill>
                    <a:schemeClr val="bg1"/>
                  </a:solidFill>
                </a:rPr>
                <a:t>ALU</a:t>
              </a:r>
              <a:endParaRPr lang="en-US" altLang="zh-CN" sz="2000" b="1">
                <a:solidFill>
                  <a:schemeClr val="bg1"/>
                </a:solidFill>
              </a:endParaRPr>
            </a:p>
          </p:txBody>
        </p:sp>
        <p:sp>
          <p:nvSpPr>
            <p:cNvPr id="10" name="文本框 9"/>
            <p:cNvSpPr txBox="1"/>
            <p:nvPr/>
          </p:nvSpPr>
          <p:spPr>
            <a:xfrm>
              <a:off x="5554" y="8462"/>
              <a:ext cx="2990" cy="580"/>
            </a:xfrm>
            <a:prstGeom prst="rect">
              <a:avLst/>
            </a:prstGeom>
            <a:solidFill>
              <a:srgbClr val="FFFF00"/>
            </a:solidFill>
            <a:ln>
              <a:solidFill>
                <a:schemeClr val="tx1"/>
              </a:solidFill>
            </a:ln>
          </p:spPr>
          <p:txBody>
            <a:bodyPr wrap="square" rtlCol="0">
              <a:spAutoFit/>
            </a:bodyPr>
            <a:lstStyle/>
            <a:p>
              <a:r>
                <a:rPr lang="en-US" altLang="zh-CN"/>
                <a:t>              24</a:t>
              </a:r>
              <a:endParaRPr lang="en-US" altLang="zh-CN"/>
            </a:p>
          </p:txBody>
        </p:sp>
      </p:grpSp>
      <p:cxnSp>
        <p:nvCxnSpPr>
          <p:cNvPr id="32" name="直接箭头连接符 31"/>
          <p:cNvCxnSpPr/>
          <p:nvPr/>
        </p:nvCxnSpPr>
        <p:spPr>
          <a:xfrm>
            <a:off x="5088890" y="4133215"/>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rot="16200000" flipV="1">
            <a:off x="2736850" y="3933825"/>
            <a:ext cx="3138805" cy="1320165"/>
          </a:xfrm>
          <a:prstGeom prst="bentConnector4">
            <a:avLst>
              <a:gd name="adj1" fmla="val -2832"/>
              <a:gd name="adj2" fmla="val 118038"/>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4871720" y="5300980"/>
            <a:ext cx="0" cy="936625"/>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330065" y="4150360"/>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5735955" y="1268095"/>
            <a:ext cx="3384550" cy="3663367"/>
            <a:chOff x="9033" y="1997"/>
            <a:chExt cx="5330" cy="6394"/>
          </a:xfrm>
        </p:grpSpPr>
        <p:cxnSp>
          <p:nvCxnSpPr>
            <p:cNvPr id="29" name="直接箭头连接符 28"/>
            <p:cNvCxnSpPr>
              <a:stCxn id="25" idx="2"/>
              <a:endCxn id="27" idx="0"/>
            </p:cNvCxnSpPr>
            <p:nvPr/>
          </p:nvCxnSpPr>
          <p:spPr>
            <a:xfrm>
              <a:off x="11885" y="5139"/>
              <a:ext cx="11" cy="941"/>
            </a:xfrm>
            <a:prstGeom prst="straightConnector1">
              <a:avLst/>
            </a:prstGeom>
            <a:ln w="28575">
              <a:solidFill>
                <a:schemeClr val="accent1">
                  <a:alpha val="20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9033" y="1997"/>
              <a:ext cx="5330" cy="6394"/>
              <a:chOff x="9033" y="1997"/>
              <a:chExt cx="5330" cy="6394"/>
            </a:xfrm>
          </p:grpSpPr>
          <p:grpSp>
            <p:nvGrpSpPr>
              <p:cNvPr id="17" name="组合 16"/>
              <p:cNvGrpSpPr/>
              <p:nvPr/>
            </p:nvGrpSpPr>
            <p:grpSpPr>
              <a:xfrm>
                <a:off x="9941" y="1997"/>
                <a:ext cx="3754" cy="1467"/>
                <a:chOff x="5291" y="7895"/>
                <a:chExt cx="3754" cy="1467"/>
              </a:xfrm>
            </p:grpSpPr>
            <p:sp>
              <p:nvSpPr>
                <p:cNvPr id="18" name="矩形 17"/>
                <p:cNvSpPr/>
                <p:nvPr/>
              </p:nvSpPr>
              <p:spPr>
                <a:xfrm>
                  <a:off x="5291" y="7895"/>
                  <a:ext cx="3754" cy="1467"/>
                </a:xfrm>
                <a:prstGeom prst="rect">
                  <a:avLst/>
                </a:prstGeom>
                <a:solidFill>
                  <a:srgbClr val="C00000">
                    <a:alpha val="2000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5518" y="7895"/>
                  <a:ext cx="3507" cy="645"/>
                </a:xfrm>
                <a:prstGeom prst="rect">
                  <a:avLst/>
                </a:prstGeom>
                <a:noFill/>
                <a:ln>
                  <a:noFill/>
                </a:ln>
              </p:spPr>
              <p:txBody>
                <a:bodyPr wrap="square" rtlCol="0">
                  <a:spAutoFit/>
                </a:bodyPr>
                <a:lstStyle/>
                <a:p>
                  <a:r>
                    <a:rPr lang="en-US" altLang="zh-CN" b="1" dirty="0">
                      <a:solidFill>
                        <a:schemeClr val="bg1"/>
                      </a:solidFill>
                    </a:rPr>
                    <a:t>Program Counter </a:t>
                  </a:r>
                  <a:r>
                    <a:rPr lang="en-US" altLang="zh-CN" b="1" dirty="0">
                      <a:solidFill>
                        <a:schemeClr val="bg1"/>
                      </a:solidFill>
                    </a:rPr>
                    <a:t>(PC)</a:t>
                  </a:r>
                  <a:endParaRPr lang="en-US" altLang="zh-CN" b="1" dirty="0">
                    <a:solidFill>
                      <a:schemeClr val="bg1"/>
                    </a:solidFill>
                  </a:endParaRPr>
                </a:p>
              </p:txBody>
            </p:sp>
            <p:sp>
              <p:nvSpPr>
                <p:cNvPr id="20" name="文本框 19"/>
                <p:cNvSpPr txBox="1"/>
                <p:nvPr/>
              </p:nvSpPr>
              <p:spPr>
                <a:xfrm>
                  <a:off x="5600" y="8635"/>
                  <a:ext cx="3247" cy="580"/>
                </a:xfrm>
                <a:prstGeom prst="rect">
                  <a:avLst/>
                </a:prstGeom>
                <a:solidFill>
                  <a:schemeClr val="bg1"/>
                </a:solidFill>
                <a:ln>
                  <a:solidFill>
                    <a:schemeClr val="accent1">
                      <a:alpha val="20000"/>
                    </a:schemeClr>
                  </a:solidFill>
                </a:ln>
              </p:spPr>
              <p:txBody>
                <a:bodyPr wrap="square" rtlCol="0">
                  <a:spAutoFit/>
                </a:bodyPr>
                <a:lstStyle/>
                <a:p>
                  <a:endParaRPr lang="en-US" altLang="zh-CN"/>
                </a:p>
              </p:txBody>
            </p:sp>
          </p:grpSp>
          <p:cxnSp>
            <p:nvCxnSpPr>
              <p:cNvPr id="21" name="直接箭头连接符 20"/>
              <p:cNvCxnSpPr/>
              <p:nvPr/>
            </p:nvCxnSpPr>
            <p:spPr>
              <a:xfrm flipV="1">
                <a:off x="13683" y="2791"/>
                <a:ext cx="680" cy="1"/>
              </a:xfrm>
              <a:prstGeom prst="straightConnector1">
                <a:avLst/>
              </a:prstGeom>
              <a:ln w="28575">
                <a:solidFill>
                  <a:schemeClr val="accent1">
                    <a:alpha val="20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9952" y="3819"/>
                <a:ext cx="3816" cy="1467"/>
                <a:chOff x="5291" y="7895"/>
                <a:chExt cx="3816" cy="1467"/>
              </a:xfrm>
            </p:grpSpPr>
            <p:sp>
              <p:nvSpPr>
                <p:cNvPr id="23" name="矩形 22"/>
                <p:cNvSpPr/>
                <p:nvPr/>
              </p:nvSpPr>
              <p:spPr>
                <a:xfrm>
                  <a:off x="5291" y="7895"/>
                  <a:ext cx="3754" cy="1467"/>
                </a:xfrm>
                <a:prstGeom prst="rect">
                  <a:avLst/>
                </a:prstGeom>
                <a:solidFill>
                  <a:srgbClr val="C00000">
                    <a:alpha val="2000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5437" y="7895"/>
                  <a:ext cx="3670" cy="696"/>
                </a:xfrm>
                <a:prstGeom prst="rect">
                  <a:avLst/>
                </a:prstGeom>
                <a:noFill/>
                <a:ln>
                  <a:noFill/>
                </a:ln>
              </p:spPr>
              <p:txBody>
                <a:bodyPr wrap="square" rtlCol="0">
                  <a:spAutoFit/>
                </a:bodyPr>
                <a:lstStyle/>
                <a:p>
                  <a:pPr algn="ctr"/>
                  <a:r>
                    <a:rPr lang="en-US" altLang="zh-CN" sz="2000" b="1" dirty="0">
                      <a:solidFill>
                        <a:schemeClr val="bg1"/>
                      </a:solidFill>
                    </a:rPr>
                    <a:t>Instruction</a:t>
                  </a:r>
                  <a:endParaRPr lang="en-US" altLang="zh-CN" sz="2000" b="1" dirty="0">
                    <a:solidFill>
                      <a:schemeClr val="bg1"/>
                    </a:solidFill>
                  </a:endParaRPr>
                </a:p>
              </p:txBody>
            </p:sp>
            <p:sp>
              <p:nvSpPr>
                <p:cNvPr id="25" name="文本框 24"/>
                <p:cNvSpPr txBox="1"/>
                <p:nvPr/>
              </p:nvSpPr>
              <p:spPr>
                <a:xfrm>
                  <a:off x="5600" y="8635"/>
                  <a:ext cx="3247" cy="580"/>
                </a:xfrm>
                <a:prstGeom prst="rect">
                  <a:avLst/>
                </a:prstGeom>
                <a:solidFill>
                  <a:schemeClr val="bg1"/>
                </a:solidFill>
                <a:ln>
                  <a:solidFill>
                    <a:schemeClr val="accent1">
                      <a:alpha val="20000"/>
                    </a:schemeClr>
                  </a:solidFill>
                </a:ln>
              </p:spPr>
              <p:txBody>
                <a:bodyPr wrap="square" rtlCol="0">
                  <a:spAutoFit/>
                </a:bodyPr>
                <a:lstStyle/>
                <a:p>
                  <a:endParaRPr lang="en-US" altLang="zh-CN"/>
                </a:p>
              </p:txBody>
            </p:sp>
          </p:grpSp>
          <p:cxnSp>
            <p:nvCxnSpPr>
              <p:cNvPr id="26" name="直接箭头连接符 25"/>
              <p:cNvCxnSpPr/>
              <p:nvPr/>
            </p:nvCxnSpPr>
            <p:spPr>
              <a:xfrm flipH="1">
                <a:off x="13675" y="4494"/>
                <a:ext cx="680" cy="26"/>
              </a:xfrm>
              <a:prstGeom prst="straightConnector1">
                <a:avLst/>
              </a:prstGeom>
              <a:ln w="28575">
                <a:solidFill>
                  <a:schemeClr val="accent1">
                    <a:alpha val="20000"/>
                  </a:schemeClr>
                </a:solidFill>
                <a:tailEnd type="arrow"/>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10478" y="6080"/>
                <a:ext cx="2835" cy="1473"/>
              </a:xfrm>
              <a:prstGeom prst="ellipse">
                <a:avLst/>
              </a:prstGeom>
              <a:solidFill>
                <a:srgbClr val="C00000">
                  <a:alpha val="2000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Control</a:t>
                </a:r>
                <a:endParaRPr lang="en-US" altLang="zh-CN" sz="2000" b="1" dirty="0"/>
              </a:p>
              <a:p>
                <a:pPr algn="ctr"/>
                <a:r>
                  <a:rPr lang="en-US" altLang="zh-CN" sz="2000" b="1" dirty="0"/>
                  <a:t>Logic</a:t>
                </a:r>
                <a:endParaRPr lang="en-US" altLang="zh-CN" sz="2000" b="1" dirty="0"/>
              </a:p>
            </p:txBody>
          </p:sp>
          <p:cxnSp>
            <p:nvCxnSpPr>
              <p:cNvPr id="28" name="直接箭头连接符 27"/>
              <p:cNvCxnSpPr>
                <a:stCxn id="27" idx="3"/>
                <a:endCxn id="8" idx="3"/>
              </p:cNvCxnSpPr>
              <p:nvPr/>
            </p:nvCxnSpPr>
            <p:spPr>
              <a:xfrm flipH="1">
                <a:off x="9145" y="7337"/>
                <a:ext cx="1748" cy="1054"/>
              </a:xfrm>
              <a:prstGeom prst="straightConnector1">
                <a:avLst/>
              </a:prstGeom>
              <a:ln w="28575">
                <a:solidFill>
                  <a:schemeClr val="accent1">
                    <a:alpha val="2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7" idx="1"/>
              </p:cNvCxnSpPr>
              <p:nvPr/>
            </p:nvCxnSpPr>
            <p:spPr>
              <a:xfrm flipH="1" flipV="1">
                <a:off x="9033" y="5657"/>
                <a:ext cx="1860" cy="639"/>
              </a:xfrm>
              <a:prstGeom prst="straightConnector1">
                <a:avLst/>
              </a:prstGeom>
              <a:ln w="28575">
                <a:solidFill>
                  <a:schemeClr val="accent1">
                    <a:alpha val="2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rot="10800000">
                <a:off x="9940" y="2731"/>
                <a:ext cx="537" cy="4370"/>
              </a:xfrm>
              <a:prstGeom prst="bentConnector3">
                <a:avLst>
                  <a:gd name="adj1" fmla="val 169832"/>
                </a:avLst>
              </a:prstGeom>
              <a:ln w="28575">
                <a:solidFill>
                  <a:schemeClr val="accent1">
                    <a:alpha val="20000"/>
                  </a:schemeClr>
                </a:solidFill>
                <a:tailEnd type="arrow"/>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Transfers</a:t>
            </a:r>
            <a:endParaRPr lang="en-US" dirty="0"/>
          </a:p>
        </p:txBody>
      </p:sp>
      <p:sp>
        <p:nvSpPr>
          <p:cNvPr id="3" name="Content Placeholder 2"/>
          <p:cNvSpPr>
            <a:spLocks noGrp="1"/>
          </p:cNvSpPr>
          <p:nvPr>
            <p:ph idx="1"/>
          </p:nvPr>
        </p:nvSpPr>
        <p:spPr>
          <a:xfrm>
            <a:off x="609600" y="1340769"/>
            <a:ext cx="10972800" cy="5040560"/>
          </a:xfrm>
        </p:spPr>
        <p:txBody>
          <a:bodyPr/>
          <a:lstStyle/>
          <a:p>
            <a:pPr marL="0" indent="0">
              <a:buNone/>
            </a:pPr>
            <a:r>
              <a:rPr lang="en-US" sz="1800"/>
              <a:t>1. ALU generates address</a:t>
            </a:r>
            <a:endParaRPr lang="en-US" sz="1800"/>
          </a:p>
          <a:p>
            <a:pPr marL="0" indent="0">
              <a:buNone/>
            </a:pPr>
            <a:r>
              <a:rPr lang="en-US" sz="1800"/>
              <a:t>2. Address goes to the</a:t>
            </a:r>
            <a:endParaRPr lang="en-US" sz="1800"/>
          </a:p>
          <a:p>
            <a:pPr marL="0" indent="0">
              <a:buNone/>
            </a:pPr>
            <a:r>
              <a:rPr lang="en-US" sz="1800"/>
              <a:t>    Memory Address Register</a:t>
            </a:r>
            <a:endParaRPr lang="en-US" sz="1800"/>
          </a:p>
          <a:p>
            <a:pPr marL="0" indent="0">
              <a:buNone/>
            </a:pPr>
            <a:endParaRPr lang="en-US" sz="180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grpSp>
        <p:nvGrpSpPr>
          <p:cNvPr id="5" name="组合 4"/>
          <p:cNvGrpSpPr/>
          <p:nvPr/>
        </p:nvGrpSpPr>
        <p:grpSpPr>
          <a:xfrm>
            <a:off x="9120505" y="1268095"/>
            <a:ext cx="2202815" cy="4875987"/>
            <a:chOff x="10847" y="1820"/>
            <a:chExt cx="3441" cy="6688"/>
          </a:xfrm>
        </p:grpSpPr>
        <p:sp>
          <p:nvSpPr>
            <p:cNvPr id="6" name="矩形 5"/>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1291" y="2014"/>
              <a:ext cx="2552" cy="505"/>
            </a:xfrm>
            <a:prstGeom prst="rect">
              <a:avLst/>
            </a:prstGeom>
            <a:noFill/>
            <a:ln>
              <a:noFill/>
            </a:ln>
          </p:spPr>
          <p:txBody>
            <a:bodyPr wrap="square" rtlCol="0">
              <a:spAutoFit/>
            </a:bodyPr>
            <a:lstStyle/>
            <a:p>
              <a:r>
                <a:rPr lang="en-US" altLang="zh-CN" b="1">
                  <a:solidFill>
                    <a:schemeClr val="bg1"/>
                  </a:solidFill>
                </a:rPr>
                <a:t>      Memory</a:t>
              </a:r>
              <a:endParaRPr lang="en-US" altLang="zh-CN" b="1">
                <a:solidFill>
                  <a:schemeClr val="bg1"/>
                </a:solidFill>
              </a:endParaRPr>
            </a:p>
          </p:txBody>
        </p:sp>
      </p:grpSp>
      <p:graphicFrame>
        <p:nvGraphicFramePr>
          <p:cNvPr id="11" name="表格 10"/>
          <p:cNvGraphicFramePr/>
          <p:nvPr>
            <p:custDataLst>
              <p:tags r:id="rId1"/>
            </p:custDataLst>
          </p:nvPr>
        </p:nvGraphicFramePr>
        <p:xfrm>
          <a:off x="9302750" y="177990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en-US" altLang="zh-CN" sz="1600"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12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16</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sz="1600">
                          <a:solidFill>
                            <a:schemeClr val="tx1"/>
                          </a:solidFill>
                          <a:cs typeface="+mn-lt"/>
                        </a:rPr>
                        <a:t>323</a:t>
                      </a: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FF00"/>
                    </a:solidFill>
                  </a:tcPr>
                </a:tc>
              </a:tr>
              <a:tr h="258445">
                <a:tc>
                  <a:txBody>
                    <a:bodyPr/>
                    <a:lstStyle/>
                    <a:p>
                      <a:pPr algn="dist">
                        <a:lnSpc>
                          <a:spcPct val="60000"/>
                        </a:lnSpc>
                        <a:buNone/>
                      </a:pPr>
                      <a:r>
                        <a:rPr lang="en-US" altLang="zh-CN">
                          <a:solidFill>
                            <a:schemeClr val="tx1"/>
                          </a:solidFill>
                        </a:rPr>
                        <a:t>28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32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2" name="组合 11"/>
          <p:cNvGrpSpPr/>
          <p:nvPr/>
        </p:nvGrpSpPr>
        <p:grpSpPr>
          <a:xfrm>
            <a:off x="3574415" y="1054735"/>
            <a:ext cx="2202815" cy="3078480"/>
            <a:chOff x="10847" y="1820"/>
            <a:chExt cx="3441" cy="6688"/>
          </a:xfrm>
        </p:grpSpPr>
        <p:sp>
          <p:nvSpPr>
            <p:cNvPr id="13" name="矩形 12"/>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0959" y="2089"/>
              <a:ext cx="2997" cy="800"/>
            </a:xfrm>
            <a:prstGeom prst="rect">
              <a:avLst/>
            </a:prstGeom>
            <a:noFill/>
            <a:ln>
              <a:noFill/>
            </a:ln>
          </p:spPr>
          <p:txBody>
            <a:bodyPr wrap="square" rtlCol="0">
              <a:spAutoFit/>
            </a:bodyPr>
            <a:lstStyle/>
            <a:p>
              <a:r>
                <a:rPr lang="en-US" altLang="zh-CN" b="1">
                  <a:solidFill>
                    <a:schemeClr val="bg1"/>
                  </a:solidFill>
                </a:rPr>
                <a:t>      Register File</a:t>
              </a:r>
              <a:endParaRPr lang="en-US" altLang="zh-CN" b="1">
                <a:solidFill>
                  <a:schemeClr val="bg1"/>
                </a:solidFill>
              </a:endParaRPr>
            </a:p>
          </p:txBody>
        </p:sp>
      </p:grpSp>
      <p:graphicFrame>
        <p:nvGraphicFramePr>
          <p:cNvPr id="15" name="表格 14"/>
          <p:cNvGraphicFramePr/>
          <p:nvPr>
            <p:custDataLst>
              <p:tags r:id="rId2"/>
            </p:custDataLst>
          </p:nvPr>
        </p:nvGraphicFramePr>
        <p:xfrm>
          <a:off x="3725545" y="161099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R0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85000"/>
                      </a:schemeClr>
                    </a:solidFill>
                  </a:tcPr>
                </a:tc>
              </a:tr>
              <a:tr h="258445">
                <a:tc>
                  <a:txBody>
                    <a:bodyPr/>
                    <a:lstStyle/>
                    <a:p>
                      <a:pPr algn="dist">
                        <a:lnSpc>
                          <a:spcPct val="60000"/>
                        </a:lnSpc>
                        <a:buNone/>
                      </a:pPr>
                      <a:r>
                        <a:rPr lang="en-US" altLang="zh-CN"/>
                        <a:t>R1</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R2</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R3</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R4</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R5</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R6</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R7</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R8</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6" name="组合 15"/>
          <p:cNvGrpSpPr/>
          <p:nvPr/>
        </p:nvGrpSpPr>
        <p:grpSpPr>
          <a:xfrm>
            <a:off x="3574415" y="4510405"/>
            <a:ext cx="2232660" cy="841375"/>
            <a:chOff x="5291" y="7782"/>
            <a:chExt cx="3516" cy="1325"/>
          </a:xfrm>
        </p:grpSpPr>
        <p:sp>
          <p:nvSpPr>
            <p:cNvPr id="8" name="矩形 7"/>
            <p:cNvSpPr/>
            <p:nvPr/>
          </p:nvSpPr>
          <p:spPr>
            <a:xfrm>
              <a:off x="5291" y="7782"/>
              <a:ext cx="3516" cy="132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481" y="7895"/>
              <a:ext cx="1136" cy="628"/>
            </a:xfrm>
            <a:prstGeom prst="rect">
              <a:avLst/>
            </a:prstGeom>
            <a:noFill/>
          </p:spPr>
          <p:txBody>
            <a:bodyPr wrap="square" rtlCol="0">
              <a:spAutoFit/>
            </a:bodyPr>
            <a:lstStyle/>
            <a:p>
              <a:r>
                <a:rPr lang="en-US" altLang="zh-CN" sz="2000" b="1">
                  <a:solidFill>
                    <a:schemeClr val="bg1"/>
                  </a:solidFill>
                </a:rPr>
                <a:t>ALU</a:t>
              </a:r>
              <a:endParaRPr lang="en-US" altLang="zh-CN" sz="2000" b="1">
                <a:solidFill>
                  <a:schemeClr val="bg1"/>
                </a:solidFill>
              </a:endParaRPr>
            </a:p>
          </p:txBody>
        </p:sp>
        <p:sp>
          <p:nvSpPr>
            <p:cNvPr id="10" name="文本框 9"/>
            <p:cNvSpPr txBox="1"/>
            <p:nvPr/>
          </p:nvSpPr>
          <p:spPr>
            <a:xfrm>
              <a:off x="5554" y="8462"/>
              <a:ext cx="2990" cy="580"/>
            </a:xfrm>
            <a:prstGeom prst="rect">
              <a:avLst/>
            </a:prstGeom>
            <a:solidFill>
              <a:srgbClr val="FFFF00"/>
            </a:solidFill>
            <a:ln>
              <a:solidFill>
                <a:schemeClr val="tx1"/>
              </a:solidFill>
            </a:ln>
          </p:spPr>
          <p:txBody>
            <a:bodyPr wrap="square" rtlCol="0">
              <a:spAutoFit/>
            </a:bodyPr>
            <a:lstStyle/>
            <a:p>
              <a:r>
                <a:rPr lang="en-US" altLang="zh-CN"/>
                <a:t>              24</a:t>
              </a:r>
              <a:endParaRPr lang="en-US" altLang="zh-CN"/>
            </a:p>
          </p:txBody>
        </p:sp>
      </p:grpSp>
      <p:cxnSp>
        <p:nvCxnSpPr>
          <p:cNvPr id="32" name="直接箭头连接符 31"/>
          <p:cNvCxnSpPr/>
          <p:nvPr/>
        </p:nvCxnSpPr>
        <p:spPr>
          <a:xfrm>
            <a:off x="5088890" y="4133215"/>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rot="16200000" flipV="1">
            <a:off x="2736850" y="3933825"/>
            <a:ext cx="3138805" cy="1320165"/>
          </a:xfrm>
          <a:prstGeom prst="bentConnector4">
            <a:avLst>
              <a:gd name="adj1" fmla="val -2832"/>
              <a:gd name="adj2" fmla="val 118038"/>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4871720" y="5300980"/>
            <a:ext cx="0" cy="936625"/>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330065" y="4150360"/>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5735955" y="1268095"/>
            <a:ext cx="3384550" cy="3663367"/>
            <a:chOff x="9033" y="1997"/>
            <a:chExt cx="5330" cy="6394"/>
          </a:xfrm>
        </p:grpSpPr>
        <p:cxnSp>
          <p:nvCxnSpPr>
            <p:cNvPr id="29" name="直接箭头连接符 28"/>
            <p:cNvCxnSpPr>
              <a:stCxn id="25" idx="2"/>
              <a:endCxn id="27" idx="0"/>
            </p:cNvCxnSpPr>
            <p:nvPr/>
          </p:nvCxnSpPr>
          <p:spPr>
            <a:xfrm>
              <a:off x="11885" y="5139"/>
              <a:ext cx="11" cy="941"/>
            </a:xfrm>
            <a:prstGeom prst="straightConnector1">
              <a:avLst/>
            </a:prstGeom>
            <a:ln w="28575">
              <a:solidFill>
                <a:schemeClr val="accent1">
                  <a:alpha val="20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9033" y="1997"/>
              <a:ext cx="5330" cy="6394"/>
              <a:chOff x="9033" y="1997"/>
              <a:chExt cx="5330" cy="6394"/>
            </a:xfrm>
          </p:grpSpPr>
          <p:grpSp>
            <p:nvGrpSpPr>
              <p:cNvPr id="17" name="组合 16"/>
              <p:cNvGrpSpPr/>
              <p:nvPr/>
            </p:nvGrpSpPr>
            <p:grpSpPr>
              <a:xfrm>
                <a:off x="9941" y="1997"/>
                <a:ext cx="3754" cy="1467"/>
                <a:chOff x="5291" y="7895"/>
                <a:chExt cx="3754" cy="1467"/>
              </a:xfrm>
            </p:grpSpPr>
            <p:sp>
              <p:nvSpPr>
                <p:cNvPr id="18" name="矩形 17"/>
                <p:cNvSpPr/>
                <p:nvPr/>
              </p:nvSpPr>
              <p:spPr>
                <a:xfrm>
                  <a:off x="5291" y="7895"/>
                  <a:ext cx="3754" cy="1467"/>
                </a:xfrm>
                <a:prstGeom prst="rect">
                  <a:avLst/>
                </a:prstGeom>
                <a:solidFill>
                  <a:srgbClr val="C00000">
                    <a:alpha val="2000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5518" y="7895"/>
                  <a:ext cx="3507" cy="645"/>
                </a:xfrm>
                <a:prstGeom prst="rect">
                  <a:avLst/>
                </a:prstGeom>
                <a:noFill/>
                <a:ln>
                  <a:noFill/>
                </a:ln>
              </p:spPr>
              <p:txBody>
                <a:bodyPr wrap="square" rtlCol="0">
                  <a:spAutoFit/>
                </a:bodyPr>
                <a:lstStyle/>
                <a:p>
                  <a:r>
                    <a:rPr lang="en-US" altLang="zh-CN" b="1" dirty="0">
                      <a:solidFill>
                        <a:schemeClr val="bg1"/>
                      </a:solidFill>
                    </a:rPr>
                    <a:t>Program Counter </a:t>
                  </a:r>
                  <a:r>
                    <a:rPr lang="en-US" altLang="zh-CN" b="1" dirty="0">
                      <a:solidFill>
                        <a:schemeClr val="bg1"/>
                      </a:solidFill>
                    </a:rPr>
                    <a:t>(PC)</a:t>
                  </a:r>
                  <a:endParaRPr lang="en-US" altLang="zh-CN" b="1" dirty="0">
                    <a:solidFill>
                      <a:schemeClr val="bg1"/>
                    </a:solidFill>
                  </a:endParaRPr>
                </a:p>
              </p:txBody>
            </p:sp>
            <p:sp>
              <p:nvSpPr>
                <p:cNvPr id="20" name="文本框 19"/>
                <p:cNvSpPr txBox="1"/>
                <p:nvPr/>
              </p:nvSpPr>
              <p:spPr>
                <a:xfrm>
                  <a:off x="5600" y="8635"/>
                  <a:ext cx="3247" cy="580"/>
                </a:xfrm>
                <a:prstGeom prst="rect">
                  <a:avLst/>
                </a:prstGeom>
                <a:solidFill>
                  <a:schemeClr val="bg1"/>
                </a:solidFill>
                <a:ln>
                  <a:solidFill>
                    <a:schemeClr val="accent1">
                      <a:alpha val="20000"/>
                    </a:schemeClr>
                  </a:solidFill>
                </a:ln>
              </p:spPr>
              <p:txBody>
                <a:bodyPr wrap="square" rtlCol="0">
                  <a:spAutoFit/>
                </a:bodyPr>
                <a:lstStyle/>
                <a:p>
                  <a:endParaRPr lang="en-US" altLang="zh-CN"/>
                </a:p>
              </p:txBody>
            </p:sp>
          </p:grpSp>
          <p:cxnSp>
            <p:nvCxnSpPr>
              <p:cNvPr id="21" name="直接箭头连接符 20"/>
              <p:cNvCxnSpPr/>
              <p:nvPr/>
            </p:nvCxnSpPr>
            <p:spPr>
              <a:xfrm flipV="1">
                <a:off x="13683" y="2791"/>
                <a:ext cx="680" cy="1"/>
              </a:xfrm>
              <a:prstGeom prst="straightConnector1">
                <a:avLst/>
              </a:prstGeom>
              <a:ln w="28575">
                <a:solidFill>
                  <a:schemeClr val="accent1">
                    <a:alpha val="20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9952" y="3819"/>
                <a:ext cx="3816" cy="1467"/>
                <a:chOff x="5291" y="7895"/>
                <a:chExt cx="3816" cy="1467"/>
              </a:xfrm>
            </p:grpSpPr>
            <p:sp>
              <p:nvSpPr>
                <p:cNvPr id="23" name="矩形 22"/>
                <p:cNvSpPr/>
                <p:nvPr/>
              </p:nvSpPr>
              <p:spPr>
                <a:xfrm>
                  <a:off x="5291" y="7895"/>
                  <a:ext cx="3754" cy="1467"/>
                </a:xfrm>
                <a:prstGeom prst="rect">
                  <a:avLst/>
                </a:prstGeom>
                <a:solidFill>
                  <a:srgbClr val="C00000">
                    <a:alpha val="2000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5437" y="7895"/>
                  <a:ext cx="3670" cy="696"/>
                </a:xfrm>
                <a:prstGeom prst="rect">
                  <a:avLst/>
                </a:prstGeom>
                <a:noFill/>
                <a:ln>
                  <a:noFill/>
                </a:ln>
              </p:spPr>
              <p:txBody>
                <a:bodyPr wrap="square" rtlCol="0">
                  <a:spAutoFit/>
                </a:bodyPr>
                <a:lstStyle/>
                <a:p>
                  <a:pPr algn="ctr"/>
                  <a:r>
                    <a:rPr lang="en-US" altLang="zh-CN" sz="2000" b="1" dirty="0">
                      <a:solidFill>
                        <a:schemeClr val="bg1"/>
                      </a:solidFill>
                    </a:rPr>
                    <a:t>Instruction</a:t>
                  </a:r>
                  <a:endParaRPr lang="en-US" altLang="zh-CN" sz="2000" b="1" dirty="0">
                    <a:solidFill>
                      <a:schemeClr val="bg1"/>
                    </a:solidFill>
                  </a:endParaRPr>
                </a:p>
              </p:txBody>
            </p:sp>
            <p:sp>
              <p:nvSpPr>
                <p:cNvPr id="25" name="文本框 24"/>
                <p:cNvSpPr txBox="1"/>
                <p:nvPr/>
              </p:nvSpPr>
              <p:spPr>
                <a:xfrm>
                  <a:off x="5600" y="8635"/>
                  <a:ext cx="3247" cy="580"/>
                </a:xfrm>
                <a:prstGeom prst="rect">
                  <a:avLst/>
                </a:prstGeom>
                <a:solidFill>
                  <a:schemeClr val="bg1"/>
                </a:solidFill>
                <a:ln>
                  <a:solidFill>
                    <a:schemeClr val="accent1">
                      <a:alpha val="20000"/>
                    </a:schemeClr>
                  </a:solidFill>
                </a:ln>
              </p:spPr>
              <p:txBody>
                <a:bodyPr wrap="square" rtlCol="0">
                  <a:spAutoFit/>
                </a:bodyPr>
                <a:lstStyle/>
                <a:p>
                  <a:endParaRPr lang="en-US" altLang="zh-CN"/>
                </a:p>
              </p:txBody>
            </p:sp>
          </p:grpSp>
          <p:cxnSp>
            <p:nvCxnSpPr>
              <p:cNvPr id="26" name="直接箭头连接符 25"/>
              <p:cNvCxnSpPr/>
              <p:nvPr/>
            </p:nvCxnSpPr>
            <p:spPr>
              <a:xfrm flipH="1">
                <a:off x="13675" y="4494"/>
                <a:ext cx="680" cy="26"/>
              </a:xfrm>
              <a:prstGeom prst="straightConnector1">
                <a:avLst/>
              </a:prstGeom>
              <a:ln w="28575">
                <a:solidFill>
                  <a:schemeClr val="accent1">
                    <a:alpha val="20000"/>
                  </a:schemeClr>
                </a:solidFill>
                <a:tailEnd type="arrow"/>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10478" y="6080"/>
                <a:ext cx="2835" cy="1473"/>
              </a:xfrm>
              <a:prstGeom prst="ellipse">
                <a:avLst/>
              </a:prstGeom>
              <a:solidFill>
                <a:srgbClr val="C00000">
                  <a:alpha val="2000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Control</a:t>
                </a:r>
                <a:endParaRPr lang="en-US" altLang="zh-CN" sz="2000" b="1" dirty="0"/>
              </a:p>
              <a:p>
                <a:pPr algn="ctr"/>
                <a:r>
                  <a:rPr lang="en-US" altLang="zh-CN" sz="2000" b="1" dirty="0"/>
                  <a:t>Logic</a:t>
                </a:r>
                <a:endParaRPr lang="en-US" altLang="zh-CN" sz="2000" b="1" dirty="0"/>
              </a:p>
            </p:txBody>
          </p:sp>
          <p:cxnSp>
            <p:nvCxnSpPr>
              <p:cNvPr id="28" name="直接箭头连接符 27"/>
              <p:cNvCxnSpPr>
                <a:stCxn id="27" idx="3"/>
                <a:endCxn id="8" idx="3"/>
              </p:cNvCxnSpPr>
              <p:nvPr/>
            </p:nvCxnSpPr>
            <p:spPr>
              <a:xfrm flipH="1">
                <a:off x="9145" y="7337"/>
                <a:ext cx="1748" cy="1054"/>
              </a:xfrm>
              <a:prstGeom prst="straightConnector1">
                <a:avLst/>
              </a:prstGeom>
              <a:ln w="28575">
                <a:solidFill>
                  <a:schemeClr val="accent1">
                    <a:alpha val="2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7" idx="1"/>
              </p:cNvCxnSpPr>
              <p:nvPr/>
            </p:nvCxnSpPr>
            <p:spPr>
              <a:xfrm flipH="1" flipV="1">
                <a:off x="9033" y="5657"/>
                <a:ext cx="1860" cy="639"/>
              </a:xfrm>
              <a:prstGeom prst="straightConnector1">
                <a:avLst/>
              </a:prstGeom>
              <a:ln w="28575">
                <a:solidFill>
                  <a:schemeClr val="accent1">
                    <a:alpha val="2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rot="10800000">
                <a:off x="9940" y="2731"/>
                <a:ext cx="537" cy="4370"/>
              </a:xfrm>
              <a:prstGeom prst="bentConnector3">
                <a:avLst>
                  <a:gd name="adj1" fmla="val 169832"/>
                </a:avLst>
              </a:prstGeom>
              <a:ln w="28575">
                <a:solidFill>
                  <a:schemeClr val="accent1">
                    <a:alpha val="20000"/>
                  </a:schemeClr>
                </a:solidFill>
                <a:tailEnd type="arrow"/>
              </a:ln>
            </p:spPr>
            <p:style>
              <a:lnRef idx="1">
                <a:schemeClr val="accent1"/>
              </a:lnRef>
              <a:fillRef idx="0">
                <a:schemeClr val="accent1"/>
              </a:fillRef>
              <a:effectRef idx="0">
                <a:schemeClr val="accent1"/>
              </a:effectRef>
              <a:fontRef idx="minor">
                <a:schemeClr val="tx1"/>
              </a:fontRef>
            </p:style>
          </p:cxnSp>
        </p:grpSp>
      </p:grpSp>
      <p:cxnSp>
        <p:nvCxnSpPr>
          <p:cNvPr id="43" name="直接箭头连接符 42"/>
          <p:cNvCxnSpPr/>
          <p:nvPr/>
        </p:nvCxnSpPr>
        <p:spPr>
          <a:xfrm>
            <a:off x="4871720" y="5517515"/>
            <a:ext cx="1490345" cy="0"/>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40" idx="3"/>
          </p:cNvCxnSpPr>
          <p:nvPr/>
        </p:nvCxnSpPr>
        <p:spPr>
          <a:xfrm flipV="1">
            <a:off x="8716010" y="5179060"/>
            <a:ext cx="374650" cy="635"/>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grpSp>
        <p:nvGrpSpPr>
          <p:cNvPr id="39" name="组合 38"/>
          <p:cNvGrpSpPr/>
          <p:nvPr/>
        </p:nvGrpSpPr>
        <p:grpSpPr>
          <a:xfrm>
            <a:off x="4626391" y="4765675"/>
            <a:ext cx="4089619" cy="1154755"/>
            <a:chOff x="7251" y="8409"/>
            <a:chExt cx="6522" cy="2046"/>
          </a:xfrm>
        </p:grpSpPr>
        <p:grpSp>
          <p:nvGrpSpPr>
            <p:cNvPr id="31" name="组合 30"/>
            <p:cNvGrpSpPr/>
            <p:nvPr/>
          </p:nvGrpSpPr>
          <p:grpSpPr>
            <a:xfrm>
              <a:off x="10019" y="8409"/>
              <a:ext cx="3754" cy="1467"/>
              <a:chOff x="10019" y="8409"/>
              <a:chExt cx="3754" cy="1467"/>
            </a:xfrm>
          </p:grpSpPr>
          <p:sp>
            <p:nvSpPr>
              <p:cNvPr id="40" name="矩形 39"/>
              <p:cNvSpPr/>
              <p:nvPr/>
            </p:nvSpPr>
            <p:spPr>
              <a:xfrm>
                <a:off x="10019" y="8409"/>
                <a:ext cx="3754" cy="1467"/>
              </a:xfrm>
              <a:prstGeom prst="rect">
                <a:avLst/>
              </a:prstGeom>
              <a:solidFill>
                <a:srgbClr val="7030A0"/>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10246" y="8409"/>
                <a:ext cx="3507" cy="707"/>
              </a:xfrm>
              <a:prstGeom prst="rect">
                <a:avLst/>
              </a:prstGeom>
              <a:solidFill>
                <a:srgbClr val="7030A0"/>
              </a:solidFill>
              <a:ln>
                <a:solidFill>
                  <a:schemeClr val="accent1">
                    <a:alpha val="20000"/>
                  </a:schemeClr>
                </a:solidFill>
              </a:ln>
            </p:spPr>
            <p:txBody>
              <a:bodyPr wrap="square" rtlCol="0">
                <a:spAutoFit/>
              </a:bodyPr>
              <a:lstStyle/>
              <a:p>
                <a:r>
                  <a:rPr lang="en-US" altLang="zh-CN" sz="2000" b="1">
                    <a:solidFill>
                      <a:schemeClr val="bg1"/>
                    </a:solidFill>
                  </a:rPr>
                  <a:t>Memory Address</a:t>
                </a:r>
                <a:endParaRPr lang="en-US" altLang="zh-CN" sz="2000" b="1">
                  <a:solidFill>
                    <a:schemeClr val="bg1"/>
                  </a:solidFill>
                </a:endParaRPr>
              </a:p>
            </p:txBody>
          </p:sp>
          <p:sp>
            <p:nvSpPr>
              <p:cNvPr id="42" name="文本框 41"/>
              <p:cNvSpPr txBox="1"/>
              <p:nvPr/>
            </p:nvSpPr>
            <p:spPr>
              <a:xfrm>
                <a:off x="10328" y="9149"/>
                <a:ext cx="3247" cy="653"/>
              </a:xfrm>
              <a:prstGeom prst="rect">
                <a:avLst/>
              </a:prstGeom>
              <a:solidFill>
                <a:schemeClr val="bg1"/>
              </a:solidFill>
              <a:ln>
                <a:solidFill>
                  <a:schemeClr val="accent1">
                    <a:alpha val="20000"/>
                  </a:schemeClr>
                </a:solidFill>
              </a:ln>
            </p:spPr>
            <p:txBody>
              <a:bodyPr wrap="square" rtlCol="0">
                <a:spAutoFit/>
              </a:bodyPr>
              <a:lstStyle/>
              <a:p>
                <a:r>
                  <a:rPr lang="en-US" altLang="zh-CN"/>
                  <a:t>        Data address</a:t>
                </a:r>
                <a:endParaRPr lang="en-US" altLang="zh-CN"/>
              </a:p>
            </p:txBody>
          </p:sp>
        </p:grpSp>
        <p:sp>
          <p:nvSpPr>
            <p:cNvPr id="45" name="文本框 44"/>
            <p:cNvSpPr txBox="1"/>
            <p:nvPr/>
          </p:nvSpPr>
          <p:spPr>
            <a:xfrm>
              <a:off x="7251" y="9802"/>
              <a:ext cx="677" cy="653"/>
            </a:xfrm>
            <a:prstGeom prst="rect">
              <a:avLst/>
            </a:prstGeom>
            <a:solidFill>
              <a:srgbClr val="FFFF00"/>
            </a:solidFill>
            <a:ln>
              <a:solidFill>
                <a:schemeClr val="tx1"/>
              </a:solidFill>
            </a:ln>
          </p:spPr>
          <p:txBody>
            <a:bodyPr wrap="square" rtlCol="0">
              <a:spAutoFit/>
            </a:bodyPr>
            <a:lstStyle/>
            <a:p>
              <a:r>
                <a:rPr lang="en-US" altLang="zh-CN"/>
                <a:t>24</a:t>
              </a:r>
              <a:endParaRPr lang="en-US" altLang="zh-CN"/>
            </a:p>
          </p:txBody>
        </p:sp>
      </p:gr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Transfers</a:t>
            </a:r>
            <a:endParaRPr lang="en-US" dirty="0"/>
          </a:p>
        </p:txBody>
      </p:sp>
      <p:sp>
        <p:nvSpPr>
          <p:cNvPr id="3" name="Content Placeholder 2"/>
          <p:cNvSpPr>
            <a:spLocks noGrp="1"/>
          </p:cNvSpPr>
          <p:nvPr>
            <p:ph idx="1"/>
          </p:nvPr>
        </p:nvSpPr>
        <p:spPr>
          <a:xfrm>
            <a:off x="609600" y="1340769"/>
            <a:ext cx="10972800" cy="5040560"/>
          </a:xfrm>
        </p:spPr>
        <p:txBody>
          <a:bodyPr/>
          <a:lstStyle/>
          <a:p>
            <a:pPr marL="0" indent="0">
              <a:buNone/>
            </a:pPr>
            <a:r>
              <a:rPr lang="en-US" sz="1800"/>
              <a:t>1. ALU generates address</a:t>
            </a:r>
            <a:endParaRPr lang="en-US" sz="1800"/>
          </a:p>
          <a:p>
            <a:pPr marL="0" indent="0">
              <a:buNone/>
            </a:pPr>
            <a:r>
              <a:rPr lang="en-US" sz="1800"/>
              <a:t>2. Address goes to the</a:t>
            </a:r>
            <a:endParaRPr lang="en-US" sz="1800"/>
          </a:p>
          <a:p>
            <a:pPr marL="0" indent="0">
              <a:buNone/>
            </a:pPr>
            <a:r>
              <a:rPr lang="en-US" sz="1800"/>
              <a:t>    Memory Address Register</a:t>
            </a:r>
            <a:endParaRPr lang="en-US" sz="1800"/>
          </a:p>
          <a:p>
            <a:pPr marL="0" indent="0">
              <a:buNone/>
            </a:pPr>
            <a:endParaRPr lang="en-US" sz="180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grpSp>
        <p:nvGrpSpPr>
          <p:cNvPr id="5" name="组合 4"/>
          <p:cNvGrpSpPr/>
          <p:nvPr/>
        </p:nvGrpSpPr>
        <p:grpSpPr>
          <a:xfrm>
            <a:off x="9120505" y="1268095"/>
            <a:ext cx="2202815" cy="4875987"/>
            <a:chOff x="10847" y="1820"/>
            <a:chExt cx="3441" cy="6688"/>
          </a:xfrm>
        </p:grpSpPr>
        <p:sp>
          <p:nvSpPr>
            <p:cNvPr id="6" name="矩形 5"/>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1291" y="2014"/>
              <a:ext cx="2552" cy="505"/>
            </a:xfrm>
            <a:prstGeom prst="rect">
              <a:avLst/>
            </a:prstGeom>
            <a:noFill/>
            <a:ln>
              <a:noFill/>
            </a:ln>
          </p:spPr>
          <p:txBody>
            <a:bodyPr wrap="square" rtlCol="0">
              <a:spAutoFit/>
            </a:bodyPr>
            <a:lstStyle/>
            <a:p>
              <a:r>
                <a:rPr lang="en-US" altLang="zh-CN" b="1">
                  <a:solidFill>
                    <a:schemeClr val="bg1"/>
                  </a:solidFill>
                </a:rPr>
                <a:t>      Memory</a:t>
              </a:r>
              <a:endParaRPr lang="en-US" altLang="zh-CN" b="1">
                <a:solidFill>
                  <a:schemeClr val="bg1"/>
                </a:solidFill>
              </a:endParaRPr>
            </a:p>
          </p:txBody>
        </p:sp>
      </p:grpSp>
      <p:graphicFrame>
        <p:nvGraphicFramePr>
          <p:cNvPr id="11" name="表格 10"/>
          <p:cNvGraphicFramePr/>
          <p:nvPr>
            <p:custDataLst>
              <p:tags r:id="rId1"/>
            </p:custDataLst>
          </p:nvPr>
        </p:nvGraphicFramePr>
        <p:xfrm>
          <a:off x="9302750" y="177990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en-US" altLang="zh-CN" sz="1600"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12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16</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sz="1600">
                          <a:solidFill>
                            <a:schemeClr val="tx1"/>
                          </a:solidFill>
                          <a:cs typeface="+mn-lt"/>
                        </a:rPr>
                        <a:t>323</a:t>
                      </a: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FF00"/>
                    </a:solidFill>
                  </a:tcPr>
                </a:tc>
              </a:tr>
              <a:tr h="258445">
                <a:tc>
                  <a:txBody>
                    <a:bodyPr/>
                    <a:lstStyle/>
                    <a:p>
                      <a:pPr algn="dist">
                        <a:lnSpc>
                          <a:spcPct val="60000"/>
                        </a:lnSpc>
                        <a:buNone/>
                      </a:pPr>
                      <a:r>
                        <a:rPr lang="en-US" altLang="zh-CN">
                          <a:solidFill>
                            <a:schemeClr val="tx1"/>
                          </a:solidFill>
                        </a:rPr>
                        <a:t>28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32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2" name="组合 11"/>
          <p:cNvGrpSpPr/>
          <p:nvPr/>
        </p:nvGrpSpPr>
        <p:grpSpPr>
          <a:xfrm>
            <a:off x="3574415" y="1054735"/>
            <a:ext cx="2202815" cy="3078480"/>
            <a:chOff x="10847" y="1820"/>
            <a:chExt cx="3441" cy="6688"/>
          </a:xfrm>
        </p:grpSpPr>
        <p:sp>
          <p:nvSpPr>
            <p:cNvPr id="13" name="矩形 12"/>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0959" y="2089"/>
              <a:ext cx="2997" cy="800"/>
            </a:xfrm>
            <a:prstGeom prst="rect">
              <a:avLst/>
            </a:prstGeom>
            <a:noFill/>
            <a:ln>
              <a:noFill/>
            </a:ln>
          </p:spPr>
          <p:txBody>
            <a:bodyPr wrap="square" rtlCol="0">
              <a:spAutoFit/>
            </a:bodyPr>
            <a:lstStyle/>
            <a:p>
              <a:r>
                <a:rPr lang="en-US" altLang="zh-CN" b="1">
                  <a:solidFill>
                    <a:schemeClr val="bg1"/>
                  </a:solidFill>
                </a:rPr>
                <a:t>      Register File</a:t>
              </a:r>
              <a:endParaRPr lang="en-US" altLang="zh-CN" b="1">
                <a:solidFill>
                  <a:schemeClr val="bg1"/>
                </a:solidFill>
              </a:endParaRPr>
            </a:p>
          </p:txBody>
        </p:sp>
      </p:grpSp>
      <p:graphicFrame>
        <p:nvGraphicFramePr>
          <p:cNvPr id="15" name="表格 14"/>
          <p:cNvGraphicFramePr/>
          <p:nvPr>
            <p:custDataLst>
              <p:tags r:id="rId2"/>
            </p:custDataLst>
          </p:nvPr>
        </p:nvGraphicFramePr>
        <p:xfrm>
          <a:off x="3725545" y="161099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R0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85000"/>
                      </a:schemeClr>
                    </a:solidFill>
                  </a:tcPr>
                </a:tc>
              </a:tr>
              <a:tr h="258445">
                <a:tc>
                  <a:txBody>
                    <a:bodyPr/>
                    <a:lstStyle/>
                    <a:p>
                      <a:pPr algn="dist">
                        <a:lnSpc>
                          <a:spcPct val="60000"/>
                        </a:lnSpc>
                        <a:buNone/>
                      </a:pPr>
                      <a:r>
                        <a:rPr lang="en-US" altLang="zh-CN"/>
                        <a:t>R1</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R2</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R3</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R4</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R5</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R6</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R7</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R8</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6" name="组合 15"/>
          <p:cNvGrpSpPr/>
          <p:nvPr/>
        </p:nvGrpSpPr>
        <p:grpSpPr>
          <a:xfrm>
            <a:off x="3574415" y="4510405"/>
            <a:ext cx="2232660" cy="841375"/>
            <a:chOff x="5291" y="7782"/>
            <a:chExt cx="3516" cy="1325"/>
          </a:xfrm>
        </p:grpSpPr>
        <p:sp>
          <p:nvSpPr>
            <p:cNvPr id="8" name="矩形 7"/>
            <p:cNvSpPr/>
            <p:nvPr/>
          </p:nvSpPr>
          <p:spPr>
            <a:xfrm>
              <a:off x="5291" y="7782"/>
              <a:ext cx="3516" cy="132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481" y="7895"/>
              <a:ext cx="1136" cy="628"/>
            </a:xfrm>
            <a:prstGeom prst="rect">
              <a:avLst/>
            </a:prstGeom>
            <a:noFill/>
          </p:spPr>
          <p:txBody>
            <a:bodyPr wrap="square" rtlCol="0">
              <a:spAutoFit/>
            </a:bodyPr>
            <a:lstStyle/>
            <a:p>
              <a:r>
                <a:rPr lang="en-US" altLang="zh-CN" sz="2000" b="1">
                  <a:solidFill>
                    <a:schemeClr val="bg1"/>
                  </a:solidFill>
                </a:rPr>
                <a:t>ALU</a:t>
              </a:r>
              <a:endParaRPr lang="en-US" altLang="zh-CN" sz="2000" b="1">
                <a:solidFill>
                  <a:schemeClr val="bg1"/>
                </a:solidFill>
              </a:endParaRPr>
            </a:p>
          </p:txBody>
        </p:sp>
        <p:sp>
          <p:nvSpPr>
            <p:cNvPr id="10" name="文本框 9"/>
            <p:cNvSpPr txBox="1"/>
            <p:nvPr/>
          </p:nvSpPr>
          <p:spPr>
            <a:xfrm>
              <a:off x="5554" y="8462"/>
              <a:ext cx="2990" cy="580"/>
            </a:xfrm>
            <a:prstGeom prst="rect">
              <a:avLst/>
            </a:prstGeom>
            <a:solidFill>
              <a:srgbClr val="FFFF00"/>
            </a:solidFill>
            <a:ln>
              <a:solidFill>
                <a:schemeClr val="tx1"/>
              </a:solidFill>
            </a:ln>
          </p:spPr>
          <p:txBody>
            <a:bodyPr wrap="square" rtlCol="0">
              <a:spAutoFit/>
            </a:bodyPr>
            <a:lstStyle/>
            <a:p>
              <a:r>
                <a:rPr lang="en-US" altLang="zh-CN"/>
                <a:t>              24</a:t>
              </a:r>
              <a:endParaRPr lang="en-US" altLang="zh-CN"/>
            </a:p>
          </p:txBody>
        </p:sp>
      </p:grpSp>
      <p:cxnSp>
        <p:nvCxnSpPr>
          <p:cNvPr id="32" name="直接箭头连接符 31"/>
          <p:cNvCxnSpPr/>
          <p:nvPr/>
        </p:nvCxnSpPr>
        <p:spPr>
          <a:xfrm>
            <a:off x="5088890" y="4133215"/>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rot="16200000" flipV="1">
            <a:off x="2736850" y="3933825"/>
            <a:ext cx="3138805" cy="1320165"/>
          </a:xfrm>
          <a:prstGeom prst="bentConnector4">
            <a:avLst>
              <a:gd name="adj1" fmla="val -2832"/>
              <a:gd name="adj2" fmla="val 118038"/>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4871720" y="5300980"/>
            <a:ext cx="0" cy="936625"/>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330065" y="4150360"/>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5735955" y="1268095"/>
            <a:ext cx="3384550" cy="3663367"/>
            <a:chOff x="9033" y="1997"/>
            <a:chExt cx="5330" cy="6394"/>
          </a:xfrm>
        </p:grpSpPr>
        <p:cxnSp>
          <p:nvCxnSpPr>
            <p:cNvPr id="29" name="直接箭头连接符 28"/>
            <p:cNvCxnSpPr>
              <a:stCxn id="25" idx="2"/>
              <a:endCxn id="27" idx="0"/>
            </p:cNvCxnSpPr>
            <p:nvPr/>
          </p:nvCxnSpPr>
          <p:spPr>
            <a:xfrm>
              <a:off x="11885" y="5139"/>
              <a:ext cx="11" cy="941"/>
            </a:xfrm>
            <a:prstGeom prst="straightConnector1">
              <a:avLst/>
            </a:prstGeom>
            <a:ln w="28575">
              <a:solidFill>
                <a:schemeClr val="accent1">
                  <a:alpha val="20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9033" y="1997"/>
              <a:ext cx="5330" cy="6394"/>
              <a:chOff x="9033" y="1997"/>
              <a:chExt cx="5330" cy="6394"/>
            </a:xfrm>
          </p:grpSpPr>
          <p:grpSp>
            <p:nvGrpSpPr>
              <p:cNvPr id="17" name="组合 16"/>
              <p:cNvGrpSpPr/>
              <p:nvPr/>
            </p:nvGrpSpPr>
            <p:grpSpPr>
              <a:xfrm>
                <a:off x="9941" y="1997"/>
                <a:ext cx="3754" cy="1467"/>
                <a:chOff x="5291" y="7895"/>
                <a:chExt cx="3754" cy="1467"/>
              </a:xfrm>
            </p:grpSpPr>
            <p:sp>
              <p:nvSpPr>
                <p:cNvPr id="18" name="矩形 17"/>
                <p:cNvSpPr/>
                <p:nvPr/>
              </p:nvSpPr>
              <p:spPr>
                <a:xfrm>
                  <a:off x="5291" y="7895"/>
                  <a:ext cx="3754" cy="1467"/>
                </a:xfrm>
                <a:prstGeom prst="rect">
                  <a:avLst/>
                </a:prstGeom>
                <a:solidFill>
                  <a:srgbClr val="C00000">
                    <a:alpha val="2000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5518" y="7895"/>
                  <a:ext cx="3507" cy="645"/>
                </a:xfrm>
                <a:prstGeom prst="rect">
                  <a:avLst/>
                </a:prstGeom>
                <a:noFill/>
                <a:ln>
                  <a:noFill/>
                </a:ln>
              </p:spPr>
              <p:txBody>
                <a:bodyPr wrap="square" rtlCol="0">
                  <a:spAutoFit/>
                </a:bodyPr>
                <a:lstStyle/>
                <a:p>
                  <a:r>
                    <a:rPr lang="en-US" altLang="zh-CN" b="1" dirty="0">
                      <a:solidFill>
                        <a:schemeClr val="bg1"/>
                      </a:solidFill>
                    </a:rPr>
                    <a:t>Program Counter </a:t>
                  </a:r>
                  <a:r>
                    <a:rPr lang="en-US" altLang="zh-CN" b="1" dirty="0">
                      <a:solidFill>
                        <a:schemeClr val="bg1"/>
                      </a:solidFill>
                    </a:rPr>
                    <a:t>(PC)</a:t>
                  </a:r>
                  <a:endParaRPr lang="en-US" altLang="zh-CN" b="1" dirty="0">
                    <a:solidFill>
                      <a:schemeClr val="bg1"/>
                    </a:solidFill>
                  </a:endParaRPr>
                </a:p>
              </p:txBody>
            </p:sp>
            <p:sp>
              <p:nvSpPr>
                <p:cNvPr id="20" name="文本框 19"/>
                <p:cNvSpPr txBox="1"/>
                <p:nvPr/>
              </p:nvSpPr>
              <p:spPr>
                <a:xfrm>
                  <a:off x="5600" y="8635"/>
                  <a:ext cx="3247" cy="580"/>
                </a:xfrm>
                <a:prstGeom prst="rect">
                  <a:avLst/>
                </a:prstGeom>
                <a:solidFill>
                  <a:schemeClr val="bg1"/>
                </a:solidFill>
                <a:ln>
                  <a:solidFill>
                    <a:schemeClr val="accent1">
                      <a:alpha val="20000"/>
                    </a:schemeClr>
                  </a:solidFill>
                </a:ln>
              </p:spPr>
              <p:txBody>
                <a:bodyPr wrap="square" rtlCol="0">
                  <a:spAutoFit/>
                </a:bodyPr>
                <a:lstStyle/>
                <a:p>
                  <a:endParaRPr lang="en-US" altLang="zh-CN"/>
                </a:p>
              </p:txBody>
            </p:sp>
          </p:grpSp>
          <p:cxnSp>
            <p:nvCxnSpPr>
              <p:cNvPr id="21" name="直接箭头连接符 20"/>
              <p:cNvCxnSpPr/>
              <p:nvPr/>
            </p:nvCxnSpPr>
            <p:spPr>
              <a:xfrm flipV="1">
                <a:off x="13683" y="2791"/>
                <a:ext cx="680" cy="1"/>
              </a:xfrm>
              <a:prstGeom prst="straightConnector1">
                <a:avLst/>
              </a:prstGeom>
              <a:ln w="28575">
                <a:solidFill>
                  <a:schemeClr val="accent1">
                    <a:alpha val="20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9952" y="3819"/>
                <a:ext cx="3816" cy="1467"/>
                <a:chOff x="5291" y="7895"/>
                <a:chExt cx="3816" cy="1467"/>
              </a:xfrm>
            </p:grpSpPr>
            <p:sp>
              <p:nvSpPr>
                <p:cNvPr id="23" name="矩形 22"/>
                <p:cNvSpPr/>
                <p:nvPr/>
              </p:nvSpPr>
              <p:spPr>
                <a:xfrm>
                  <a:off x="5291" y="7895"/>
                  <a:ext cx="3754" cy="1467"/>
                </a:xfrm>
                <a:prstGeom prst="rect">
                  <a:avLst/>
                </a:prstGeom>
                <a:solidFill>
                  <a:srgbClr val="C00000">
                    <a:alpha val="2000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5437" y="7895"/>
                  <a:ext cx="3670" cy="696"/>
                </a:xfrm>
                <a:prstGeom prst="rect">
                  <a:avLst/>
                </a:prstGeom>
                <a:noFill/>
                <a:ln>
                  <a:noFill/>
                </a:ln>
              </p:spPr>
              <p:txBody>
                <a:bodyPr wrap="square" rtlCol="0">
                  <a:spAutoFit/>
                </a:bodyPr>
                <a:lstStyle/>
                <a:p>
                  <a:pPr algn="ctr"/>
                  <a:r>
                    <a:rPr lang="en-US" altLang="zh-CN" sz="2000" b="1" dirty="0">
                      <a:solidFill>
                        <a:schemeClr val="bg1"/>
                      </a:solidFill>
                    </a:rPr>
                    <a:t>Instruction</a:t>
                  </a:r>
                  <a:endParaRPr lang="en-US" altLang="zh-CN" sz="2000" b="1" dirty="0">
                    <a:solidFill>
                      <a:schemeClr val="bg1"/>
                    </a:solidFill>
                  </a:endParaRPr>
                </a:p>
              </p:txBody>
            </p:sp>
            <p:sp>
              <p:nvSpPr>
                <p:cNvPr id="25" name="文本框 24"/>
                <p:cNvSpPr txBox="1"/>
                <p:nvPr/>
              </p:nvSpPr>
              <p:spPr>
                <a:xfrm>
                  <a:off x="5600" y="8635"/>
                  <a:ext cx="3247" cy="580"/>
                </a:xfrm>
                <a:prstGeom prst="rect">
                  <a:avLst/>
                </a:prstGeom>
                <a:solidFill>
                  <a:schemeClr val="bg1"/>
                </a:solidFill>
                <a:ln>
                  <a:solidFill>
                    <a:schemeClr val="accent1">
                      <a:alpha val="20000"/>
                    </a:schemeClr>
                  </a:solidFill>
                </a:ln>
              </p:spPr>
              <p:txBody>
                <a:bodyPr wrap="square" rtlCol="0">
                  <a:spAutoFit/>
                </a:bodyPr>
                <a:lstStyle/>
                <a:p>
                  <a:endParaRPr lang="en-US" altLang="zh-CN"/>
                </a:p>
              </p:txBody>
            </p:sp>
          </p:grpSp>
          <p:cxnSp>
            <p:nvCxnSpPr>
              <p:cNvPr id="26" name="直接箭头连接符 25"/>
              <p:cNvCxnSpPr/>
              <p:nvPr/>
            </p:nvCxnSpPr>
            <p:spPr>
              <a:xfrm flipH="1">
                <a:off x="13675" y="4494"/>
                <a:ext cx="680" cy="26"/>
              </a:xfrm>
              <a:prstGeom prst="straightConnector1">
                <a:avLst/>
              </a:prstGeom>
              <a:ln w="28575">
                <a:solidFill>
                  <a:schemeClr val="accent1">
                    <a:alpha val="20000"/>
                  </a:schemeClr>
                </a:solidFill>
                <a:tailEnd type="arrow"/>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10478" y="6080"/>
                <a:ext cx="2835" cy="1473"/>
              </a:xfrm>
              <a:prstGeom prst="ellipse">
                <a:avLst/>
              </a:prstGeom>
              <a:solidFill>
                <a:srgbClr val="C00000">
                  <a:alpha val="2000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Control</a:t>
                </a:r>
                <a:endParaRPr lang="en-US" altLang="zh-CN" sz="2000" b="1" dirty="0"/>
              </a:p>
              <a:p>
                <a:pPr algn="ctr"/>
                <a:r>
                  <a:rPr lang="en-US" altLang="zh-CN" sz="2000" b="1" dirty="0"/>
                  <a:t>Logic</a:t>
                </a:r>
                <a:endParaRPr lang="en-US" altLang="zh-CN" sz="2000" b="1" dirty="0"/>
              </a:p>
            </p:txBody>
          </p:sp>
          <p:cxnSp>
            <p:nvCxnSpPr>
              <p:cNvPr id="28" name="直接箭头连接符 27"/>
              <p:cNvCxnSpPr>
                <a:stCxn id="27" idx="3"/>
                <a:endCxn id="8" idx="3"/>
              </p:cNvCxnSpPr>
              <p:nvPr/>
            </p:nvCxnSpPr>
            <p:spPr>
              <a:xfrm flipH="1">
                <a:off x="9145" y="7337"/>
                <a:ext cx="1748" cy="1054"/>
              </a:xfrm>
              <a:prstGeom prst="straightConnector1">
                <a:avLst/>
              </a:prstGeom>
              <a:ln w="28575">
                <a:solidFill>
                  <a:schemeClr val="accent1">
                    <a:alpha val="2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7" idx="1"/>
              </p:cNvCxnSpPr>
              <p:nvPr/>
            </p:nvCxnSpPr>
            <p:spPr>
              <a:xfrm flipH="1" flipV="1">
                <a:off x="9033" y="5657"/>
                <a:ext cx="1860" cy="639"/>
              </a:xfrm>
              <a:prstGeom prst="straightConnector1">
                <a:avLst/>
              </a:prstGeom>
              <a:ln w="28575">
                <a:solidFill>
                  <a:schemeClr val="accent1">
                    <a:alpha val="2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rot="10800000">
                <a:off x="9940" y="2731"/>
                <a:ext cx="537" cy="4370"/>
              </a:xfrm>
              <a:prstGeom prst="bentConnector3">
                <a:avLst>
                  <a:gd name="adj1" fmla="val 169832"/>
                </a:avLst>
              </a:prstGeom>
              <a:ln w="28575">
                <a:solidFill>
                  <a:schemeClr val="accent1">
                    <a:alpha val="20000"/>
                  </a:schemeClr>
                </a:solidFill>
                <a:tailEnd type="arrow"/>
              </a:ln>
            </p:spPr>
            <p:style>
              <a:lnRef idx="1">
                <a:schemeClr val="accent1"/>
              </a:lnRef>
              <a:fillRef idx="0">
                <a:schemeClr val="accent1"/>
              </a:fillRef>
              <a:effectRef idx="0">
                <a:schemeClr val="accent1"/>
              </a:effectRef>
              <a:fontRef idx="minor">
                <a:schemeClr val="tx1"/>
              </a:fontRef>
            </p:style>
          </p:cxnSp>
        </p:grpSp>
      </p:grpSp>
      <p:cxnSp>
        <p:nvCxnSpPr>
          <p:cNvPr id="43" name="直接箭头连接符 42"/>
          <p:cNvCxnSpPr/>
          <p:nvPr/>
        </p:nvCxnSpPr>
        <p:spPr>
          <a:xfrm>
            <a:off x="4871720" y="5517515"/>
            <a:ext cx="1490345" cy="0"/>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40" idx="3"/>
          </p:cNvCxnSpPr>
          <p:nvPr/>
        </p:nvCxnSpPr>
        <p:spPr>
          <a:xfrm flipV="1">
            <a:off x="8716010" y="5179060"/>
            <a:ext cx="374650" cy="635"/>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grpSp>
        <p:nvGrpSpPr>
          <p:cNvPr id="39" name="组合 38"/>
          <p:cNvGrpSpPr/>
          <p:nvPr/>
        </p:nvGrpSpPr>
        <p:grpSpPr>
          <a:xfrm>
            <a:off x="6362065" y="4765675"/>
            <a:ext cx="2353945" cy="827969"/>
            <a:chOff x="10019" y="8409"/>
            <a:chExt cx="3754" cy="1467"/>
          </a:xfrm>
        </p:grpSpPr>
        <p:grpSp>
          <p:nvGrpSpPr>
            <p:cNvPr id="31" name="组合 30"/>
            <p:cNvGrpSpPr/>
            <p:nvPr/>
          </p:nvGrpSpPr>
          <p:grpSpPr>
            <a:xfrm>
              <a:off x="10019" y="8409"/>
              <a:ext cx="3754" cy="1467"/>
              <a:chOff x="10019" y="8409"/>
              <a:chExt cx="3754" cy="1467"/>
            </a:xfrm>
          </p:grpSpPr>
          <p:sp>
            <p:nvSpPr>
              <p:cNvPr id="40" name="矩形 39"/>
              <p:cNvSpPr/>
              <p:nvPr/>
            </p:nvSpPr>
            <p:spPr>
              <a:xfrm>
                <a:off x="10019" y="8409"/>
                <a:ext cx="3754" cy="1467"/>
              </a:xfrm>
              <a:prstGeom prst="rect">
                <a:avLst/>
              </a:prstGeom>
              <a:solidFill>
                <a:srgbClr val="7030A0"/>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10246" y="8409"/>
                <a:ext cx="3507" cy="707"/>
              </a:xfrm>
              <a:prstGeom prst="rect">
                <a:avLst/>
              </a:prstGeom>
              <a:solidFill>
                <a:srgbClr val="7030A0"/>
              </a:solidFill>
              <a:ln>
                <a:solidFill>
                  <a:schemeClr val="accent1">
                    <a:alpha val="20000"/>
                  </a:schemeClr>
                </a:solidFill>
              </a:ln>
            </p:spPr>
            <p:txBody>
              <a:bodyPr wrap="square" rtlCol="0">
                <a:spAutoFit/>
              </a:bodyPr>
              <a:lstStyle/>
              <a:p>
                <a:r>
                  <a:rPr lang="en-US" altLang="zh-CN" sz="2000" b="1">
                    <a:solidFill>
                      <a:schemeClr val="bg1"/>
                    </a:solidFill>
                  </a:rPr>
                  <a:t>Memory Address</a:t>
                </a:r>
                <a:endParaRPr lang="en-US" altLang="zh-CN" sz="2000" b="1">
                  <a:solidFill>
                    <a:schemeClr val="bg1"/>
                  </a:solidFill>
                </a:endParaRPr>
              </a:p>
            </p:txBody>
          </p:sp>
          <p:sp>
            <p:nvSpPr>
              <p:cNvPr id="42" name="文本框 41"/>
              <p:cNvSpPr txBox="1"/>
              <p:nvPr/>
            </p:nvSpPr>
            <p:spPr>
              <a:xfrm>
                <a:off x="10328" y="9149"/>
                <a:ext cx="3247" cy="653"/>
              </a:xfrm>
              <a:prstGeom prst="rect">
                <a:avLst/>
              </a:prstGeom>
              <a:solidFill>
                <a:schemeClr val="bg1"/>
              </a:solidFill>
              <a:ln>
                <a:solidFill>
                  <a:schemeClr val="accent1">
                    <a:alpha val="20000"/>
                  </a:schemeClr>
                </a:solidFill>
              </a:ln>
            </p:spPr>
            <p:txBody>
              <a:bodyPr wrap="square" rtlCol="0">
                <a:spAutoFit/>
              </a:bodyPr>
              <a:lstStyle/>
              <a:p>
                <a:r>
                  <a:rPr lang="en-US" altLang="zh-CN"/>
                  <a:t>        Data address</a:t>
                </a:r>
                <a:endParaRPr lang="en-US" altLang="zh-CN"/>
              </a:p>
            </p:txBody>
          </p:sp>
        </p:grpSp>
        <p:sp>
          <p:nvSpPr>
            <p:cNvPr id="45" name="文本框 44"/>
            <p:cNvSpPr txBox="1"/>
            <p:nvPr/>
          </p:nvSpPr>
          <p:spPr>
            <a:xfrm>
              <a:off x="11606" y="9117"/>
              <a:ext cx="677" cy="653"/>
            </a:xfrm>
            <a:prstGeom prst="rect">
              <a:avLst/>
            </a:prstGeom>
            <a:solidFill>
              <a:srgbClr val="FFFF00"/>
            </a:solidFill>
            <a:ln>
              <a:solidFill>
                <a:schemeClr val="tx1"/>
              </a:solidFill>
            </a:ln>
          </p:spPr>
          <p:txBody>
            <a:bodyPr wrap="square" rtlCol="0">
              <a:spAutoFit/>
            </a:bodyPr>
            <a:lstStyle/>
            <a:p>
              <a:r>
                <a:rPr lang="en-US" altLang="zh-CN"/>
                <a:t>24</a:t>
              </a:r>
              <a:endParaRPr lang="en-US" altLang="zh-CN"/>
            </a:p>
          </p:txBody>
        </p:sp>
      </p:gr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Transfers</a:t>
            </a:r>
            <a:endParaRPr lang="en-US" dirty="0"/>
          </a:p>
        </p:txBody>
      </p:sp>
      <p:sp>
        <p:nvSpPr>
          <p:cNvPr id="3" name="Content Placeholder 2"/>
          <p:cNvSpPr>
            <a:spLocks noGrp="1"/>
          </p:cNvSpPr>
          <p:nvPr>
            <p:ph idx="1"/>
          </p:nvPr>
        </p:nvSpPr>
        <p:spPr>
          <a:xfrm>
            <a:off x="609600" y="1340769"/>
            <a:ext cx="10972800" cy="5040560"/>
          </a:xfrm>
        </p:spPr>
        <p:txBody>
          <a:bodyPr/>
          <a:lstStyle/>
          <a:p>
            <a:pPr marL="0" indent="0">
              <a:buNone/>
            </a:pPr>
            <a:r>
              <a:rPr lang="en-US" sz="1800"/>
              <a:t>1. ALU generates address</a:t>
            </a:r>
            <a:endParaRPr lang="en-US" sz="1800"/>
          </a:p>
          <a:p>
            <a:pPr marL="0" indent="0">
              <a:buNone/>
            </a:pPr>
            <a:r>
              <a:rPr lang="en-US" sz="1800"/>
              <a:t>2. Address goes to the</a:t>
            </a:r>
            <a:endParaRPr lang="en-US" sz="1800"/>
          </a:p>
          <a:p>
            <a:pPr marL="0" indent="0">
              <a:buNone/>
            </a:pPr>
            <a:r>
              <a:rPr lang="en-US" sz="1800"/>
              <a:t>    Memory Address Register</a:t>
            </a:r>
            <a:endParaRPr lang="en-US" sz="1800"/>
          </a:p>
          <a:p>
            <a:pPr marL="0" indent="0">
              <a:buNone/>
            </a:pPr>
            <a:r>
              <a:rPr lang="en-US" sz="1800">
                <a:sym typeface="+mn-ea"/>
              </a:rPr>
              <a:t>3. Results to/from memory</a:t>
            </a:r>
            <a:endParaRPr lang="en-US" sz="1800"/>
          </a:p>
          <a:p>
            <a:pPr marL="0" indent="0">
              <a:buNone/>
            </a:pPr>
            <a:r>
              <a:rPr lang="en-US" sz="1800">
                <a:sym typeface="+mn-ea"/>
              </a:rPr>
              <a:t>    are stored in the Memory </a:t>
            </a:r>
            <a:endParaRPr lang="en-US" sz="1800">
              <a:sym typeface="+mn-ea"/>
            </a:endParaRPr>
          </a:p>
          <a:p>
            <a:pPr marL="0" indent="0">
              <a:buNone/>
            </a:pPr>
            <a:r>
              <a:rPr lang="en-US" sz="1800">
                <a:sym typeface="+mn-ea"/>
              </a:rPr>
              <a:t>    Data Register</a:t>
            </a:r>
            <a:endParaRPr lang="en-US" sz="1800"/>
          </a:p>
          <a:p>
            <a:pPr marL="0" indent="0">
              <a:buNone/>
            </a:pPr>
            <a:endParaRPr lang="en-US" sz="180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grpSp>
        <p:nvGrpSpPr>
          <p:cNvPr id="5" name="组合 4"/>
          <p:cNvGrpSpPr/>
          <p:nvPr/>
        </p:nvGrpSpPr>
        <p:grpSpPr>
          <a:xfrm>
            <a:off x="9120505" y="1268095"/>
            <a:ext cx="2202815" cy="4875987"/>
            <a:chOff x="10847" y="1820"/>
            <a:chExt cx="3441" cy="6688"/>
          </a:xfrm>
        </p:grpSpPr>
        <p:sp>
          <p:nvSpPr>
            <p:cNvPr id="6" name="矩形 5"/>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1291" y="2014"/>
              <a:ext cx="2552" cy="505"/>
            </a:xfrm>
            <a:prstGeom prst="rect">
              <a:avLst/>
            </a:prstGeom>
            <a:noFill/>
            <a:ln>
              <a:noFill/>
            </a:ln>
          </p:spPr>
          <p:txBody>
            <a:bodyPr wrap="square" rtlCol="0">
              <a:spAutoFit/>
            </a:bodyPr>
            <a:lstStyle/>
            <a:p>
              <a:r>
                <a:rPr lang="en-US" altLang="zh-CN" b="1">
                  <a:solidFill>
                    <a:schemeClr val="bg1"/>
                  </a:solidFill>
                </a:rPr>
                <a:t>      Memory</a:t>
              </a:r>
              <a:endParaRPr lang="en-US" altLang="zh-CN" b="1">
                <a:solidFill>
                  <a:schemeClr val="bg1"/>
                </a:solidFill>
              </a:endParaRPr>
            </a:p>
          </p:txBody>
        </p:sp>
      </p:grpSp>
      <p:graphicFrame>
        <p:nvGraphicFramePr>
          <p:cNvPr id="11" name="表格 10"/>
          <p:cNvGraphicFramePr/>
          <p:nvPr>
            <p:custDataLst>
              <p:tags r:id="rId1"/>
            </p:custDataLst>
          </p:nvPr>
        </p:nvGraphicFramePr>
        <p:xfrm>
          <a:off x="9302750" y="177990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en-US" altLang="zh-CN" sz="1600"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12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16</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sz="1600">
                          <a:solidFill>
                            <a:schemeClr val="tx1"/>
                          </a:solidFill>
                          <a:cs typeface="+mn-lt"/>
                        </a:rPr>
                        <a:t>323</a:t>
                      </a: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FF00"/>
                    </a:solidFill>
                  </a:tcPr>
                </a:tc>
              </a:tr>
              <a:tr h="258445">
                <a:tc>
                  <a:txBody>
                    <a:bodyPr/>
                    <a:lstStyle/>
                    <a:p>
                      <a:pPr algn="dist">
                        <a:lnSpc>
                          <a:spcPct val="60000"/>
                        </a:lnSpc>
                        <a:buNone/>
                      </a:pPr>
                      <a:r>
                        <a:rPr lang="en-US" altLang="zh-CN">
                          <a:solidFill>
                            <a:schemeClr val="tx1"/>
                          </a:solidFill>
                        </a:rPr>
                        <a:t>28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32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2" name="组合 11"/>
          <p:cNvGrpSpPr/>
          <p:nvPr/>
        </p:nvGrpSpPr>
        <p:grpSpPr>
          <a:xfrm>
            <a:off x="3574415" y="1054735"/>
            <a:ext cx="2202815" cy="3078480"/>
            <a:chOff x="10847" y="1820"/>
            <a:chExt cx="3441" cy="6688"/>
          </a:xfrm>
        </p:grpSpPr>
        <p:sp>
          <p:nvSpPr>
            <p:cNvPr id="13" name="矩形 12"/>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0959" y="2089"/>
              <a:ext cx="2997" cy="800"/>
            </a:xfrm>
            <a:prstGeom prst="rect">
              <a:avLst/>
            </a:prstGeom>
            <a:noFill/>
            <a:ln>
              <a:noFill/>
            </a:ln>
          </p:spPr>
          <p:txBody>
            <a:bodyPr wrap="square" rtlCol="0">
              <a:spAutoFit/>
            </a:bodyPr>
            <a:lstStyle/>
            <a:p>
              <a:r>
                <a:rPr lang="en-US" altLang="zh-CN" b="1">
                  <a:solidFill>
                    <a:schemeClr val="bg1"/>
                  </a:solidFill>
                </a:rPr>
                <a:t>      Register File</a:t>
              </a:r>
              <a:endParaRPr lang="en-US" altLang="zh-CN" b="1">
                <a:solidFill>
                  <a:schemeClr val="bg1"/>
                </a:solidFill>
              </a:endParaRPr>
            </a:p>
          </p:txBody>
        </p:sp>
      </p:grpSp>
      <p:graphicFrame>
        <p:nvGraphicFramePr>
          <p:cNvPr id="15" name="表格 14"/>
          <p:cNvGraphicFramePr/>
          <p:nvPr>
            <p:custDataLst>
              <p:tags r:id="rId2"/>
            </p:custDataLst>
          </p:nvPr>
        </p:nvGraphicFramePr>
        <p:xfrm>
          <a:off x="3725545" y="161099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R0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85000"/>
                      </a:schemeClr>
                    </a:solidFill>
                  </a:tcPr>
                </a:tc>
              </a:tr>
              <a:tr h="258445">
                <a:tc>
                  <a:txBody>
                    <a:bodyPr/>
                    <a:lstStyle/>
                    <a:p>
                      <a:pPr algn="dist">
                        <a:lnSpc>
                          <a:spcPct val="60000"/>
                        </a:lnSpc>
                        <a:buNone/>
                      </a:pPr>
                      <a:r>
                        <a:rPr lang="en-US" altLang="zh-CN"/>
                        <a:t>R1</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R2</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R3</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R4</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R5</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R6</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R7</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R8</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6" name="组合 15"/>
          <p:cNvGrpSpPr/>
          <p:nvPr/>
        </p:nvGrpSpPr>
        <p:grpSpPr>
          <a:xfrm>
            <a:off x="3574415" y="4510405"/>
            <a:ext cx="2232660" cy="841375"/>
            <a:chOff x="5291" y="7782"/>
            <a:chExt cx="3516" cy="1325"/>
          </a:xfrm>
        </p:grpSpPr>
        <p:sp>
          <p:nvSpPr>
            <p:cNvPr id="8" name="矩形 7"/>
            <p:cNvSpPr/>
            <p:nvPr/>
          </p:nvSpPr>
          <p:spPr>
            <a:xfrm>
              <a:off x="5291" y="7782"/>
              <a:ext cx="3516" cy="132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481" y="7895"/>
              <a:ext cx="1136" cy="628"/>
            </a:xfrm>
            <a:prstGeom prst="rect">
              <a:avLst/>
            </a:prstGeom>
            <a:noFill/>
          </p:spPr>
          <p:txBody>
            <a:bodyPr wrap="square" rtlCol="0">
              <a:spAutoFit/>
            </a:bodyPr>
            <a:lstStyle/>
            <a:p>
              <a:r>
                <a:rPr lang="en-US" altLang="zh-CN" sz="2000" b="1">
                  <a:solidFill>
                    <a:schemeClr val="bg1"/>
                  </a:solidFill>
                </a:rPr>
                <a:t>ALU</a:t>
              </a:r>
              <a:endParaRPr lang="en-US" altLang="zh-CN" sz="2000" b="1">
                <a:solidFill>
                  <a:schemeClr val="bg1"/>
                </a:solidFill>
              </a:endParaRPr>
            </a:p>
          </p:txBody>
        </p:sp>
        <p:sp>
          <p:nvSpPr>
            <p:cNvPr id="10" name="文本框 9"/>
            <p:cNvSpPr txBox="1"/>
            <p:nvPr/>
          </p:nvSpPr>
          <p:spPr>
            <a:xfrm>
              <a:off x="5554" y="8462"/>
              <a:ext cx="2990" cy="580"/>
            </a:xfrm>
            <a:prstGeom prst="rect">
              <a:avLst/>
            </a:prstGeom>
            <a:solidFill>
              <a:srgbClr val="FFFF00"/>
            </a:solidFill>
            <a:ln>
              <a:solidFill>
                <a:schemeClr val="tx1"/>
              </a:solidFill>
            </a:ln>
          </p:spPr>
          <p:txBody>
            <a:bodyPr wrap="square" rtlCol="0">
              <a:spAutoFit/>
            </a:bodyPr>
            <a:lstStyle/>
            <a:p>
              <a:r>
                <a:rPr lang="en-US" altLang="zh-CN"/>
                <a:t>              24</a:t>
              </a:r>
              <a:endParaRPr lang="en-US" altLang="zh-CN"/>
            </a:p>
          </p:txBody>
        </p:sp>
      </p:grpSp>
      <p:cxnSp>
        <p:nvCxnSpPr>
          <p:cNvPr id="32" name="直接箭头连接符 31"/>
          <p:cNvCxnSpPr/>
          <p:nvPr/>
        </p:nvCxnSpPr>
        <p:spPr>
          <a:xfrm>
            <a:off x="5088890" y="4133215"/>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rot="16200000" flipV="1">
            <a:off x="2736850" y="3933825"/>
            <a:ext cx="3138805" cy="1320165"/>
          </a:xfrm>
          <a:prstGeom prst="bentConnector4">
            <a:avLst>
              <a:gd name="adj1" fmla="val -2832"/>
              <a:gd name="adj2" fmla="val 118038"/>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4871720" y="5300980"/>
            <a:ext cx="0" cy="936625"/>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330065" y="4150360"/>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5735955" y="1268095"/>
            <a:ext cx="3384550" cy="3663367"/>
            <a:chOff x="9033" y="1997"/>
            <a:chExt cx="5330" cy="6394"/>
          </a:xfrm>
        </p:grpSpPr>
        <p:cxnSp>
          <p:nvCxnSpPr>
            <p:cNvPr id="29" name="直接箭头连接符 28"/>
            <p:cNvCxnSpPr>
              <a:stCxn id="25" idx="2"/>
              <a:endCxn id="27" idx="0"/>
            </p:cNvCxnSpPr>
            <p:nvPr/>
          </p:nvCxnSpPr>
          <p:spPr>
            <a:xfrm>
              <a:off x="11885" y="5139"/>
              <a:ext cx="11" cy="941"/>
            </a:xfrm>
            <a:prstGeom prst="straightConnector1">
              <a:avLst/>
            </a:prstGeom>
            <a:ln w="28575">
              <a:solidFill>
                <a:schemeClr val="accent1">
                  <a:alpha val="20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9033" y="1997"/>
              <a:ext cx="5330" cy="6394"/>
              <a:chOff x="9033" y="1997"/>
              <a:chExt cx="5330" cy="6394"/>
            </a:xfrm>
          </p:grpSpPr>
          <p:grpSp>
            <p:nvGrpSpPr>
              <p:cNvPr id="17" name="组合 16"/>
              <p:cNvGrpSpPr/>
              <p:nvPr/>
            </p:nvGrpSpPr>
            <p:grpSpPr>
              <a:xfrm>
                <a:off x="9941" y="1997"/>
                <a:ext cx="3754" cy="1467"/>
                <a:chOff x="5291" y="7895"/>
                <a:chExt cx="3754" cy="1467"/>
              </a:xfrm>
            </p:grpSpPr>
            <p:sp>
              <p:nvSpPr>
                <p:cNvPr id="18" name="矩形 17"/>
                <p:cNvSpPr/>
                <p:nvPr/>
              </p:nvSpPr>
              <p:spPr>
                <a:xfrm>
                  <a:off x="5291" y="7895"/>
                  <a:ext cx="3754" cy="1467"/>
                </a:xfrm>
                <a:prstGeom prst="rect">
                  <a:avLst/>
                </a:prstGeom>
                <a:solidFill>
                  <a:srgbClr val="C00000">
                    <a:alpha val="2000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5518" y="7895"/>
                  <a:ext cx="3507" cy="645"/>
                </a:xfrm>
                <a:prstGeom prst="rect">
                  <a:avLst/>
                </a:prstGeom>
                <a:noFill/>
                <a:ln>
                  <a:noFill/>
                </a:ln>
              </p:spPr>
              <p:txBody>
                <a:bodyPr wrap="square" rtlCol="0">
                  <a:spAutoFit/>
                </a:bodyPr>
                <a:lstStyle/>
                <a:p>
                  <a:r>
                    <a:rPr lang="en-US" altLang="zh-CN" b="1" dirty="0">
                      <a:solidFill>
                        <a:schemeClr val="bg1"/>
                      </a:solidFill>
                    </a:rPr>
                    <a:t>Program Counter </a:t>
                  </a:r>
                  <a:r>
                    <a:rPr lang="en-US" altLang="zh-CN" b="1" dirty="0">
                      <a:solidFill>
                        <a:schemeClr val="bg1"/>
                      </a:solidFill>
                    </a:rPr>
                    <a:t>(PC)</a:t>
                  </a:r>
                  <a:endParaRPr lang="en-US" altLang="zh-CN" b="1" dirty="0">
                    <a:solidFill>
                      <a:schemeClr val="bg1"/>
                    </a:solidFill>
                  </a:endParaRPr>
                </a:p>
              </p:txBody>
            </p:sp>
            <p:sp>
              <p:nvSpPr>
                <p:cNvPr id="20" name="文本框 19"/>
                <p:cNvSpPr txBox="1"/>
                <p:nvPr/>
              </p:nvSpPr>
              <p:spPr>
                <a:xfrm>
                  <a:off x="5600" y="8635"/>
                  <a:ext cx="3247" cy="580"/>
                </a:xfrm>
                <a:prstGeom prst="rect">
                  <a:avLst/>
                </a:prstGeom>
                <a:solidFill>
                  <a:schemeClr val="bg1"/>
                </a:solidFill>
                <a:ln>
                  <a:solidFill>
                    <a:schemeClr val="accent1">
                      <a:alpha val="20000"/>
                    </a:schemeClr>
                  </a:solidFill>
                </a:ln>
              </p:spPr>
              <p:txBody>
                <a:bodyPr wrap="square" rtlCol="0">
                  <a:spAutoFit/>
                </a:bodyPr>
                <a:lstStyle/>
                <a:p>
                  <a:endParaRPr lang="en-US" altLang="zh-CN"/>
                </a:p>
              </p:txBody>
            </p:sp>
          </p:grpSp>
          <p:cxnSp>
            <p:nvCxnSpPr>
              <p:cNvPr id="21" name="直接箭头连接符 20"/>
              <p:cNvCxnSpPr/>
              <p:nvPr/>
            </p:nvCxnSpPr>
            <p:spPr>
              <a:xfrm flipV="1">
                <a:off x="13683" y="2791"/>
                <a:ext cx="680" cy="1"/>
              </a:xfrm>
              <a:prstGeom prst="straightConnector1">
                <a:avLst/>
              </a:prstGeom>
              <a:ln w="28575">
                <a:solidFill>
                  <a:schemeClr val="accent1">
                    <a:alpha val="20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9952" y="3819"/>
                <a:ext cx="3816" cy="1467"/>
                <a:chOff x="5291" y="7895"/>
                <a:chExt cx="3816" cy="1467"/>
              </a:xfrm>
            </p:grpSpPr>
            <p:sp>
              <p:nvSpPr>
                <p:cNvPr id="23" name="矩形 22"/>
                <p:cNvSpPr/>
                <p:nvPr/>
              </p:nvSpPr>
              <p:spPr>
                <a:xfrm>
                  <a:off x="5291" y="7895"/>
                  <a:ext cx="3754" cy="1467"/>
                </a:xfrm>
                <a:prstGeom prst="rect">
                  <a:avLst/>
                </a:prstGeom>
                <a:solidFill>
                  <a:srgbClr val="C00000">
                    <a:alpha val="2000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5437" y="7895"/>
                  <a:ext cx="3670" cy="696"/>
                </a:xfrm>
                <a:prstGeom prst="rect">
                  <a:avLst/>
                </a:prstGeom>
                <a:noFill/>
                <a:ln>
                  <a:noFill/>
                </a:ln>
              </p:spPr>
              <p:txBody>
                <a:bodyPr wrap="square" rtlCol="0">
                  <a:spAutoFit/>
                </a:bodyPr>
                <a:lstStyle/>
                <a:p>
                  <a:pPr algn="ctr"/>
                  <a:r>
                    <a:rPr lang="en-US" altLang="zh-CN" sz="2000" b="1" dirty="0">
                      <a:solidFill>
                        <a:schemeClr val="bg1"/>
                      </a:solidFill>
                    </a:rPr>
                    <a:t>Instruction</a:t>
                  </a:r>
                  <a:endParaRPr lang="en-US" altLang="zh-CN" sz="2000" b="1" dirty="0">
                    <a:solidFill>
                      <a:schemeClr val="bg1"/>
                    </a:solidFill>
                  </a:endParaRPr>
                </a:p>
              </p:txBody>
            </p:sp>
            <p:sp>
              <p:nvSpPr>
                <p:cNvPr id="25" name="文本框 24"/>
                <p:cNvSpPr txBox="1"/>
                <p:nvPr/>
              </p:nvSpPr>
              <p:spPr>
                <a:xfrm>
                  <a:off x="5600" y="8635"/>
                  <a:ext cx="3247" cy="580"/>
                </a:xfrm>
                <a:prstGeom prst="rect">
                  <a:avLst/>
                </a:prstGeom>
                <a:solidFill>
                  <a:schemeClr val="bg1"/>
                </a:solidFill>
                <a:ln>
                  <a:solidFill>
                    <a:schemeClr val="accent1">
                      <a:alpha val="20000"/>
                    </a:schemeClr>
                  </a:solidFill>
                </a:ln>
              </p:spPr>
              <p:txBody>
                <a:bodyPr wrap="square" rtlCol="0">
                  <a:spAutoFit/>
                </a:bodyPr>
                <a:lstStyle/>
                <a:p>
                  <a:endParaRPr lang="en-US" altLang="zh-CN"/>
                </a:p>
              </p:txBody>
            </p:sp>
          </p:grpSp>
          <p:cxnSp>
            <p:nvCxnSpPr>
              <p:cNvPr id="26" name="直接箭头连接符 25"/>
              <p:cNvCxnSpPr/>
              <p:nvPr/>
            </p:nvCxnSpPr>
            <p:spPr>
              <a:xfrm flipH="1">
                <a:off x="13675" y="4494"/>
                <a:ext cx="680" cy="26"/>
              </a:xfrm>
              <a:prstGeom prst="straightConnector1">
                <a:avLst/>
              </a:prstGeom>
              <a:ln w="28575">
                <a:solidFill>
                  <a:schemeClr val="accent1">
                    <a:alpha val="20000"/>
                  </a:schemeClr>
                </a:solidFill>
                <a:tailEnd type="arrow"/>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10478" y="6080"/>
                <a:ext cx="2835" cy="1473"/>
              </a:xfrm>
              <a:prstGeom prst="ellipse">
                <a:avLst/>
              </a:prstGeom>
              <a:solidFill>
                <a:srgbClr val="C00000">
                  <a:alpha val="2000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Control</a:t>
                </a:r>
                <a:endParaRPr lang="en-US" altLang="zh-CN" sz="2000" b="1" dirty="0"/>
              </a:p>
              <a:p>
                <a:pPr algn="ctr"/>
                <a:r>
                  <a:rPr lang="en-US" altLang="zh-CN" sz="2000" b="1" dirty="0"/>
                  <a:t>Logic</a:t>
                </a:r>
                <a:endParaRPr lang="en-US" altLang="zh-CN" sz="2000" b="1" dirty="0"/>
              </a:p>
            </p:txBody>
          </p:sp>
          <p:cxnSp>
            <p:nvCxnSpPr>
              <p:cNvPr id="28" name="直接箭头连接符 27"/>
              <p:cNvCxnSpPr>
                <a:stCxn id="27" idx="3"/>
                <a:endCxn id="8" idx="3"/>
              </p:cNvCxnSpPr>
              <p:nvPr/>
            </p:nvCxnSpPr>
            <p:spPr>
              <a:xfrm flipH="1">
                <a:off x="9145" y="7337"/>
                <a:ext cx="1748" cy="1054"/>
              </a:xfrm>
              <a:prstGeom prst="straightConnector1">
                <a:avLst/>
              </a:prstGeom>
              <a:ln w="28575">
                <a:solidFill>
                  <a:schemeClr val="accent1">
                    <a:alpha val="2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7" idx="1"/>
              </p:cNvCxnSpPr>
              <p:nvPr/>
            </p:nvCxnSpPr>
            <p:spPr>
              <a:xfrm flipH="1" flipV="1">
                <a:off x="9033" y="5657"/>
                <a:ext cx="1860" cy="639"/>
              </a:xfrm>
              <a:prstGeom prst="straightConnector1">
                <a:avLst/>
              </a:prstGeom>
              <a:ln w="28575">
                <a:solidFill>
                  <a:schemeClr val="accent1">
                    <a:alpha val="2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rot="10800000">
                <a:off x="9940" y="2731"/>
                <a:ext cx="537" cy="4370"/>
              </a:xfrm>
              <a:prstGeom prst="bentConnector3">
                <a:avLst>
                  <a:gd name="adj1" fmla="val 169832"/>
                </a:avLst>
              </a:prstGeom>
              <a:ln w="28575">
                <a:solidFill>
                  <a:schemeClr val="accent1">
                    <a:alpha val="20000"/>
                  </a:schemeClr>
                </a:solidFill>
                <a:tailEnd type="arrow"/>
              </a:ln>
            </p:spPr>
            <p:style>
              <a:lnRef idx="1">
                <a:schemeClr val="accent1"/>
              </a:lnRef>
              <a:fillRef idx="0">
                <a:schemeClr val="accent1"/>
              </a:fillRef>
              <a:effectRef idx="0">
                <a:schemeClr val="accent1"/>
              </a:effectRef>
              <a:fontRef idx="minor">
                <a:schemeClr val="tx1"/>
              </a:fontRef>
            </p:style>
          </p:cxnSp>
        </p:grpSp>
      </p:grpSp>
      <p:cxnSp>
        <p:nvCxnSpPr>
          <p:cNvPr id="43" name="直接箭头连接符 42"/>
          <p:cNvCxnSpPr/>
          <p:nvPr/>
        </p:nvCxnSpPr>
        <p:spPr>
          <a:xfrm>
            <a:off x="4871720" y="5517515"/>
            <a:ext cx="1490345" cy="0"/>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40" idx="3"/>
          </p:cNvCxnSpPr>
          <p:nvPr/>
        </p:nvCxnSpPr>
        <p:spPr>
          <a:xfrm flipV="1">
            <a:off x="8716010" y="5179060"/>
            <a:ext cx="374650" cy="635"/>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grpSp>
        <p:nvGrpSpPr>
          <p:cNvPr id="39" name="组合 38"/>
          <p:cNvGrpSpPr/>
          <p:nvPr/>
        </p:nvGrpSpPr>
        <p:grpSpPr>
          <a:xfrm>
            <a:off x="6362065" y="4765675"/>
            <a:ext cx="2353945" cy="827969"/>
            <a:chOff x="10019" y="8409"/>
            <a:chExt cx="3754" cy="1467"/>
          </a:xfrm>
        </p:grpSpPr>
        <p:grpSp>
          <p:nvGrpSpPr>
            <p:cNvPr id="31" name="组合 30"/>
            <p:cNvGrpSpPr/>
            <p:nvPr/>
          </p:nvGrpSpPr>
          <p:grpSpPr>
            <a:xfrm>
              <a:off x="10019" y="8409"/>
              <a:ext cx="3754" cy="1467"/>
              <a:chOff x="10019" y="8409"/>
              <a:chExt cx="3754" cy="1467"/>
            </a:xfrm>
          </p:grpSpPr>
          <p:sp>
            <p:nvSpPr>
              <p:cNvPr id="40" name="矩形 39"/>
              <p:cNvSpPr/>
              <p:nvPr/>
            </p:nvSpPr>
            <p:spPr>
              <a:xfrm>
                <a:off x="10019" y="8409"/>
                <a:ext cx="3754" cy="1467"/>
              </a:xfrm>
              <a:prstGeom prst="rect">
                <a:avLst/>
              </a:prstGeom>
              <a:solidFill>
                <a:srgbClr val="7030A0"/>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10246" y="8409"/>
                <a:ext cx="3507" cy="707"/>
              </a:xfrm>
              <a:prstGeom prst="rect">
                <a:avLst/>
              </a:prstGeom>
              <a:solidFill>
                <a:srgbClr val="7030A0"/>
              </a:solidFill>
              <a:ln>
                <a:solidFill>
                  <a:schemeClr val="accent1">
                    <a:alpha val="20000"/>
                  </a:schemeClr>
                </a:solidFill>
              </a:ln>
            </p:spPr>
            <p:txBody>
              <a:bodyPr wrap="square" rtlCol="0">
                <a:spAutoFit/>
              </a:bodyPr>
              <a:lstStyle/>
              <a:p>
                <a:r>
                  <a:rPr lang="en-US" altLang="zh-CN" sz="2000" b="1">
                    <a:solidFill>
                      <a:schemeClr val="bg1"/>
                    </a:solidFill>
                  </a:rPr>
                  <a:t>Memory Address</a:t>
                </a:r>
                <a:endParaRPr lang="en-US" altLang="zh-CN" sz="2000" b="1">
                  <a:solidFill>
                    <a:schemeClr val="bg1"/>
                  </a:solidFill>
                </a:endParaRPr>
              </a:p>
            </p:txBody>
          </p:sp>
          <p:sp>
            <p:nvSpPr>
              <p:cNvPr id="42" name="文本框 41"/>
              <p:cNvSpPr txBox="1"/>
              <p:nvPr/>
            </p:nvSpPr>
            <p:spPr>
              <a:xfrm>
                <a:off x="10328" y="9149"/>
                <a:ext cx="3247" cy="653"/>
              </a:xfrm>
              <a:prstGeom prst="rect">
                <a:avLst/>
              </a:prstGeom>
              <a:solidFill>
                <a:schemeClr val="bg1"/>
              </a:solidFill>
              <a:ln>
                <a:solidFill>
                  <a:schemeClr val="accent1">
                    <a:alpha val="20000"/>
                  </a:schemeClr>
                </a:solidFill>
              </a:ln>
            </p:spPr>
            <p:txBody>
              <a:bodyPr wrap="square" rtlCol="0">
                <a:spAutoFit/>
              </a:bodyPr>
              <a:lstStyle/>
              <a:p>
                <a:r>
                  <a:rPr lang="en-US" altLang="zh-CN"/>
                  <a:t>        Data address</a:t>
                </a:r>
                <a:endParaRPr lang="en-US" altLang="zh-CN"/>
              </a:p>
            </p:txBody>
          </p:sp>
        </p:grpSp>
        <p:sp>
          <p:nvSpPr>
            <p:cNvPr id="45" name="文本框 44"/>
            <p:cNvSpPr txBox="1"/>
            <p:nvPr/>
          </p:nvSpPr>
          <p:spPr>
            <a:xfrm>
              <a:off x="11606" y="9117"/>
              <a:ext cx="677" cy="653"/>
            </a:xfrm>
            <a:prstGeom prst="rect">
              <a:avLst/>
            </a:prstGeom>
            <a:solidFill>
              <a:srgbClr val="FFFF00"/>
            </a:solidFill>
            <a:ln>
              <a:solidFill>
                <a:schemeClr val="tx1"/>
              </a:solidFill>
            </a:ln>
          </p:spPr>
          <p:txBody>
            <a:bodyPr wrap="square" rtlCol="0">
              <a:spAutoFit/>
            </a:bodyPr>
            <a:lstStyle/>
            <a:p>
              <a:r>
                <a:rPr lang="en-US" altLang="zh-CN"/>
                <a:t>24</a:t>
              </a:r>
              <a:endParaRPr lang="en-US" altLang="zh-CN"/>
            </a:p>
          </p:txBody>
        </p:sp>
      </p:grpSp>
      <p:grpSp>
        <p:nvGrpSpPr>
          <p:cNvPr id="47" name="组合 46"/>
          <p:cNvGrpSpPr/>
          <p:nvPr/>
        </p:nvGrpSpPr>
        <p:grpSpPr>
          <a:xfrm>
            <a:off x="6383655" y="5791835"/>
            <a:ext cx="2362200" cy="820420"/>
            <a:chOff x="10019" y="8409"/>
            <a:chExt cx="3754" cy="1467"/>
          </a:xfrm>
        </p:grpSpPr>
        <p:sp>
          <p:nvSpPr>
            <p:cNvPr id="48" name="矩形 47"/>
            <p:cNvSpPr/>
            <p:nvPr/>
          </p:nvSpPr>
          <p:spPr>
            <a:xfrm>
              <a:off x="10019" y="8409"/>
              <a:ext cx="3754" cy="1467"/>
            </a:xfrm>
            <a:prstGeom prst="rect">
              <a:avLst/>
            </a:prstGeom>
            <a:solidFill>
              <a:srgbClr val="7030A0"/>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10246" y="8409"/>
              <a:ext cx="3507" cy="713"/>
            </a:xfrm>
            <a:prstGeom prst="rect">
              <a:avLst/>
            </a:prstGeom>
            <a:solidFill>
              <a:srgbClr val="7030A0"/>
            </a:solidFill>
            <a:ln>
              <a:solidFill>
                <a:schemeClr val="accent1">
                  <a:alpha val="20000"/>
                </a:schemeClr>
              </a:solidFill>
            </a:ln>
          </p:spPr>
          <p:txBody>
            <a:bodyPr wrap="square" rtlCol="0">
              <a:spAutoFit/>
            </a:bodyPr>
            <a:lstStyle/>
            <a:p>
              <a:r>
                <a:rPr lang="en-US" altLang="zh-CN" sz="2000" b="1" dirty="0">
                  <a:solidFill>
                    <a:schemeClr val="bg1"/>
                  </a:solidFill>
                </a:rPr>
                <a:t>     Data</a:t>
              </a:r>
              <a:endParaRPr lang="en-US" altLang="zh-CN" sz="2000" b="1" dirty="0">
                <a:solidFill>
                  <a:schemeClr val="bg1"/>
                </a:solidFill>
              </a:endParaRPr>
            </a:p>
          </p:txBody>
        </p:sp>
        <p:sp>
          <p:nvSpPr>
            <p:cNvPr id="50" name="文本框 49"/>
            <p:cNvSpPr txBox="1"/>
            <p:nvPr/>
          </p:nvSpPr>
          <p:spPr>
            <a:xfrm>
              <a:off x="10328" y="9149"/>
              <a:ext cx="3247" cy="659"/>
            </a:xfrm>
            <a:prstGeom prst="rect">
              <a:avLst/>
            </a:prstGeom>
            <a:solidFill>
              <a:schemeClr val="bg1"/>
            </a:solidFill>
            <a:ln>
              <a:solidFill>
                <a:schemeClr val="accent1">
                  <a:alpha val="20000"/>
                </a:schemeClr>
              </a:solidFill>
            </a:ln>
          </p:spPr>
          <p:txBody>
            <a:bodyPr wrap="square" rtlCol="0">
              <a:spAutoFit/>
            </a:bodyPr>
            <a:lstStyle/>
            <a:p>
              <a:r>
                <a:rPr lang="en-US" altLang="zh-CN"/>
                <a:t>               Data </a:t>
              </a:r>
              <a:endParaRPr lang="en-US" altLang="zh-CN"/>
            </a:p>
          </p:txBody>
        </p:sp>
      </p:grpSp>
      <p:cxnSp>
        <p:nvCxnSpPr>
          <p:cNvPr id="52" name="直接箭头连接符 51"/>
          <p:cNvCxnSpPr>
            <a:endCxn id="48" idx="1"/>
          </p:cNvCxnSpPr>
          <p:nvPr/>
        </p:nvCxnSpPr>
        <p:spPr>
          <a:xfrm>
            <a:off x="4953635" y="6202045"/>
            <a:ext cx="1430020" cy="0"/>
          </a:xfrm>
          <a:prstGeom prst="straightConnector1">
            <a:avLst/>
          </a:prstGeom>
          <a:ln w="28575">
            <a:solidFill>
              <a:srgbClr val="7030A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a:off x="8688070" y="6021070"/>
            <a:ext cx="432435" cy="0"/>
          </a:xfrm>
          <a:prstGeom prst="straightConnector1">
            <a:avLst/>
          </a:prstGeom>
          <a:ln w="28575">
            <a:solidFill>
              <a:srgbClr val="7030A0"/>
            </a:solidFill>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图片1"/>
          <p:cNvPicPr>
            <a:picLocks noChangeAspect="1"/>
          </p:cNvPicPr>
          <p:nvPr>
            <p:custDataLst>
              <p:tags r:id="rId1"/>
            </p:custDataLst>
          </p:nvPr>
        </p:nvPicPr>
        <p:blipFill>
          <a:blip r:embed="rId2"/>
          <a:stretch>
            <a:fillRect/>
          </a:stretch>
        </p:blipFill>
        <p:spPr>
          <a:xfrm>
            <a:off x="5160010" y="1412875"/>
            <a:ext cx="6210300" cy="2804160"/>
          </a:xfrm>
          <a:prstGeom prst="rect">
            <a:avLst/>
          </a:prstGeom>
        </p:spPr>
      </p:pic>
      <p:sp>
        <p:nvSpPr>
          <p:cNvPr id="3" name="内容占位符 2"/>
          <p:cNvSpPr>
            <a:spLocks noGrp="1"/>
          </p:cNvSpPr>
          <p:nvPr>
            <p:ph idx="1"/>
          </p:nvPr>
        </p:nvSpPr>
        <p:spPr/>
        <p:txBody>
          <a:bodyPr/>
          <a:lstStyle/>
          <a:p>
            <a:r>
              <a:rPr lang="en-US" altLang="zh-CN" sz="2400"/>
              <a:t>What will the processor do?</a:t>
            </a:r>
            <a:endParaRPr lang="en-US" altLang="zh-CN" sz="2400"/>
          </a:p>
          <a:p>
            <a:pPr marL="800100" lvl="1" indent="-342900">
              <a:buFont typeface="Arial" panose="020B0604020202020204" pitchFamily="34" charset="0"/>
              <a:buChar char="•"/>
            </a:pPr>
            <a:r>
              <a:rPr lang="en-US" altLang="zh-CN" sz="2000">
                <a:gradFill>
                  <a:gsLst>
                    <a:gs pos="0">
                      <a:srgbClr val="007BD3"/>
                    </a:gs>
                    <a:gs pos="100000">
                      <a:srgbClr val="034373"/>
                    </a:gs>
                  </a:gsLst>
                  <a:lin scaled="0"/>
                </a:gradFill>
              </a:rPr>
              <a:t>1. Load the instruction</a:t>
            </a:r>
            <a:endParaRPr lang="en-US" altLang="zh-CN" sz="2000">
              <a:gradFill>
                <a:gsLst>
                  <a:gs pos="0">
                    <a:srgbClr val="007BD3"/>
                  </a:gs>
                  <a:gs pos="100000">
                    <a:srgbClr val="034373"/>
                  </a:gs>
                </a:gsLst>
                <a:lin scaled="0"/>
              </a:gradFill>
            </a:endParaRPr>
          </a:p>
          <a:p>
            <a:pPr marL="800100" lvl="1" indent="-342900">
              <a:buFont typeface="Arial" panose="020B0604020202020204" pitchFamily="34" charset="0"/>
              <a:buChar char="•"/>
            </a:pPr>
            <a:r>
              <a:rPr lang="en-US" altLang="zh-CN" sz="2000">
                <a:solidFill>
                  <a:srgbClr val="C00000"/>
                </a:solidFill>
              </a:rPr>
              <a:t>2. Figure out what operation to do</a:t>
            </a:r>
            <a:endParaRPr lang="en-US" altLang="zh-CN" sz="2000">
              <a:solidFill>
                <a:srgbClr val="C00000"/>
              </a:solidFill>
            </a:endParaRPr>
          </a:p>
        </p:txBody>
      </p:sp>
      <p:sp>
        <p:nvSpPr>
          <p:cNvPr id="2" name="标题 1"/>
          <p:cNvSpPr>
            <a:spLocks noGrp="1"/>
          </p:cNvSpPr>
          <p:nvPr>
            <p:ph type="title"/>
          </p:nvPr>
        </p:nvSpPr>
        <p:spPr/>
        <p:txBody>
          <a:bodyPr/>
          <a:lstStyle/>
          <a:p>
            <a:r>
              <a:rPr lang="en-US" altLang="zh-CN" dirty="0"/>
              <a:t>Walking through Program Execution</a:t>
            </a:r>
            <a:endParaRPr lang="en-US" altLang="zh-CN" dirty="0"/>
          </a:p>
        </p:txBody>
      </p:sp>
      <p:sp>
        <p:nvSpPr>
          <p:cNvPr id="4" name="灯片编号占位符 3"/>
          <p:cNvSpPr>
            <a:spLocks noGrp="1"/>
          </p:cNvSpPr>
          <p:nvPr>
            <p:ph type="sldNum" sz="quarter" idx="12"/>
          </p:nvPr>
        </p:nvSpPr>
        <p:spPr/>
        <p:txBody>
          <a:bodyPr/>
          <a:lstStyle/>
          <a:p>
            <a:fld id="{C22DC6D3-9347-42BE-948A-F7EB414DF657}" type="slidenum">
              <a:rPr lang="en-US" altLang="en-US"/>
            </a:fld>
            <a:endParaRPr lang="en-US" altLang="en-US" dirty="0"/>
          </a:p>
        </p:txBody>
      </p:sp>
      <p:cxnSp>
        <p:nvCxnSpPr>
          <p:cNvPr id="8" name="肘形连接符 7"/>
          <p:cNvCxnSpPr/>
          <p:nvPr/>
        </p:nvCxnSpPr>
        <p:spPr>
          <a:xfrm>
            <a:off x="8832850" y="1845310"/>
            <a:ext cx="1007745" cy="935990"/>
          </a:xfrm>
          <a:prstGeom prst="bentConnector3">
            <a:avLst>
              <a:gd name="adj1" fmla="val 50032"/>
            </a:avLst>
          </a:prstGeom>
          <a:ln w="76200">
            <a:solidFill>
              <a:srgbClr val="0070C0"/>
            </a:solidFill>
            <a:headEnd type="arrow"/>
            <a:tailEnd type="none"/>
          </a:ln>
        </p:spPr>
        <p:style>
          <a:lnRef idx="1">
            <a:schemeClr val="accent1"/>
          </a:lnRef>
          <a:fillRef idx="0">
            <a:schemeClr val="accent1"/>
          </a:fillRef>
          <a:effectRef idx="0">
            <a:schemeClr val="accent1"/>
          </a:effectRef>
          <a:fontRef idx="minor">
            <a:schemeClr val="tx1"/>
          </a:fontRef>
        </p:style>
      </p:cxnSp>
      <p:cxnSp>
        <p:nvCxnSpPr>
          <p:cNvPr id="7" name="肘形连接符 6"/>
          <p:cNvCxnSpPr/>
          <p:nvPr/>
        </p:nvCxnSpPr>
        <p:spPr>
          <a:xfrm rot="10800000" flipV="1">
            <a:off x="5808345" y="1772920"/>
            <a:ext cx="1871980" cy="576580"/>
          </a:xfrm>
          <a:prstGeom prst="bentConnector3">
            <a:avLst>
              <a:gd name="adj1" fmla="val 99932"/>
            </a:avLst>
          </a:prstGeom>
          <a:ln w="762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Transfers</a:t>
            </a:r>
            <a:endParaRPr lang="en-US" dirty="0"/>
          </a:p>
        </p:txBody>
      </p:sp>
      <p:sp>
        <p:nvSpPr>
          <p:cNvPr id="3" name="Content Placeholder 2"/>
          <p:cNvSpPr>
            <a:spLocks noGrp="1"/>
          </p:cNvSpPr>
          <p:nvPr>
            <p:ph idx="1"/>
          </p:nvPr>
        </p:nvSpPr>
        <p:spPr>
          <a:xfrm>
            <a:off x="609600" y="1340769"/>
            <a:ext cx="10972800" cy="5040560"/>
          </a:xfrm>
        </p:spPr>
        <p:txBody>
          <a:bodyPr/>
          <a:lstStyle/>
          <a:p>
            <a:pPr marL="0" indent="0">
              <a:buNone/>
            </a:pPr>
            <a:r>
              <a:rPr lang="en-US" sz="1800"/>
              <a:t>1. ALU generates address</a:t>
            </a:r>
            <a:endParaRPr lang="en-US" sz="1800"/>
          </a:p>
          <a:p>
            <a:pPr marL="0" indent="0">
              <a:buNone/>
            </a:pPr>
            <a:r>
              <a:rPr lang="en-US" sz="1800"/>
              <a:t>2. Address goes to the</a:t>
            </a:r>
            <a:endParaRPr lang="en-US" sz="1800"/>
          </a:p>
          <a:p>
            <a:pPr marL="0" indent="0">
              <a:buNone/>
            </a:pPr>
            <a:r>
              <a:rPr lang="en-US" sz="1800"/>
              <a:t>    Memory Address Register</a:t>
            </a:r>
            <a:endParaRPr lang="en-US" sz="1800"/>
          </a:p>
          <a:p>
            <a:pPr marL="0" indent="0">
              <a:buNone/>
            </a:pPr>
            <a:r>
              <a:rPr lang="en-US" sz="1800">
                <a:sym typeface="+mn-ea"/>
              </a:rPr>
              <a:t>3. Results to/from memory</a:t>
            </a:r>
            <a:endParaRPr lang="en-US" sz="1800"/>
          </a:p>
          <a:p>
            <a:pPr marL="0" indent="0">
              <a:buNone/>
            </a:pPr>
            <a:r>
              <a:rPr lang="en-US" sz="1800">
                <a:sym typeface="+mn-ea"/>
              </a:rPr>
              <a:t>    are stored in the Memory </a:t>
            </a:r>
            <a:endParaRPr lang="en-US" sz="1800">
              <a:sym typeface="+mn-ea"/>
            </a:endParaRPr>
          </a:p>
          <a:p>
            <a:pPr marL="0" indent="0">
              <a:buNone/>
            </a:pPr>
            <a:r>
              <a:rPr lang="en-US" sz="1800">
                <a:sym typeface="+mn-ea"/>
              </a:rPr>
              <a:t>    Data Register</a:t>
            </a:r>
            <a:endParaRPr lang="en-US" sz="1800"/>
          </a:p>
          <a:p>
            <a:pPr marL="0" indent="0">
              <a:buNone/>
            </a:pPr>
            <a:endParaRPr lang="en-US" sz="180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grpSp>
        <p:nvGrpSpPr>
          <p:cNvPr id="5" name="组合 4"/>
          <p:cNvGrpSpPr/>
          <p:nvPr/>
        </p:nvGrpSpPr>
        <p:grpSpPr>
          <a:xfrm>
            <a:off x="9120505" y="1268095"/>
            <a:ext cx="2202815" cy="4875987"/>
            <a:chOff x="10847" y="1820"/>
            <a:chExt cx="3441" cy="6688"/>
          </a:xfrm>
        </p:grpSpPr>
        <p:sp>
          <p:nvSpPr>
            <p:cNvPr id="6" name="矩形 5"/>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1291" y="2014"/>
              <a:ext cx="2552" cy="505"/>
            </a:xfrm>
            <a:prstGeom prst="rect">
              <a:avLst/>
            </a:prstGeom>
            <a:noFill/>
            <a:ln>
              <a:noFill/>
            </a:ln>
          </p:spPr>
          <p:txBody>
            <a:bodyPr wrap="square" rtlCol="0">
              <a:spAutoFit/>
            </a:bodyPr>
            <a:lstStyle/>
            <a:p>
              <a:r>
                <a:rPr lang="en-US" altLang="zh-CN" b="1">
                  <a:solidFill>
                    <a:schemeClr val="bg1"/>
                  </a:solidFill>
                </a:rPr>
                <a:t>      Memory</a:t>
              </a:r>
              <a:endParaRPr lang="en-US" altLang="zh-CN" b="1">
                <a:solidFill>
                  <a:schemeClr val="bg1"/>
                </a:solidFill>
              </a:endParaRPr>
            </a:p>
          </p:txBody>
        </p:sp>
      </p:grpSp>
      <p:graphicFrame>
        <p:nvGraphicFramePr>
          <p:cNvPr id="11" name="表格 10"/>
          <p:cNvGraphicFramePr/>
          <p:nvPr>
            <p:custDataLst>
              <p:tags r:id="rId1"/>
            </p:custDataLst>
          </p:nvPr>
        </p:nvGraphicFramePr>
        <p:xfrm>
          <a:off x="9302750" y="177990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en-US" altLang="zh-CN" sz="1600"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12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16</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43205">
                <a:tc>
                  <a:txBody>
                    <a:bodyPr/>
                    <a:lstStyle/>
                    <a:p>
                      <a:pPr algn="dist">
                        <a:lnSpc>
                          <a:spcPct val="60000"/>
                        </a:lnSpc>
                        <a:buNone/>
                      </a:pPr>
                      <a:r>
                        <a:rPr lang="en-US" altLang="zh-CN">
                          <a:solidFill>
                            <a:schemeClr val="tx1"/>
                          </a:solidFill>
                        </a:rPr>
                        <a:t>24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sz="1600">
                          <a:solidFill>
                            <a:schemeClr val="tx1"/>
                          </a:solidFill>
                          <a:cs typeface="+mn-lt"/>
                        </a:rPr>
                        <a:t>323</a:t>
                      </a: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32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2" name="组合 11"/>
          <p:cNvGrpSpPr/>
          <p:nvPr/>
        </p:nvGrpSpPr>
        <p:grpSpPr>
          <a:xfrm>
            <a:off x="3574415" y="1054735"/>
            <a:ext cx="2202815" cy="3078480"/>
            <a:chOff x="10847" y="1820"/>
            <a:chExt cx="3441" cy="6688"/>
          </a:xfrm>
        </p:grpSpPr>
        <p:sp>
          <p:nvSpPr>
            <p:cNvPr id="13" name="矩形 12"/>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0959" y="2089"/>
              <a:ext cx="2997" cy="800"/>
            </a:xfrm>
            <a:prstGeom prst="rect">
              <a:avLst/>
            </a:prstGeom>
            <a:noFill/>
            <a:ln>
              <a:noFill/>
            </a:ln>
          </p:spPr>
          <p:txBody>
            <a:bodyPr wrap="square" rtlCol="0">
              <a:spAutoFit/>
            </a:bodyPr>
            <a:lstStyle/>
            <a:p>
              <a:r>
                <a:rPr lang="en-US" altLang="zh-CN" b="1">
                  <a:solidFill>
                    <a:schemeClr val="bg1"/>
                  </a:solidFill>
                </a:rPr>
                <a:t>      Register File</a:t>
              </a:r>
              <a:endParaRPr lang="en-US" altLang="zh-CN" b="1">
                <a:solidFill>
                  <a:schemeClr val="bg1"/>
                </a:solidFill>
              </a:endParaRPr>
            </a:p>
          </p:txBody>
        </p:sp>
      </p:grpSp>
      <p:graphicFrame>
        <p:nvGraphicFramePr>
          <p:cNvPr id="15" name="表格 14"/>
          <p:cNvGraphicFramePr/>
          <p:nvPr>
            <p:custDataLst>
              <p:tags r:id="rId2"/>
            </p:custDataLst>
          </p:nvPr>
        </p:nvGraphicFramePr>
        <p:xfrm>
          <a:off x="3725545" y="161099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R0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85000"/>
                      </a:schemeClr>
                    </a:solidFill>
                  </a:tcPr>
                </a:tc>
              </a:tr>
              <a:tr h="258445">
                <a:tc>
                  <a:txBody>
                    <a:bodyPr/>
                    <a:lstStyle/>
                    <a:p>
                      <a:pPr algn="dist">
                        <a:lnSpc>
                          <a:spcPct val="60000"/>
                        </a:lnSpc>
                        <a:buNone/>
                      </a:pPr>
                      <a:r>
                        <a:rPr lang="en-US" altLang="zh-CN"/>
                        <a:t>R1</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R2</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R3</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R4</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R5</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R6</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R7</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R8</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6" name="组合 15"/>
          <p:cNvGrpSpPr/>
          <p:nvPr/>
        </p:nvGrpSpPr>
        <p:grpSpPr>
          <a:xfrm>
            <a:off x="3574415" y="4510405"/>
            <a:ext cx="2232660" cy="841375"/>
            <a:chOff x="5291" y="7782"/>
            <a:chExt cx="3516" cy="1325"/>
          </a:xfrm>
        </p:grpSpPr>
        <p:sp>
          <p:nvSpPr>
            <p:cNvPr id="8" name="矩形 7"/>
            <p:cNvSpPr/>
            <p:nvPr/>
          </p:nvSpPr>
          <p:spPr>
            <a:xfrm>
              <a:off x="5291" y="7782"/>
              <a:ext cx="3516" cy="132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481" y="7895"/>
              <a:ext cx="1136" cy="628"/>
            </a:xfrm>
            <a:prstGeom prst="rect">
              <a:avLst/>
            </a:prstGeom>
            <a:noFill/>
          </p:spPr>
          <p:txBody>
            <a:bodyPr wrap="square" rtlCol="0">
              <a:spAutoFit/>
            </a:bodyPr>
            <a:lstStyle/>
            <a:p>
              <a:r>
                <a:rPr lang="en-US" altLang="zh-CN" sz="2000" b="1">
                  <a:solidFill>
                    <a:schemeClr val="bg1"/>
                  </a:solidFill>
                </a:rPr>
                <a:t>ALU</a:t>
              </a:r>
              <a:endParaRPr lang="en-US" altLang="zh-CN" sz="2000" b="1">
                <a:solidFill>
                  <a:schemeClr val="bg1"/>
                </a:solidFill>
              </a:endParaRPr>
            </a:p>
          </p:txBody>
        </p:sp>
        <p:sp>
          <p:nvSpPr>
            <p:cNvPr id="10" name="文本框 9"/>
            <p:cNvSpPr txBox="1"/>
            <p:nvPr/>
          </p:nvSpPr>
          <p:spPr>
            <a:xfrm>
              <a:off x="5554" y="8462"/>
              <a:ext cx="2990" cy="580"/>
            </a:xfrm>
            <a:prstGeom prst="rect">
              <a:avLst/>
            </a:prstGeom>
            <a:solidFill>
              <a:srgbClr val="FFFF00"/>
            </a:solidFill>
            <a:ln>
              <a:solidFill>
                <a:schemeClr val="tx1"/>
              </a:solidFill>
            </a:ln>
          </p:spPr>
          <p:txBody>
            <a:bodyPr wrap="square" rtlCol="0">
              <a:spAutoFit/>
            </a:bodyPr>
            <a:lstStyle/>
            <a:p>
              <a:r>
                <a:rPr lang="en-US" altLang="zh-CN"/>
                <a:t>              24</a:t>
              </a:r>
              <a:endParaRPr lang="en-US" altLang="zh-CN"/>
            </a:p>
          </p:txBody>
        </p:sp>
      </p:grpSp>
      <p:cxnSp>
        <p:nvCxnSpPr>
          <p:cNvPr id="32" name="直接箭头连接符 31"/>
          <p:cNvCxnSpPr/>
          <p:nvPr/>
        </p:nvCxnSpPr>
        <p:spPr>
          <a:xfrm>
            <a:off x="5088890" y="4133215"/>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rot="16200000" flipV="1">
            <a:off x="2736850" y="3933825"/>
            <a:ext cx="3138805" cy="1320165"/>
          </a:xfrm>
          <a:prstGeom prst="bentConnector4">
            <a:avLst>
              <a:gd name="adj1" fmla="val -2832"/>
              <a:gd name="adj2" fmla="val 118038"/>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4871720" y="5300980"/>
            <a:ext cx="0" cy="936625"/>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330065" y="4150360"/>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5735955" y="1268095"/>
            <a:ext cx="3384550" cy="3663367"/>
            <a:chOff x="9033" y="1997"/>
            <a:chExt cx="5330" cy="6394"/>
          </a:xfrm>
        </p:grpSpPr>
        <p:cxnSp>
          <p:nvCxnSpPr>
            <p:cNvPr id="29" name="直接箭头连接符 28"/>
            <p:cNvCxnSpPr>
              <a:stCxn id="25" idx="2"/>
              <a:endCxn id="27" idx="0"/>
            </p:cNvCxnSpPr>
            <p:nvPr/>
          </p:nvCxnSpPr>
          <p:spPr>
            <a:xfrm>
              <a:off x="11885" y="5139"/>
              <a:ext cx="11" cy="941"/>
            </a:xfrm>
            <a:prstGeom prst="straightConnector1">
              <a:avLst/>
            </a:prstGeom>
            <a:ln w="28575">
              <a:solidFill>
                <a:schemeClr val="accent1">
                  <a:alpha val="20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9033" y="1997"/>
              <a:ext cx="5330" cy="6394"/>
              <a:chOff x="9033" y="1997"/>
              <a:chExt cx="5330" cy="6394"/>
            </a:xfrm>
          </p:grpSpPr>
          <p:grpSp>
            <p:nvGrpSpPr>
              <p:cNvPr id="17" name="组合 16"/>
              <p:cNvGrpSpPr/>
              <p:nvPr/>
            </p:nvGrpSpPr>
            <p:grpSpPr>
              <a:xfrm>
                <a:off x="9941" y="1997"/>
                <a:ext cx="3754" cy="1467"/>
                <a:chOff x="5291" y="7895"/>
                <a:chExt cx="3754" cy="1467"/>
              </a:xfrm>
            </p:grpSpPr>
            <p:sp>
              <p:nvSpPr>
                <p:cNvPr id="18" name="矩形 17"/>
                <p:cNvSpPr/>
                <p:nvPr/>
              </p:nvSpPr>
              <p:spPr>
                <a:xfrm>
                  <a:off x="5291" y="7895"/>
                  <a:ext cx="3754" cy="1467"/>
                </a:xfrm>
                <a:prstGeom prst="rect">
                  <a:avLst/>
                </a:prstGeom>
                <a:solidFill>
                  <a:srgbClr val="C00000">
                    <a:alpha val="2000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5518" y="7895"/>
                  <a:ext cx="3507" cy="645"/>
                </a:xfrm>
                <a:prstGeom prst="rect">
                  <a:avLst/>
                </a:prstGeom>
                <a:noFill/>
                <a:ln>
                  <a:noFill/>
                </a:ln>
              </p:spPr>
              <p:txBody>
                <a:bodyPr wrap="square" rtlCol="0">
                  <a:spAutoFit/>
                </a:bodyPr>
                <a:lstStyle/>
                <a:p>
                  <a:r>
                    <a:rPr lang="en-US" altLang="zh-CN" b="1" dirty="0">
                      <a:solidFill>
                        <a:schemeClr val="bg1"/>
                      </a:solidFill>
                    </a:rPr>
                    <a:t>Program Counter </a:t>
                  </a:r>
                  <a:r>
                    <a:rPr lang="en-US" altLang="zh-CN" b="1" dirty="0">
                      <a:solidFill>
                        <a:schemeClr val="bg1"/>
                      </a:solidFill>
                    </a:rPr>
                    <a:t>(PC)</a:t>
                  </a:r>
                  <a:endParaRPr lang="en-US" altLang="zh-CN" b="1" dirty="0">
                    <a:solidFill>
                      <a:schemeClr val="bg1"/>
                    </a:solidFill>
                  </a:endParaRPr>
                </a:p>
              </p:txBody>
            </p:sp>
            <p:sp>
              <p:nvSpPr>
                <p:cNvPr id="20" name="文本框 19"/>
                <p:cNvSpPr txBox="1"/>
                <p:nvPr/>
              </p:nvSpPr>
              <p:spPr>
                <a:xfrm>
                  <a:off x="5600" y="8635"/>
                  <a:ext cx="3247" cy="580"/>
                </a:xfrm>
                <a:prstGeom prst="rect">
                  <a:avLst/>
                </a:prstGeom>
                <a:solidFill>
                  <a:schemeClr val="bg1"/>
                </a:solidFill>
                <a:ln>
                  <a:solidFill>
                    <a:schemeClr val="accent1">
                      <a:alpha val="20000"/>
                    </a:schemeClr>
                  </a:solidFill>
                </a:ln>
              </p:spPr>
              <p:txBody>
                <a:bodyPr wrap="square" rtlCol="0">
                  <a:spAutoFit/>
                </a:bodyPr>
                <a:lstStyle/>
                <a:p>
                  <a:endParaRPr lang="en-US" altLang="zh-CN"/>
                </a:p>
              </p:txBody>
            </p:sp>
          </p:grpSp>
          <p:cxnSp>
            <p:nvCxnSpPr>
              <p:cNvPr id="21" name="直接箭头连接符 20"/>
              <p:cNvCxnSpPr/>
              <p:nvPr/>
            </p:nvCxnSpPr>
            <p:spPr>
              <a:xfrm flipV="1">
                <a:off x="13683" y="2791"/>
                <a:ext cx="680" cy="1"/>
              </a:xfrm>
              <a:prstGeom prst="straightConnector1">
                <a:avLst/>
              </a:prstGeom>
              <a:ln w="28575">
                <a:solidFill>
                  <a:schemeClr val="accent1">
                    <a:alpha val="20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9952" y="3819"/>
                <a:ext cx="3816" cy="1467"/>
                <a:chOff x="5291" y="7895"/>
                <a:chExt cx="3816" cy="1467"/>
              </a:xfrm>
            </p:grpSpPr>
            <p:sp>
              <p:nvSpPr>
                <p:cNvPr id="23" name="矩形 22"/>
                <p:cNvSpPr/>
                <p:nvPr/>
              </p:nvSpPr>
              <p:spPr>
                <a:xfrm>
                  <a:off x="5291" y="7895"/>
                  <a:ext cx="3754" cy="1467"/>
                </a:xfrm>
                <a:prstGeom prst="rect">
                  <a:avLst/>
                </a:prstGeom>
                <a:solidFill>
                  <a:srgbClr val="C00000">
                    <a:alpha val="2000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5437" y="7895"/>
                  <a:ext cx="3670" cy="696"/>
                </a:xfrm>
                <a:prstGeom prst="rect">
                  <a:avLst/>
                </a:prstGeom>
                <a:noFill/>
                <a:ln>
                  <a:noFill/>
                </a:ln>
              </p:spPr>
              <p:txBody>
                <a:bodyPr wrap="square" rtlCol="0">
                  <a:spAutoFit/>
                </a:bodyPr>
                <a:lstStyle/>
                <a:p>
                  <a:pPr algn="ctr"/>
                  <a:r>
                    <a:rPr lang="en-US" altLang="zh-CN" sz="2000" b="1" dirty="0">
                      <a:solidFill>
                        <a:schemeClr val="bg1"/>
                      </a:solidFill>
                    </a:rPr>
                    <a:t>Instruction</a:t>
                  </a:r>
                  <a:endParaRPr lang="en-US" altLang="zh-CN" sz="2000" b="1" dirty="0">
                    <a:solidFill>
                      <a:schemeClr val="bg1"/>
                    </a:solidFill>
                  </a:endParaRPr>
                </a:p>
              </p:txBody>
            </p:sp>
            <p:sp>
              <p:nvSpPr>
                <p:cNvPr id="25" name="文本框 24"/>
                <p:cNvSpPr txBox="1"/>
                <p:nvPr/>
              </p:nvSpPr>
              <p:spPr>
                <a:xfrm>
                  <a:off x="5600" y="8635"/>
                  <a:ext cx="3247" cy="580"/>
                </a:xfrm>
                <a:prstGeom prst="rect">
                  <a:avLst/>
                </a:prstGeom>
                <a:solidFill>
                  <a:schemeClr val="bg1"/>
                </a:solidFill>
                <a:ln>
                  <a:solidFill>
                    <a:schemeClr val="accent1">
                      <a:alpha val="20000"/>
                    </a:schemeClr>
                  </a:solidFill>
                </a:ln>
              </p:spPr>
              <p:txBody>
                <a:bodyPr wrap="square" rtlCol="0">
                  <a:spAutoFit/>
                </a:bodyPr>
                <a:lstStyle/>
                <a:p>
                  <a:endParaRPr lang="en-US" altLang="zh-CN"/>
                </a:p>
              </p:txBody>
            </p:sp>
          </p:grpSp>
          <p:cxnSp>
            <p:nvCxnSpPr>
              <p:cNvPr id="26" name="直接箭头连接符 25"/>
              <p:cNvCxnSpPr/>
              <p:nvPr/>
            </p:nvCxnSpPr>
            <p:spPr>
              <a:xfrm flipH="1">
                <a:off x="13675" y="4494"/>
                <a:ext cx="680" cy="26"/>
              </a:xfrm>
              <a:prstGeom prst="straightConnector1">
                <a:avLst/>
              </a:prstGeom>
              <a:ln w="28575">
                <a:solidFill>
                  <a:schemeClr val="accent1">
                    <a:alpha val="20000"/>
                  </a:schemeClr>
                </a:solidFill>
                <a:tailEnd type="arrow"/>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10478" y="6080"/>
                <a:ext cx="2835" cy="1473"/>
              </a:xfrm>
              <a:prstGeom prst="ellipse">
                <a:avLst/>
              </a:prstGeom>
              <a:solidFill>
                <a:srgbClr val="C00000">
                  <a:alpha val="2000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Control</a:t>
                </a:r>
                <a:endParaRPr lang="en-US" altLang="zh-CN" sz="2000" b="1" dirty="0"/>
              </a:p>
              <a:p>
                <a:pPr algn="ctr"/>
                <a:r>
                  <a:rPr lang="en-US" altLang="zh-CN" sz="2000" b="1" dirty="0"/>
                  <a:t>Logic</a:t>
                </a:r>
                <a:endParaRPr lang="en-US" altLang="zh-CN" sz="2000" b="1" dirty="0"/>
              </a:p>
            </p:txBody>
          </p:sp>
          <p:cxnSp>
            <p:nvCxnSpPr>
              <p:cNvPr id="28" name="直接箭头连接符 27"/>
              <p:cNvCxnSpPr>
                <a:stCxn id="27" idx="3"/>
                <a:endCxn id="8" idx="3"/>
              </p:cNvCxnSpPr>
              <p:nvPr/>
            </p:nvCxnSpPr>
            <p:spPr>
              <a:xfrm flipH="1">
                <a:off x="9145" y="7337"/>
                <a:ext cx="1748" cy="1054"/>
              </a:xfrm>
              <a:prstGeom prst="straightConnector1">
                <a:avLst/>
              </a:prstGeom>
              <a:ln w="28575">
                <a:solidFill>
                  <a:schemeClr val="accent1">
                    <a:alpha val="2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7" idx="1"/>
              </p:cNvCxnSpPr>
              <p:nvPr/>
            </p:nvCxnSpPr>
            <p:spPr>
              <a:xfrm flipH="1" flipV="1">
                <a:off x="9033" y="5657"/>
                <a:ext cx="1860" cy="639"/>
              </a:xfrm>
              <a:prstGeom prst="straightConnector1">
                <a:avLst/>
              </a:prstGeom>
              <a:ln w="28575">
                <a:solidFill>
                  <a:schemeClr val="accent1">
                    <a:alpha val="2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rot="10800000">
                <a:off x="9940" y="2731"/>
                <a:ext cx="537" cy="4370"/>
              </a:xfrm>
              <a:prstGeom prst="bentConnector3">
                <a:avLst>
                  <a:gd name="adj1" fmla="val 169832"/>
                </a:avLst>
              </a:prstGeom>
              <a:ln w="28575">
                <a:solidFill>
                  <a:schemeClr val="accent1">
                    <a:alpha val="20000"/>
                  </a:schemeClr>
                </a:solidFill>
                <a:tailEnd type="arrow"/>
              </a:ln>
            </p:spPr>
            <p:style>
              <a:lnRef idx="1">
                <a:schemeClr val="accent1"/>
              </a:lnRef>
              <a:fillRef idx="0">
                <a:schemeClr val="accent1"/>
              </a:fillRef>
              <a:effectRef idx="0">
                <a:schemeClr val="accent1"/>
              </a:effectRef>
              <a:fontRef idx="minor">
                <a:schemeClr val="tx1"/>
              </a:fontRef>
            </p:style>
          </p:cxnSp>
        </p:grpSp>
      </p:grpSp>
      <p:cxnSp>
        <p:nvCxnSpPr>
          <p:cNvPr id="43" name="直接箭头连接符 42"/>
          <p:cNvCxnSpPr/>
          <p:nvPr/>
        </p:nvCxnSpPr>
        <p:spPr>
          <a:xfrm>
            <a:off x="4871720" y="5517515"/>
            <a:ext cx="1490345" cy="0"/>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40" idx="3"/>
          </p:cNvCxnSpPr>
          <p:nvPr/>
        </p:nvCxnSpPr>
        <p:spPr>
          <a:xfrm flipV="1">
            <a:off x="8716010" y="5179060"/>
            <a:ext cx="374650" cy="635"/>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grpSp>
        <p:nvGrpSpPr>
          <p:cNvPr id="39" name="组合 38"/>
          <p:cNvGrpSpPr/>
          <p:nvPr/>
        </p:nvGrpSpPr>
        <p:grpSpPr>
          <a:xfrm>
            <a:off x="6362065" y="4765675"/>
            <a:ext cx="2353945" cy="827969"/>
            <a:chOff x="10019" y="8409"/>
            <a:chExt cx="3754" cy="1467"/>
          </a:xfrm>
        </p:grpSpPr>
        <p:grpSp>
          <p:nvGrpSpPr>
            <p:cNvPr id="31" name="组合 30"/>
            <p:cNvGrpSpPr/>
            <p:nvPr/>
          </p:nvGrpSpPr>
          <p:grpSpPr>
            <a:xfrm>
              <a:off x="10019" y="8409"/>
              <a:ext cx="3754" cy="1467"/>
              <a:chOff x="10019" y="8409"/>
              <a:chExt cx="3754" cy="1467"/>
            </a:xfrm>
          </p:grpSpPr>
          <p:sp>
            <p:nvSpPr>
              <p:cNvPr id="40" name="矩形 39"/>
              <p:cNvSpPr/>
              <p:nvPr/>
            </p:nvSpPr>
            <p:spPr>
              <a:xfrm>
                <a:off x="10019" y="8409"/>
                <a:ext cx="3754" cy="1467"/>
              </a:xfrm>
              <a:prstGeom prst="rect">
                <a:avLst/>
              </a:prstGeom>
              <a:solidFill>
                <a:srgbClr val="7030A0"/>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10246" y="8409"/>
                <a:ext cx="3507" cy="707"/>
              </a:xfrm>
              <a:prstGeom prst="rect">
                <a:avLst/>
              </a:prstGeom>
              <a:solidFill>
                <a:srgbClr val="7030A0"/>
              </a:solidFill>
              <a:ln>
                <a:solidFill>
                  <a:schemeClr val="accent1">
                    <a:alpha val="20000"/>
                  </a:schemeClr>
                </a:solidFill>
              </a:ln>
            </p:spPr>
            <p:txBody>
              <a:bodyPr wrap="square" rtlCol="0">
                <a:spAutoFit/>
              </a:bodyPr>
              <a:lstStyle/>
              <a:p>
                <a:r>
                  <a:rPr lang="en-US" altLang="zh-CN" sz="2000" b="1">
                    <a:solidFill>
                      <a:schemeClr val="bg1"/>
                    </a:solidFill>
                  </a:rPr>
                  <a:t>Memory Address</a:t>
                </a:r>
                <a:endParaRPr lang="en-US" altLang="zh-CN" sz="2000" b="1">
                  <a:solidFill>
                    <a:schemeClr val="bg1"/>
                  </a:solidFill>
                </a:endParaRPr>
              </a:p>
            </p:txBody>
          </p:sp>
          <p:sp>
            <p:nvSpPr>
              <p:cNvPr id="42" name="文本框 41"/>
              <p:cNvSpPr txBox="1"/>
              <p:nvPr/>
            </p:nvSpPr>
            <p:spPr>
              <a:xfrm>
                <a:off x="10328" y="9149"/>
                <a:ext cx="3247" cy="653"/>
              </a:xfrm>
              <a:prstGeom prst="rect">
                <a:avLst/>
              </a:prstGeom>
              <a:solidFill>
                <a:schemeClr val="bg1"/>
              </a:solidFill>
              <a:ln>
                <a:solidFill>
                  <a:schemeClr val="accent1">
                    <a:alpha val="20000"/>
                  </a:schemeClr>
                </a:solidFill>
              </a:ln>
            </p:spPr>
            <p:txBody>
              <a:bodyPr wrap="square" rtlCol="0">
                <a:spAutoFit/>
              </a:bodyPr>
              <a:lstStyle/>
              <a:p>
                <a:r>
                  <a:rPr lang="en-US" altLang="zh-CN"/>
                  <a:t>        Data address</a:t>
                </a:r>
                <a:endParaRPr lang="en-US" altLang="zh-CN"/>
              </a:p>
            </p:txBody>
          </p:sp>
        </p:grpSp>
        <p:sp>
          <p:nvSpPr>
            <p:cNvPr id="45" name="文本框 44"/>
            <p:cNvSpPr txBox="1"/>
            <p:nvPr/>
          </p:nvSpPr>
          <p:spPr>
            <a:xfrm>
              <a:off x="11606" y="9117"/>
              <a:ext cx="677" cy="653"/>
            </a:xfrm>
            <a:prstGeom prst="rect">
              <a:avLst/>
            </a:prstGeom>
            <a:solidFill>
              <a:srgbClr val="FFFF00"/>
            </a:solidFill>
            <a:ln>
              <a:solidFill>
                <a:schemeClr val="tx1"/>
              </a:solidFill>
            </a:ln>
          </p:spPr>
          <p:txBody>
            <a:bodyPr wrap="square" rtlCol="0">
              <a:spAutoFit/>
            </a:bodyPr>
            <a:lstStyle/>
            <a:p>
              <a:r>
                <a:rPr lang="en-US" altLang="zh-CN"/>
                <a:t>24</a:t>
              </a:r>
              <a:endParaRPr lang="en-US" altLang="zh-CN"/>
            </a:p>
          </p:txBody>
        </p:sp>
      </p:grpSp>
      <p:grpSp>
        <p:nvGrpSpPr>
          <p:cNvPr id="47" name="组合 46"/>
          <p:cNvGrpSpPr/>
          <p:nvPr/>
        </p:nvGrpSpPr>
        <p:grpSpPr>
          <a:xfrm>
            <a:off x="6383655" y="5791835"/>
            <a:ext cx="2362200" cy="820420"/>
            <a:chOff x="10019" y="8409"/>
            <a:chExt cx="3754" cy="1467"/>
          </a:xfrm>
        </p:grpSpPr>
        <p:sp>
          <p:nvSpPr>
            <p:cNvPr id="48" name="矩形 47"/>
            <p:cNvSpPr/>
            <p:nvPr/>
          </p:nvSpPr>
          <p:spPr>
            <a:xfrm>
              <a:off x="10019" y="8409"/>
              <a:ext cx="3754" cy="1467"/>
            </a:xfrm>
            <a:prstGeom prst="rect">
              <a:avLst/>
            </a:prstGeom>
            <a:solidFill>
              <a:srgbClr val="7030A0"/>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10246" y="8409"/>
              <a:ext cx="3507" cy="713"/>
            </a:xfrm>
            <a:prstGeom prst="rect">
              <a:avLst/>
            </a:prstGeom>
            <a:solidFill>
              <a:srgbClr val="7030A0"/>
            </a:solidFill>
            <a:ln>
              <a:solidFill>
                <a:schemeClr val="accent1">
                  <a:alpha val="20000"/>
                </a:schemeClr>
              </a:solidFill>
            </a:ln>
          </p:spPr>
          <p:txBody>
            <a:bodyPr wrap="square" rtlCol="0">
              <a:spAutoFit/>
            </a:bodyPr>
            <a:lstStyle/>
            <a:p>
              <a:r>
                <a:rPr lang="en-US" altLang="zh-CN" sz="2000" b="1" dirty="0">
                  <a:solidFill>
                    <a:schemeClr val="bg1"/>
                  </a:solidFill>
                </a:rPr>
                <a:t>     Data</a:t>
              </a:r>
              <a:endParaRPr lang="en-US" altLang="zh-CN" sz="2000" b="1" dirty="0">
                <a:solidFill>
                  <a:schemeClr val="bg1"/>
                </a:solidFill>
              </a:endParaRPr>
            </a:p>
          </p:txBody>
        </p:sp>
        <p:sp>
          <p:nvSpPr>
            <p:cNvPr id="50" name="文本框 49"/>
            <p:cNvSpPr txBox="1"/>
            <p:nvPr/>
          </p:nvSpPr>
          <p:spPr>
            <a:xfrm>
              <a:off x="10328" y="9149"/>
              <a:ext cx="3247" cy="659"/>
            </a:xfrm>
            <a:prstGeom prst="rect">
              <a:avLst/>
            </a:prstGeom>
            <a:solidFill>
              <a:srgbClr val="FFFF00"/>
            </a:solidFill>
            <a:ln>
              <a:solidFill>
                <a:schemeClr val="accent1">
                  <a:alpha val="20000"/>
                </a:schemeClr>
              </a:solidFill>
            </a:ln>
          </p:spPr>
          <p:txBody>
            <a:bodyPr wrap="square" rtlCol="0">
              <a:spAutoFit/>
            </a:bodyPr>
            <a:lstStyle/>
            <a:p>
              <a:r>
                <a:rPr lang="en-US" altLang="zh-CN"/>
                <a:t>             323</a:t>
              </a:r>
              <a:endParaRPr lang="en-US" altLang="zh-CN"/>
            </a:p>
          </p:txBody>
        </p:sp>
      </p:grpSp>
      <p:cxnSp>
        <p:nvCxnSpPr>
          <p:cNvPr id="52" name="直接箭头连接符 51"/>
          <p:cNvCxnSpPr>
            <a:endCxn id="48" idx="1"/>
          </p:cNvCxnSpPr>
          <p:nvPr/>
        </p:nvCxnSpPr>
        <p:spPr>
          <a:xfrm>
            <a:off x="4953635" y="6202045"/>
            <a:ext cx="1430020" cy="0"/>
          </a:xfrm>
          <a:prstGeom prst="straightConnector1">
            <a:avLst/>
          </a:prstGeom>
          <a:ln w="28575">
            <a:solidFill>
              <a:srgbClr val="7030A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flipH="1">
            <a:off x="8688070" y="3458210"/>
            <a:ext cx="1278890" cy="2778760"/>
          </a:xfrm>
          <a:prstGeom prst="straightConnector1">
            <a:avLst/>
          </a:prstGeom>
          <a:ln w="28575">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a:off x="8688070" y="6021070"/>
            <a:ext cx="432435" cy="0"/>
          </a:xfrm>
          <a:prstGeom prst="straightConnector1">
            <a:avLst/>
          </a:prstGeom>
          <a:ln w="28575">
            <a:solidFill>
              <a:srgbClr val="7030A0"/>
            </a:solidFill>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Transfers</a:t>
            </a:r>
            <a:endParaRPr lang="en-US" dirty="0"/>
          </a:p>
        </p:txBody>
      </p:sp>
      <p:sp>
        <p:nvSpPr>
          <p:cNvPr id="3" name="Content Placeholder 2"/>
          <p:cNvSpPr>
            <a:spLocks noGrp="1"/>
          </p:cNvSpPr>
          <p:nvPr>
            <p:ph idx="1"/>
          </p:nvPr>
        </p:nvSpPr>
        <p:spPr>
          <a:xfrm>
            <a:off x="609600" y="1340769"/>
            <a:ext cx="10972800" cy="5040560"/>
          </a:xfrm>
        </p:spPr>
        <p:txBody>
          <a:bodyPr/>
          <a:lstStyle/>
          <a:p>
            <a:pPr marL="0" indent="0">
              <a:buNone/>
            </a:pPr>
            <a:r>
              <a:rPr lang="en-US" sz="1800"/>
              <a:t>1. ALU generates address</a:t>
            </a:r>
            <a:endParaRPr lang="en-US" sz="1800"/>
          </a:p>
          <a:p>
            <a:pPr marL="0" indent="0">
              <a:buNone/>
            </a:pPr>
            <a:r>
              <a:rPr lang="en-US" sz="1800"/>
              <a:t>2. Address goes to the</a:t>
            </a:r>
            <a:endParaRPr lang="en-US" sz="1800"/>
          </a:p>
          <a:p>
            <a:pPr marL="0" indent="0">
              <a:buNone/>
            </a:pPr>
            <a:r>
              <a:rPr lang="en-US" sz="1800"/>
              <a:t>    Memory Address Register</a:t>
            </a:r>
            <a:endParaRPr lang="en-US" sz="1800"/>
          </a:p>
          <a:p>
            <a:pPr marL="0" indent="0">
              <a:buNone/>
            </a:pPr>
            <a:r>
              <a:rPr lang="en-US" sz="1800">
                <a:sym typeface="+mn-ea"/>
              </a:rPr>
              <a:t>3. Results to/from memory</a:t>
            </a:r>
            <a:endParaRPr lang="en-US" sz="1800"/>
          </a:p>
          <a:p>
            <a:pPr marL="0" indent="0">
              <a:buNone/>
            </a:pPr>
            <a:r>
              <a:rPr lang="en-US" sz="1800">
                <a:sym typeface="+mn-ea"/>
              </a:rPr>
              <a:t>    are stored in the Memory </a:t>
            </a:r>
            <a:endParaRPr lang="en-US" sz="1800">
              <a:sym typeface="+mn-ea"/>
            </a:endParaRPr>
          </a:p>
          <a:p>
            <a:pPr marL="0" indent="0">
              <a:buNone/>
            </a:pPr>
            <a:r>
              <a:rPr lang="en-US" sz="1800">
                <a:sym typeface="+mn-ea"/>
              </a:rPr>
              <a:t>    Data Register</a:t>
            </a:r>
            <a:endParaRPr lang="en-US" sz="1800">
              <a:sym typeface="+mn-ea"/>
            </a:endParaRPr>
          </a:p>
          <a:p>
            <a:pPr marL="0" indent="0">
              <a:buNone/>
            </a:pPr>
            <a:r>
              <a:rPr lang="en-US" sz="1800">
                <a:sym typeface="+mn-ea"/>
              </a:rPr>
              <a:t>4. Data from memory can</a:t>
            </a:r>
            <a:endParaRPr lang="en-US" sz="1800">
              <a:sym typeface="+mn-ea"/>
            </a:endParaRPr>
          </a:p>
          <a:p>
            <a:pPr marL="0" indent="0">
              <a:buNone/>
            </a:pPr>
            <a:r>
              <a:rPr lang="en-US" sz="1800">
                <a:sym typeface="+mn-ea"/>
              </a:rPr>
              <a:t>    now be stored back into</a:t>
            </a:r>
            <a:endParaRPr lang="en-US" sz="1800">
              <a:sym typeface="+mn-ea"/>
            </a:endParaRPr>
          </a:p>
          <a:p>
            <a:pPr marL="0" indent="0">
              <a:buNone/>
            </a:pPr>
            <a:r>
              <a:rPr lang="en-US" sz="1800">
                <a:sym typeface="+mn-ea"/>
              </a:rPr>
              <a:t>    the Register File or to</a:t>
            </a:r>
            <a:endParaRPr lang="en-US" sz="1800">
              <a:sym typeface="+mn-ea"/>
            </a:endParaRPr>
          </a:p>
          <a:p>
            <a:pPr marL="0" indent="0">
              <a:buNone/>
            </a:pPr>
            <a:r>
              <a:rPr lang="en-US" sz="1800">
                <a:sym typeface="+mn-ea"/>
              </a:rPr>
              <a:t>    memory can be written.</a:t>
            </a:r>
            <a:endParaRPr lang="en-US" sz="1800"/>
          </a:p>
          <a:p>
            <a:pPr marL="0" indent="0">
              <a:buNone/>
            </a:pPr>
            <a:endParaRPr lang="en-US" sz="180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grpSp>
        <p:nvGrpSpPr>
          <p:cNvPr id="5" name="组合 4"/>
          <p:cNvGrpSpPr/>
          <p:nvPr/>
        </p:nvGrpSpPr>
        <p:grpSpPr>
          <a:xfrm>
            <a:off x="9120505" y="1268095"/>
            <a:ext cx="2202815" cy="4875987"/>
            <a:chOff x="10847" y="1820"/>
            <a:chExt cx="3441" cy="6688"/>
          </a:xfrm>
        </p:grpSpPr>
        <p:sp>
          <p:nvSpPr>
            <p:cNvPr id="6" name="矩形 5"/>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1291" y="2014"/>
              <a:ext cx="2552" cy="505"/>
            </a:xfrm>
            <a:prstGeom prst="rect">
              <a:avLst/>
            </a:prstGeom>
            <a:noFill/>
            <a:ln>
              <a:noFill/>
            </a:ln>
          </p:spPr>
          <p:txBody>
            <a:bodyPr wrap="square" rtlCol="0">
              <a:spAutoFit/>
            </a:bodyPr>
            <a:lstStyle/>
            <a:p>
              <a:r>
                <a:rPr lang="en-US" altLang="zh-CN" b="1">
                  <a:solidFill>
                    <a:schemeClr val="bg1"/>
                  </a:solidFill>
                </a:rPr>
                <a:t>      Memory</a:t>
              </a:r>
              <a:endParaRPr lang="en-US" altLang="zh-CN" b="1">
                <a:solidFill>
                  <a:schemeClr val="bg1"/>
                </a:solidFill>
              </a:endParaRPr>
            </a:p>
          </p:txBody>
        </p:sp>
      </p:grpSp>
      <p:graphicFrame>
        <p:nvGraphicFramePr>
          <p:cNvPr id="11" name="表格 10"/>
          <p:cNvGraphicFramePr/>
          <p:nvPr>
            <p:custDataLst>
              <p:tags r:id="rId1"/>
            </p:custDataLst>
          </p:nvPr>
        </p:nvGraphicFramePr>
        <p:xfrm>
          <a:off x="9302750" y="177990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en-US" altLang="zh-CN" sz="1600"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12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16</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43205">
                <a:tc>
                  <a:txBody>
                    <a:bodyPr/>
                    <a:lstStyle/>
                    <a:p>
                      <a:pPr algn="dist">
                        <a:lnSpc>
                          <a:spcPct val="60000"/>
                        </a:lnSpc>
                        <a:buNone/>
                      </a:pPr>
                      <a:r>
                        <a:rPr lang="en-US" altLang="zh-CN">
                          <a:solidFill>
                            <a:schemeClr val="tx1"/>
                          </a:solidFill>
                        </a:rPr>
                        <a:t>24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sz="1600">
                          <a:solidFill>
                            <a:schemeClr val="tx1"/>
                          </a:solidFill>
                          <a:cs typeface="+mn-lt"/>
                        </a:rPr>
                        <a:t>323</a:t>
                      </a: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32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2" name="组合 11"/>
          <p:cNvGrpSpPr/>
          <p:nvPr/>
        </p:nvGrpSpPr>
        <p:grpSpPr>
          <a:xfrm>
            <a:off x="3574415" y="1054735"/>
            <a:ext cx="2202815" cy="3078480"/>
            <a:chOff x="10847" y="1820"/>
            <a:chExt cx="3441" cy="6688"/>
          </a:xfrm>
        </p:grpSpPr>
        <p:sp>
          <p:nvSpPr>
            <p:cNvPr id="13" name="矩形 12"/>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0959" y="2089"/>
              <a:ext cx="2997" cy="800"/>
            </a:xfrm>
            <a:prstGeom prst="rect">
              <a:avLst/>
            </a:prstGeom>
            <a:noFill/>
            <a:ln>
              <a:noFill/>
            </a:ln>
          </p:spPr>
          <p:txBody>
            <a:bodyPr wrap="square" rtlCol="0">
              <a:spAutoFit/>
            </a:bodyPr>
            <a:lstStyle/>
            <a:p>
              <a:r>
                <a:rPr lang="en-US" altLang="zh-CN" b="1">
                  <a:solidFill>
                    <a:schemeClr val="bg1"/>
                  </a:solidFill>
                </a:rPr>
                <a:t>      Register File</a:t>
              </a:r>
              <a:endParaRPr lang="en-US" altLang="zh-CN" b="1">
                <a:solidFill>
                  <a:schemeClr val="bg1"/>
                </a:solidFill>
              </a:endParaRPr>
            </a:p>
          </p:txBody>
        </p:sp>
      </p:grpSp>
      <p:graphicFrame>
        <p:nvGraphicFramePr>
          <p:cNvPr id="15" name="表格 14"/>
          <p:cNvGraphicFramePr/>
          <p:nvPr>
            <p:custDataLst>
              <p:tags r:id="rId2"/>
            </p:custDataLst>
          </p:nvPr>
        </p:nvGraphicFramePr>
        <p:xfrm>
          <a:off x="3725545" y="161099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R0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85000"/>
                      </a:schemeClr>
                    </a:solidFill>
                  </a:tcPr>
                </a:tc>
              </a:tr>
              <a:tr h="258445">
                <a:tc>
                  <a:txBody>
                    <a:bodyPr/>
                    <a:lstStyle/>
                    <a:p>
                      <a:pPr algn="dist">
                        <a:lnSpc>
                          <a:spcPct val="60000"/>
                        </a:lnSpc>
                        <a:buNone/>
                      </a:pPr>
                      <a:r>
                        <a:rPr lang="en-US" altLang="zh-CN"/>
                        <a:t>R1</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R2</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a:t>323</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FF00"/>
                    </a:solidFill>
                  </a:tcPr>
                </a:tc>
              </a:tr>
              <a:tr h="258445">
                <a:tc>
                  <a:txBody>
                    <a:bodyPr/>
                    <a:lstStyle/>
                    <a:p>
                      <a:pPr algn="dist">
                        <a:lnSpc>
                          <a:spcPct val="60000"/>
                        </a:lnSpc>
                        <a:buNone/>
                      </a:pPr>
                      <a:r>
                        <a:rPr lang="en-US" altLang="zh-CN"/>
                        <a:t>R3</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R4</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R5</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R6</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R7</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R8</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6" name="组合 15"/>
          <p:cNvGrpSpPr/>
          <p:nvPr/>
        </p:nvGrpSpPr>
        <p:grpSpPr>
          <a:xfrm>
            <a:off x="3574415" y="4510405"/>
            <a:ext cx="2232660" cy="841375"/>
            <a:chOff x="5291" y="7782"/>
            <a:chExt cx="3516" cy="1325"/>
          </a:xfrm>
        </p:grpSpPr>
        <p:sp>
          <p:nvSpPr>
            <p:cNvPr id="8" name="矩形 7"/>
            <p:cNvSpPr/>
            <p:nvPr/>
          </p:nvSpPr>
          <p:spPr>
            <a:xfrm>
              <a:off x="5291" y="7782"/>
              <a:ext cx="3516" cy="132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481" y="7895"/>
              <a:ext cx="1136" cy="628"/>
            </a:xfrm>
            <a:prstGeom prst="rect">
              <a:avLst/>
            </a:prstGeom>
            <a:noFill/>
          </p:spPr>
          <p:txBody>
            <a:bodyPr wrap="square" rtlCol="0">
              <a:spAutoFit/>
            </a:bodyPr>
            <a:lstStyle/>
            <a:p>
              <a:r>
                <a:rPr lang="en-US" altLang="zh-CN" sz="2000" b="1">
                  <a:solidFill>
                    <a:schemeClr val="bg1"/>
                  </a:solidFill>
                </a:rPr>
                <a:t>ALU</a:t>
              </a:r>
              <a:endParaRPr lang="en-US" altLang="zh-CN" sz="2000" b="1">
                <a:solidFill>
                  <a:schemeClr val="bg1"/>
                </a:solidFill>
              </a:endParaRPr>
            </a:p>
          </p:txBody>
        </p:sp>
        <p:sp>
          <p:nvSpPr>
            <p:cNvPr id="10" name="文本框 9"/>
            <p:cNvSpPr txBox="1"/>
            <p:nvPr/>
          </p:nvSpPr>
          <p:spPr>
            <a:xfrm>
              <a:off x="5554" y="8462"/>
              <a:ext cx="2990" cy="580"/>
            </a:xfrm>
            <a:prstGeom prst="rect">
              <a:avLst/>
            </a:prstGeom>
            <a:solidFill>
              <a:srgbClr val="FFFF00"/>
            </a:solidFill>
            <a:ln>
              <a:solidFill>
                <a:schemeClr val="tx1"/>
              </a:solidFill>
            </a:ln>
          </p:spPr>
          <p:txBody>
            <a:bodyPr wrap="square" rtlCol="0">
              <a:spAutoFit/>
            </a:bodyPr>
            <a:lstStyle/>
            <a:p>
              <a:r>
                <a:rPr lang="en-US" altLang="zh-CN"/>
                <a:t>              24</a:t>
              </a:r>
              <a:endParaRPr lang="en-US" altLang="zh-CN"/>
            </a:p>
          </p:txBody>
        </p:sp>
      </p:grpSp>
      <p:cxnSp>
        <p:nvCxnSpPr>
          <p:cNvPr id="32" name="直接箭头连接符 31"/>
          <p:cNvCxnSpPr/>
          <p:nvPr/>
        </p:nvCxnSpPr>
        <p:spPr>
          <a:xfrm>
            <a:off x="5088890" y="4133215"/>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rot="16200000" flipV="1">
            <a:off x="2736850" y="3933825"/>
            <a:ext cx="3138805" cy="1320165"/>
          </a:xfrm>
          <a:prstGeom prst="bentConnector4">
            <a:avLst>
              <a:gd name="adj1" fmla="val -2832"/>
              <a:gd name="adj2" fmla="val 118038"/>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4871720" y="5300980"/>
            <a:ext cx="0" cy="936625"/>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330065" y="4150360"/>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5735955" y="1268095"/>
            <a:ext cx="3384550" cy="3663367"/>
            <a:chOff x="9033" y="1997"/>
            <a:chExt cx="5330" cy="6394"/>
          </a:xfrm>
        </p:grpSpPr>
        <p:cxnSp>
          <p:nvCxnSpPr>
            <p:cNvPr id="29" name="直接箭头连接符 28"/>
            <p:cNvCxnSpPr>
              <a:stCxn id="25" idx="2"/>
              <a:endCxn id="27" idx="0"/>
            </p:cNvCxnSpPr>
            <p:nvPr/>
          </p:nvCxnSpPr>
          <p:spPr>
            <a:xfrm>
              <a:off x="11885" y="5139"/>
              <a:ext cx="11" cy="941"/>
            </a:xfrm>
            <a:prstGeom prst="straightConnector1">
              <a:avLst/>
            </a:prstGeom>
            <a:ln w="28575">
              <a:solidFill>
                <a:schemeClr val="accent1">
                  <a:alpha val="20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9033" y="1997"/>
              <a:ext cx="5330" cy="6394"/>
              <a:chOff x="9033" y="1997"/>
              <a:chExt cx="5330" cy="6394"/>
            </a:xfrm>
          </p:grpSpPr>
          <p:grpSp>
            <p:nvGrpSpPr>
              <p:cNvPr id="17" name="组合 16"/>
              <p:cNvGrpSpPr/>
              <p:nvPr/>
            </p:nvGrpSpPr>
            <p:grpSpPr>
              <a:xfrm>
                <a:off x="9941" y="1997"/>
                <a:ext cx="3754" cy="1467"/>
                <a:chOff x="5291" y="7895"/>
                <a:chExt cx="3754" cy="1467"/>
              </a:xfrm>
            </p:grpSpPr>
            <p:sp>
              <p:nvSpPr>
                <p:cNvPr id="18" name="矩形 17"/>
                <p:cNvSpPr/>
                <p:nvPr/>
              </p:nvSpPr>
              <p:spPr>
                <a:xfrm>
                  <a:off x="5291" y="7895"/>
                  <a:ext cx="3754" cy="1467"/>
                </a:xfrm>
                <a:prstGeom prst="rect">
                  <a:avLst/>
                </a:prstGeom>
                <a:solidFill>
                  <a:srgbClr val="C00000">
                    <a:alpha val="2000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5518" y="7895"/>
                  <a:ext cx="3507" cy="645"/>
                </a:xfrm>
                <a:prstGeom prst="rect">
                  <a:avLst/>
                </a:prstGeom>
                <a:noFill/>
                <a:ln>
                  <a:noFill/>
                </a:ln>
              </p:spPr>
              <p:txBody>
                <a:bodyPr wrap="square" rtlCol="0">
                  <a:spAutoFit/>
                </a:bodyPr>
                <a:lstStyle/>
                <a:p>
                  <a:r>
                    <a:rPr lang="en-US" altLang="zh-CN" b="1" dirty="0">
                      <a:solidFill>
                        <a:schemeClr val="bg1"/>
                      </a:solidFill>
                    </a:rPr>
                    <a:t>Program Counter </a:t>
                  </a:r>
                  <a:r>
                    <a:rPr lang="en-US" altLang="zh-CN" b="1" dirty="0">
                      <a:solidFill>
                        <a:schemeClr val="bg1"/>
                      </a:solidFill>
                    </a:rPr>
                    <a:t>(PC)</a:t>
                  </a:r>
                  <a:endParaRPr lang="en-US" altLang="zh-CN" b="1" dirty="0">
                    <a:solidFill>
                      <a:schemeClr val="bg1"/>
                    </a:solidFill>
                  </a:endParaRPr>
                </a:p>
              </p:txBody>
            </p:sp>
            <p:sp>
              <p:nvSpPr>
                <p:cNvPr id="20" name="文本框 19"/>
                <p:cNvSpPr txBox="1"/>
                <p:nvPr/>
              </p:nvSpPr>
              <p:spPr>
                <a:xfrm>
                  <a:off x="5600" y="8635"/>
                  <a:ext cx="3247" cy="580"/>
                </a:xfrm>
                <a:prstGeom prst="rect">
                  <a:avLst/>
                </a:prstGeom>
                <a:solidFill>
                  <a:schemeClr val="bg1"/>
                </a:solidFill>
                <a:ln>
                  <a:solidFill>
                    <a:schemeClr val="accent1">
                      <a:alpha val="20000"/>
                    </a:schemeClr>
                  </a:solidFill>
                </a:ln>
              </p:spPr>
              <p:txBody>
                <a:bodyPr wrap="square" rtlCol="0">
                  <a:spAutoFit/>
                </a:bodyPr>
                <a:lstStyle/>
                <a:p>
                  <a:endParaRPr lang="en-US" altLang="zh-CN"/>
                </a:p>
              </p:txBody>
            </p:sp>
          </p:grpSp>
          <p:cxnSp>
            <p:nvCxnSpPr>
              <p:cNvPr id="21" name="直接箭头连接符 20"/>
              <p:cNvCxnSpPr/>
              <p:nvPr/>
            </p:nvCxnSpPr>
            <p:spPr>
              <a:xfrm flipV="1">
                <a:off x="13683" y="2791"/>
                <a:ext cx="680" cy="1"/>
              </a:xfrm>
              <a:prstGeom prst="straightConnector1">
                <a:avLst/>
              </a:prstGeom>
              <a:ln w="28575">
                <a:solidFill>
                  <a:schemeClr val="accent1">
                    <a:alpha val="20000"/>
                  </a:schemeClr>
                </a:solidFill>
                <a:tailEnd type="arrow"/>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9952" y="3819"/>
                <a:ext cx="3816" cy="1467"/>
                <a:chOff x="5291" y="7895"/>
                <a:chExt cx="3816" cy="1467"/>
              </a:xfrm>
            </p:grpSpPr>
            <p:sp>
              <p:nvSpPr>
                <p:cNvPr id="23" name="矩形 22"/>
                <p:cNvSpPr/>
                <p:nvPr/>
              </p:nvSpPr>
              <p:spPr>
                <a:xfrm>
                  <a:off x="5291" y="7895"/>
                  <a:ext cx="3754" cy="1467"/>
                </a:xfrm>
                <a:prstGeom prst="rect">
                  <a:avLst/>
                </a:prstGeom>
                <a:solidFill>
                  <a:srgbClr val="C00000">
                    <a:alpha val="2000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5437" y="7895"/>
                  <a:ext cx="3670" cy="696"/>
                </a:xfrm>
                <a:prstGeom prst="rect">
                  <a:avLst/>
                </a:prstGeom>
                <a:noFill/>
                <a:ln>
                  <a:noFill/>
                </a:ln>
              </p:spPr>
              <p:txBody>
                <a:bodyPr wrap="square" rtlCol="0">
                  <a:spAutoFit/>
                </a:bodyPr>
                <a:lstStyle/>
                <a:p>
                  <a:pPr algn="ctr"/>
                  <a:r>
                    <a:rPr lang="en-US" altLang="zh-CN" sz="2000" b="1" dirty="0">
                      <a:solidFill>
                        <a:schemeClr val="bg1"/>
                      </a:solidFill>
                    </a:rPr>
                    <a:t>Instruction</a:t>
                  </a:r>
                  <a:endParaRPr lang="en-US" altLang="zh-CN" sz="2000" b="1" dirty="0">
                    <a:solidFill>
                      <a:schemeClr val="bg1"/>
                    </a:solidFill>
                  </a:endParaRPr>
                </a:p>
              </p:txBody>
            </p:sp>
            <p:sp>
              <p:nvSpPr>
                <p:cNvPr id="25" name="文本框 24"/>
                <p:cNvSpPr txBox="1"/>
                <p:nvPr/>
              </p:nvSpPr>
              <p:spPr>
                <a:xfrm>
                  <a:off x="5600" y="8635"/>
                  <a:ext cx="3247" cy="580"/>
                </a:xfrm>
                <a:prstGeom prst="rect">
                  <a:avLst/>
                </a:prstGeom>
                <a:solidFill>
                  <a:schemeClr val="bg1"/>
                </a:solidFill>
                <a:ln>
                  <a:solidFill>
                    <a:schemeClr val="accent1">
                      <a:alpha val="20000"/>
                    </a:schemeClr>
                  </a:solidFill>
                </a:ln>
              </p:spPr>
              <p:txBody>
                <a:bodyPr wrap="square" rtlCol="0">
                  <a:spAutoFit/>
                </a:bodyPr>
                <a:lstStyle/>
                <a:p>
                  <a:endParaRPr lang="en-US" altLang="zh-CN"/>
                </a:p>
              </p:txBody>
            </p:sp>
          </p:grpSp>
          <p:cxnSp>
            <p:nvCxnSpPr>
              <p:cNvPr id="26" name="直接箭头连接符 25"/>
              <p:cNvCxnSpPr/>
              <p:nvPr/>
            </p:nvCxnSpPr>
            <p:spPr>
              <a:xfrm flipH="1">
                <a:off x="13675" y="4494"/>
                <a:ext cx="680" cy="26"/>
              </a:xfrm>
              <a:prstGeom prst="straightConnector1">
                <a:avLst/>
              </a:prstGeom>
              <a:ln w="28575">
                <a:solidFill>
                  <a:schemeClr val="accent1">
                    <a:alpha val="20000"/>
                  </a:schemeClr>
                </a:solidFill>
                <a:tailEnd type="arrow"/>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10478" y="6080"/>
                <a:ext cx="2835" cy="1473"/>
              </a:xfrm>
              <a:prstGeom prst="ellipse">
                <a:avLst/>
              </a:prstGeom>
              <a:solidFill>
                <a:srgbClr val="C00000">
                  <a:alpha val="20000"/>
                </a:srgbClr>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Control</a:t>
                </a:r>
                <a:endParaRPr lang="en-US" altLang="zh-CN" sz="2000" b="1" dirty="0"/>
              </a:p>
              <a:p>
                <a:pPr algn="ctr"/>
                <a:r>
                  <a:rPr lang="en-US" altLang="zh-CN" sz="2000" b="1" dirty="0"/>
                  <a:t>Logic</a:t>
                </a:r>
                <a:endParaRPr lang="en-US" altLang="zh-CN" sz="2000" b="1" dirty="0"/>
              </a:p>
            </p:txBody>
          </p:sp>
          <p:cxnSp>
            <p:nvCxnSpPr>
              <p:cNvPr id="28" name="直接箭头连接符 27"/>
              <p:cNvCxnSpPr>
                <a:stCxn id="27" idx="3"/>
                <a:endCxn id="8" idx="3"/>
              </p:cNvCxnSpPr>
              <p:nvPr/>
            </p:nvCxnSpPr>
            <p:spPr>
              <a:xfrm flipH="1">
                <a:off x="9145" y="7337"/>
                <a:ext cx="1748" cy="1054"/>
              </a:xfrm>
              <a:prstGeom prst="straightConnector1">
                <a:avLst/>
              </a:prstGeom>
              <a:ln w="28575">
                <a:solidFill>
                  <a:schemeClr val="accent1">
                    <a:alpha val="2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7" idx="1"/>
              </p:cNvCxnSpPr>
              <p:nvPr/>
            </p:nvCxnSpPr>
            <p:spPr>
              <a:xfrm flipH="1" flipV="1">
                <a:off x="9033" y="5657"/>
                <a:ext cx="1860" cy="639"/>
              </a:xfrm>
              <a:prstGeom prst="straightConnector1">
                <a:avLst/>
              </a:prstGeom>
              <a:ln w="28575">
                <a:solidFill>
                  <a:schemeClr val="accent1">
                    <a:alpha val="2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rot="10800000">
                <a:off x="9940" y="2731"/>
                <a:ext cx="537" cy="4370"/>
              </a:xfrm>
              <a:prstGeom prst="bentConnector3">
                <a:avLst>
                  <a:gd name="adj1" fmla="val 169832"/>
                </a:avLst>
              </a:prstGeom>
              <a:ln w="28575">
                <a:solidFill>
                  <a:schemeClr val="accent1">
                    <a:alpha val="20000"/>
                  </a:schemeClr>
                </a:solidFill>
                <a:tailEnd type="arrow"/>
              </a:ln>
            </p:spPr>
            <p:style>
              <a:lnRef idx="1">
                <a:schemeClr val="accent1"/>
              </a:lnRef>
              <a:fillRef idx="0">
                <a:schemeClr val="accent1"/>
              </a:fillRef>
              <a:effectRef idx="0">
                <a:schemeClr val="accent1"/>
              </a:effectRef>
              <a:fontRef idx="minor">
                <a:schemeClr val="tx1"/>
              </a:fontRef>
            </p:style>
          </p:cxnSp>
        </p:grpSp>
      </p:grpSp>
      <p:cxnSp>
        <p:nvCxnSpPr>
          <p:cNvPr id="43" name="直接箭头连接符 42"/>
          <p:cNvCxnSpPr/>
          <p:nvPr/>
        </p:nvCxnSpPr>
        <p:spPr>
          <a:xfrm>
            <a:off x="4871720" y="5517515"/>
            <a:ext cx="1490345" cy="0"/>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40" idx="3"/>
          </p:cNvCxnSpPr>
          <p:nvPr/>
        </p:nvCxnSpPr>
        <p:spPr>
          <a:xfrm flipV="1">
            <a:off x="8716010" y="5179060"/>
            <a:ext cx="374650" cy="635"/>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grpSp>
        <p:nvGrpSpPr>
          <p:cNvPr id="39" name="组合 38"/>
          <p:cNvGrpSpPr/>
          <p:nvPr/>
        </p:nvGrpSpPr>
        <p:grpSpPr>
          <a:xfrm>
            <a:off x="6362065" y="4765675"/>
            <a:ext cx="2353945" cy="827969"/>
            <a:chOff x="10019" y="8409"/>
            <a:chExt cx="3754" cy="1467"/>
          </a:xfrm>
        </p:grpSpPr>
        <p:grpSp>
          <p:nvGrpSpPr>
            <p:cNvPr id="31" name="组合 30"/>
            <p:cNvGrpSpPr/>
            <p:nvPr/>
          </p:nvGrpSpPr>
          <p:grpSpPr>
            <a:xfrm>
              <a:off x="10019" y="8409"/>
              <a:ext cx="3754" cy="1467"/>
              <a:chOff x="10019" y="8409"/>
              <a:chExt cx="3754" cy="1467"/>
            </a:xfrm>
          </p:grpSpPr>
          <p:sp>
            <p:nvSpPr>
              <p:cNvPr id="40" name="矩形 39"/>
              <p:cNvSpPr/>
              <p:nvPr/>
            </p:nvSpPr>
            <p:spPr>
              <a:xfrm>
                <a:off x="10019" y="8409"/>
                <a:ext cx="3754" cy="1467"/>
              </a:xfrm>
              <a:prstGeom prst="rect">
                <a:avLst/>
              </a:prstGeom>
              <a:solidFill>
                <a:srgbClr val="7030A0"/>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10246" y="8409"/>
                <a:ext cx="3507" cy="707"/>
              </a:xfrm>
              <a:prstGeom prst="rect">
                <a:avLst/>
              </a:prstGeom>
              <a:solidFill>
                <a:srgbClr val="7030A0"/>
              </a:solidFill>
              <a:ln>
                <a:solidFill>
                  <a:schemeClr val="accent1">
                    <a:alpha val="20000"/>
                  </a:schemeClr>
                </a:solidFill>
              </a:ln>
            </p:spPr>
            <p:txBody>
              <a:bodyPr wrap="square" rtlCol="0">
                <a:spAutoFit/>
              </a:bodyPr>
              <a:lstStyle/>
              <a:p>
                <a:r>
                  <a:rPr lang="en-US" altLang="zh-CN" sz="2000" b="1">
                    <a:solidFill>
                      <a:schemeClr val="bg1"/>
                    </a:solidFill>
                  </a:rPr>
                  <a:t>Memory Address</a:t>
                </a:r>
                <a:endParaRPr lang="en-US" altLang="zh-CN" sz="2000" b="1">
                  <a:solidFill>
                    <a:schemeClr val="bg1"/>
                  </a:solidFill>
                </a:endParaRPr>
              </a:p>
            </p:txBody>
          </p:sp>
          <p:sp>
            <p:nvSpPr>
              <p:cNvPr id="42" name="文本框 41"/>
              <p:cNvSpPr txBox="1"/>
              <p:nvPr/>
            </p:nvSpPr>
            <p:spPr>
              <a:xfrm>
                <a:off x="10328" y="9149"/>
                <a:ext cx="3247" cy="653"/>
              </a:xfrm>
              <a:prstGeom prst="rect">
                <a:avLst/>
              </a:prstGeom>
              <a:solidFill>
                <a:schemeClr val="bg1"/>
              </a:solidFill>
              <a:ln>
                <a:solidFill>
                  <a:schemeClr val="accent1">
                    <a:alpha val="20000"/>
                  </a:schemeClr>
                </a:solidFill>
              </a:ln>
            </p:spPr>
            <p:txBody>
              <a:bodyPr wrap="square" rtlCol="0">
                <a:spAutoFit/>
              </a:bodyPr>
              <a:lstStyle/>
              <a:p>
                <a:r>
                  <a:rPr lang="en-US" altLang="zh-CN"/>
                  <a:t>        Data address</a:t>
                </a:r>
                <a:endParaRPr lang="en-US" altLang="zh-CN"/>
              </a:p>
            </p:txBody>
          </p:sp>
        </p:grpSp>
        <p:sp>
          <p:nvSpPr>
            <p:cNvPr id="45" name="文本框 44"/>
            <p:cNvSpPr txBox="1"/>
            <p:nvPr/>
          </p:nvSpPr>
          <p:spPr>
            <a:xfrm>
              <a:off x="11606" y="9117"/>
              <a:ext cx="677" cy="653"/>
            </a:xfrm>
            <a:prstGeom prst="rect">
              <a:avLst/>
            </a:prstGeom>
            <a:solidFill>
              <a:srgbClr val="FFFF00"/>
            </a:solidFill>
            <a:ln>
              <a:solidFill>
                <a:schemeClr val="tx1"/>
              </a:solidFill>
            </a:ln>
          </p:spPr>
          <p:txBody>
            <a:bodyPr wrap="square" rtlCol="0">
              <a:spAutoFit/>
            </a:bodyPr>
            <a:lstStyle/>
            <a:p>
              <a:r>
                <a:rPr lang="en-US" altLang="zh-CN"/>
                <a:t>24</a:t>
              </a:r>
              <a:endParaRPr lang="en-US" altLang="zh-CN"/>
            </a:p>
          </p:txBody>
        </p:sp>
      </p:grpSp>
      <p:grpSp>
        <p:nvGrpSpPr>
          <p:cNvPr id="47" name="组合 46"/>
          <p:cNvGrpSpPr/>
          <p:nvPr/>
        </p:nvGrpSpPr>
        <p:grpSpPr>
          <a:xfrm>
            <a:off x="6383655" y="5791835"/>
            <a:ext cx="2362200" cy="820420"/>
            <a:chOff x="10019" y="8409"/>
            <a:chExt cx="3754" cy="1467"/>
          </a:xfrm>
        </p:grpSpPr>
        <p:sp>
          <p:nvSpPr>
            <p:cNvPr id="48" name="矩形 47"/>
            <p:cNvSpPr/>
            <p:nvPr/>
          </p:nvSpPr>
          <p:spPr>
            <a:xfrm>
              <a:off x="10019" y="8409"/>
              <a:ext cx="3754" cy="1467"/>
            </a:xfrm>
            <a:prstGeom prst="rect">
              <a:avLst/>
            </a:prstGeom>
            <a:solidFill>
              <a:srgbClr val="7030A0"/>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10246" y="8409"/>
              <a:ext cx="3507" cy="713"/>
            </a:xfrm>
            <a:prstGeom prst="rect">
              <a:avLst/>
            </a:prstGeom>
            <a:solidFill>
              <a:srgbClr val="7030A0"/>
            </a:solidFill>
            <a:ln>
              <a:solidFill>
                <a:schemeClr val="accent1">
                  <a:alpha val="20000"/>
                </a:schemeClr>
              </a:solidFill>
            </a:ln>
          </p:spPr>
          <p:txBody>
            <a:bodyPr wrap="square" rtlCol="0">
              <a:spAutoFit/>
            </a:bodyPr>
            <a:lstStyle/>
            <a:p>
              <a:r>
                <a:rPr lang="en-US" altLang="zh-CN" sz="2000" b="1" dirty="0">
                  <a:solidFill>
                    <a:schemeClr val="bg1"/>
                  </a:solidFill>
                </a:rPr>
                <a:t>     Data</a:t>
              </a:r>
              <a:endParaRPr lang="en-US" altLang="zh-CN" sz="2000" b="1" dirty="0">
                <a:solidFill>
                  <a:schemeClr val="bg1"/>
                </a:solidFill>
              </a:endParaRPr>
            </a:p>
          </p:txBody>
        </p:sp>
        <p:sp>
          <p:nvSpPr>
            <p:cNvPr id="50" name="文本框 49"/>
            <p:cNvSpPr txBox="1"/>
            <p:nvPr/>
          </p:nvSpPr>
          <p:spPr>
            <a:xfrm>
              <a:off x="10328" y="9149"/>
              <a:ext cx="3247" cy="659"/>
            </a:xfrm>
            <a:prstGeom prst="rect">
              <a:avLst/>
            </a:prstGeom>
            <a:solidFill>
              <a:srgbClr val="FFFF00"/>
            </a:solidFill>
            <a:ln>
              <a:solidFill>
                <a:schemeClr val="accent1">
                  <a:alpha val="20000"/>
                </a:schemeClr>
              </a:solidFill>
            </a:ln>
          </p:spPr>
          <p:txBody>
            <a:bodyPr wrap="square" rtlCol="0">
              <a:spAutoFit/>
            </a:bodyPr>
            <a:lstStyle/>
            <a:p>
              <a:r>
                <a:rPr lang="en-US" altLang="zh-CN"/>
                <a:t>             323</a:t>
              </a:r>
              <a:endParaRPr lang="en-US" altLang="zh-CN"/>
            </a:p>
          </p:txBody>
        </p:sp>
      </p:grpSp>
      <p:cxnSp>
        <p:nvCxnSpPr>
          <p:cNvPr id="52" name="直接箭头连接符 51"/>
          <p:cNvCxnSpPr>
            <a:endCxn id="48" idx="1"/>
          </p:cNvCxnSpPr>
          <p:nvPr/>
        </p:nvCxnSpPr>
        <p:spPr>
          <a:xfrm>
            <a:off x="4953635" y="6202045"/>
            <a:ext cx="1430020" cy="0"/>
          </a:xfrm>
          <a:prstGeom prst="straightConnector1">
            <a:avLst/>
          </a:prstGeom>
          <a:ln w="28575">
            <a:solidFill>
              <a:srgbClr val="7030A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1" name="肘形连接符 50"/>
          <p:cNvCxnSpPr>
            <a:stCxn id="48" idx="1"/>
          </p:cNvCxnSpPr>
          <p:nvPr/>
        </p:nvCxnSpPr>
        <p:spPr>
          <a:xfrm rot="10800000">
            <a:off x="3430905" y="2276475"/>
            <a:ext cx="2952115" cy="3924935"/>
          </a:xfrm>
          <a:prstGeom prst="bentConnector2">
            <a:avLst/>
          </a:prstGeom>
          <a:ln w="57150">
            <a:solidFill>
              <a:schemeClr val="tx1"/>
            </a:solidFill>
            <a:prstDash val="dash"/>
            <a:headEnd type="none"/>
            <a:tailEnd type="none"/>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a:off x="3431540" y="2277110"/>
            <a:ext cx="792480" cy="0"/>
          </a:xfrm>
          <a:prstGeom prst="straightConnector1">
            <a:avLst/>
          </a:prstGeom>
          <a:ln w="5715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8688070" y="6021070"/>
            <a:ext cx="432435" cy="0"/>
          </a:xfrm>
          <a:prstGeom prst="straightConnector1">
            <a:avLst/>
          </a:prstGeom>
          <a:ln w="28575">
            <a:solidFill>
              <a:srgbClr val="7030A0"/>
            </a:solidFill>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Word</a:t>
            </a:r>
            <a:endParaRPr lang="en-US" dirty="0"/>
          </a:p>
        </p:txBody>
      </p:sp>
      <p:sp>
        <p:nvSpPr>
          <p:cNvPr id="3" name="Content Placeholder 2"/>
          <p:cNvSpPr>
            <a:spLocks noGrp="1"/>
          </p:cNvSpPr>
          <p:nvPr>
            <p:ph idx="1"/>
          </p:nvPr>
        </p:nvSpPr>
        <p:spPr>
          <a:xfrm>
            <a:off x="609600" y="1340769"/>
            <a:ext cx="10972800" cy="5040560"/>
          </a:xfrm>
        </p:spPr>
        <p:txBody>
          <a:bodyPr/>
          <a:lstStyle/>
          <a:p>
            <a:pPr marL="0" indent="0">
              <a:buNone/>
            </a:pPr>
            <a:endParaRPr lang="en-US" sz="180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grpSp>
        <p:nvGrpSpPr>
          <p:cNvPr id="5" name="组合 4"/>
          <p:cNvGrpSpPr/>
          <p:nvPr/>
        </p:nvGrpSpPr>
        <p:grpSpPr>
          <a:xfrm>
            <a:off x="9120505" y="1268095"/>
            <a:ext cx="2202815" cy="4875987"/>
            <a:chOff x="10847" y="1820"/>
            <a:chExt cx="3441" cy="6688"/>
          </a:xfrm>
        </p:grpSpPr>
        <p:sp>
          <p:nvSpPr>
            <p:cNvPr id="6" name="矩形 5"/>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1291" y="2014"/>
              <a:ext cx="2552" cy="505"/>
            </a:xfrm>
            <a:prstGeom prst="rect">
              <a:avLst/>
            </a:prstGeom>
            <a:noFill/>
            <a:ln>
              <a:noFill/>
            </a:ln>
          </p:spPr>
          <p:txBody>
            <a:bodyPr wrap="square" rtlCol="0">
              <a:spAutoFit/>
            </a:bodyPr>
            <a:lstStyle/>
            <a:p>
              <a:r>
                <a:rPr lang="en-US" altLang="zh-CN" b="1">
                  <a:solidFill>
                    <a:schemeClr val="bg1"/>
                  </a:solidFill>
                </a:rPr>
                <a:t>      Memory</a:t>
              </a:r>
              <a:endParaRPr lang="en-US" altLang="zh-CN" b="1">
                <a:solidFill>
                  <a:schemeClr val="bg1"/>
                </a:solidFill>
              </a:endParaRPr>
            </a:p>
          </p:txBody>
        </p:sp>
      </p:grpSp>
      <p:graphicFrame>
        <p:nvGraphicFramePr>
          <p:cNvPr id="11" name="表格 10"/>
          <p:cNvGraphicFramePr/>
          <p:nvPr>
            <p:custDataLst>
              <p:tags r:id="rId1"/>
            </p:custDataLst>
          </p:nvPr>
        </p:nvGraphicFramePr>
        <p:xfrm>
          <a:off x="9302750" y="177990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sz="1600" b="0">
                          <a:solidFill>
                            <a:schemeClr val="tx1"/>
                          </a:solidFill>
                          <a:cs typeface="+mn-lt"/>
                        </a:rPr>
                        <a:t>addi R5, R0, 12</a:t>
                      </a:r>
                      <a:endParaRPr lang="en-US" altLang="zh-CN" sz="1600"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sz="1600">
                          <a:solidFill>
                            <a:schemeClr val="tx1"/>
                          </a:solidFill>
                          <a:cs typeface="+mn-lt"/>
                        </a:rPr>
                        <a:t>lw R6, R5</a:t>
                      </a: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12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sz="1600">
                          <a:solidFill>
                            <a:schemeClr val="tx1"/>
                          </a:solidFill>
                          <a:cs typeface="+mn-lt"/>
                        </a:rPr>
                        <a:t>123456789</a:t>
                      </a: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16</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43205">
                <a:tc>
                  <a:txBody>
                    <a:bodyPr/>
                    <a:lstStyle/>
                    <a:p>
                      <a:pPr algn="dist">
                        <a:lnSpc>
                          <a:spcPct val="60000"/>
                        </a:lnSpc>
                        <a:buNone/>
                      </a:pPr>
                      <a:r>
                        <a:rPr lang="en-US" altLang="zh-CN">
                          <a:solidFill>
                            <a:schemeClr val="tx1"/>
                          </a:solidFill>
                        </a:rPr>
                        <a:t>24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32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2" name="组合 11"/>
          <p:cNvGrpSpPr/>
          <p:nvPr/>
        </p:nvGrpSpPr>
        <p:grpSpPr>
          <a:xfrm>
            <a:off x="3574415" y="1054735"/>
            <a:ext cx="2202815" cy="3078480"/>
            <a:chOff x="10847" y="1820"/>
            <a:chExt cx="3441" cy="6688"/>
          </a:xfrm>
        </p:grpSpPr>
        <p:sp>
          <p:nvSpPr>
            <p:cNvPr id="13" name="矩形 12"/>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0959" y="2089"/>
              <a:ext cx="2997" cy="800"/>
            </a:xfrm>
            <a:prstGeom prst="rect">
              <a:avLst/>
            </a:prstGeom>
            <a:noFill/>
            <a:ln>
              <a:noFill/>
            </a:ln>
          </p:spPr>
          <p:txBody>
            <a:bodyPr wrap="square" rtlCol="0">
              <a:spAutoFit/>
            </a:bodyPr>
            <a:lstStyle/>
            <a:p>
              <a:r>
                <a:rPr lang="en-US" altLang="zh-CN" b="1">
                  <a:solidFill>
                    <a:schemeClr val="bg1"/>
                  </a:solidFill>
                </a:rPr>
                <a:t>      Register File</a:t>
              </a:r>
              <a:endParaRPr lang="en-US" altLang="zh-CN" b="1">
                <a:solidFill>
                  <a:schemeClr val="bg1"/>
                </a:solidFill>
              </a:endParaRPr>
            </a:p>
          </p:txBody>
        </p:sp>
      </p:grpSp>
      <p:graphicFrame>
        <p:nvGraphicFramePr>
          <p:cNvPr id="15" name="表格 14"/>
          <p:cNvGraphicFramePr/>
          <p:nvPr>
            <p:custDataLst>
              <p:tags r:id="rId2"/>
            </p:custDataLst>
          </p:nvPr>
        </p:nvGraphicFramePr>
        <p:xfrm>
          <a:off x="3725545" y="161099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R0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85000"/>
                      </a:schemeClr>
                    </a:solidFill>
                  </a:tcPr>
                </a:tc>
              </a:tr>
              <a:tr h="258445">
                <a:tc>
                  <a:txBody>
                    <a:bodyPr/>
                    <a:lstStyle/>
                    <a:p>
                      <a:pPr algn="dist">
                        <a:lnSpc>
                          <a:spcPct val="60000"/>
                        </a:lnSpc>
                        <a:buNone/>
                      </a:pPr>
                      <a:r>
                        <a:rPr lang="en-US" altLang="zh-CN"/>
                        <a:t>R1</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R2</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R3</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R4</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R5</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R6</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R7</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R8</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6" name="组合 15"/>
          <p:cNvGrpSpPr/>
          <p:nvPr/>
        </p:nvGrpSpPr>
        <p:grpSpPr>
          <a:xfrm>
            <a:off x="3574415" y="4510405"/>
            <a:ext cx="2232660" cy="841375"/>
            <a:chOff x="5291" y="7782"/>
            <a:chExt cx="3516" cy="1325"/>
          </a:xfrm>
        </p:grpSpPr>
        <p:sp>
          <p:nvSpPr>
            <p:cNvPr id="8" name="矩形 7"/>
            <p:cNvSpPr/>
            <p:nvPr/>
          </p:nvSpPr>
          <p:spPr>
            <a:xfrm>
              <a:off x="5291" y="7782"/>
              <a:ext cx="3516" cy="132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481" y="7895"/>
              <a:ext cx="1136" cy="628"/>
            </a:xfrm>
            <a:prstGeom prst="rect">
              <a:avLst/>
            </a:prstGeom>
            <a:noFill/>
          </p:spPr>
          <p:txBody>
            <a:bodyPr wrap="square" rtlCol="0">
              <a:spAutoFit/>
            </a:bodyPr>
            <a:lstStyle/>
            <a:p>
              <a:r>
                <a:rPr lang="en-US" altLang="zh-CN" sz="2000" b="1">
                  <a:solidFill>
                    <a:schemeClr val="bg1"/>
                  </a:solidFill>
                </a:rPr>
                <a:t>ALU</a:t>
              </a:r>
              <a:endParaRPr lang="en-US" altLang="zh-CN" sz="2000" b="1">
                <a:solidFill>
                  <a:schemeClr val="bg1"/>
                </a:solidFill>
              </a:endParaRPr>
            </a:p>
          </p:txBody>
        </p:sp>
        <p:sp>
          <p:nvSpPr>
            <p:cNvPr id="10" name="文本框 9"/>
            <p:cNvSpPr txBox="1"/>
            <p:nvPr/>
          </p:nvSpPr>
          <p:spPr>
            <a:xfrm>
              <a:off x="5554" y="8462"/>
              <a:ext cx="2990" cy="580"/>
            </a:xfrm>
            <a:prstGeom prst="rect">
              <a:avLst/>
            </a:prstGeom>
            <a:solidFill>
              <a:schemeClr val="bg1"/>
            </a:solidFill>
            <a:ln>
              <a:solidFill>
                <a:schemeClr val="tx1"/>
              </a:solidFill>
            </a:ln>
          </p:spPr>
          <p:txBody>
            <a:bodyPr wrap="square" rtlCol="0">
              <a:spAutoFit/>
            </a:bodyPr>
            <a:lstStyle/>
            <a:p>
              <a:endParaRPr lang="en-US" altLang="zh-CN"/>
            </a:p>
          </p:txBody>
        </p:sp>
      </p:grpSp>
      <p:cxnSp>
        <p:nvCxnSpPr>
          <p:cNvPr id="32" name="直接箭头连接符 31"/>
          <p:cNvCxnSpPr/>
          <p:nvPr/>
        </p:nvCxnSpPr>
        <p:spPr>
          <a:xfrm>
            <a:off x="5088890" y="4133215"/>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3" name="肘形连接符 32"/>
          <p:cNvCxnSpPr>
            <a:endCxn id="13" idx="1"/>
          </p:cNvCxnSpPr>
          <p:nvPr/>
        </p:nvCxnSpPr>
        <p:spPr>
          <a:xfrm rot="16200000" flipV="1">
            <a:off x="2447290" y="3720465"/>
            <a:ext cx="3550285" cy="1297305"/>
          </a:xfrm>
          <a:prstGeom prst="bentConnector4">
            <a:avLst>
              <a:gd name="adj1" fmla="val -1341"/>
              <a:gd name="adj2" fmla="val 118355"/>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4871720" y="5300980"/>
            <a:ext cx="0" cy="936625"/>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330065" y="4150360"/>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5735955" y="1268095"/>
            <a:ext cx="3384550" cy="3663367"/>
            <a:chOff x="9033" y="1997"/>
            <a:chExt cx="5330" cy="6394"/>
          </a:xfrm>
        </p:grpSpPr>
        <p:cxnSp>
          <p:nvCxnSpPr>
            <p:cNvPr id="29" name="直接箭头连接符 28"/>
            <p:cNvCxnSpPr>
              <a:stCxn id="25" idx="2"/>
              <a:endCxn id="27" idx="0"/>
            </p:cNvCxnSpPr>
            <p:nvPr/>
          </p:nvCxnSpPr>
          <p:spPr>
            <a:xfrm>
              <a:off x="11885" y="5139"/>
              <a:ext cx="11" cy="941"/>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9033" y="1997"/>
              <a:ext cx="5330" cy="6394"/>
              <a:chOff x="9033" y="1997"/>
              <a:chExt cx="5330" cy="6394"/>
            </a:xfrm>
          </p:grpSpPr>
          <p:grpSp>
            <p:nvGrpSpPr>
              <p:cNvPr id="17" name="组合 16"/>
              <p:cNvGrpSpPr/>
              <p:nvPr/>
            </p:nvGrpSpPr>
            <p:grpSpPr>
              <a:xfrm>
                <a:off x="9941" y="1997"/>
                <a:ext cx="3754" cy="1467"/>
                <a:chOff x="5291" y="7895"/>
                <a:chExt cx="3754" cy="1467"/>
              </a:xfrm>
            </p:grpSpPr>
            <p:sp>
              <p:nvSpPr>
                <p:cNvPr id="18" name="矩形 17"/>
                <p:cNvSpPr/>
                <p:nvPr/>
              </p:nvSpPr>
              <p:spPr>
                <a:xfrm>
                  <a:off x="5291" y="7895"/>
                  <a:ext cx="3754" cy="1467"/>
                </a:xfrm>
                <a:prstGeom prst="rect">
                  <a:avLst/>
                </a:prstGeom>
                <a:solidFill>
                  <a:srgbClr val="C00000"/>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5518" y="7895"/>
                  <a:ext cx="3507" cy="645"/>
                </a:xfrm>
                <a:prstGeom prst="rect">
                  <a:avLst/>
                </a:prstGeom>
                <a:noFill/>
                <a:ln>
                  <a:noFill/>
                </a:ln>
              </p:spPr>
              <p:txBody>
                <a:bodyPr wrap="square" rtlCol="0">
                  <a:spAutoFit/>
                </a:bodyPr>
                <a:lstStyle/>
                <a:p>
                  <a:r>
                    <a:rPr lang="en-US" altLang="zh-CN" b="1" dirty="0">
                      <a:solidFill>
                        <a:schemeClr val="bg1"/>
                      </a:solidFill>
                    </a:rPr>
                    <a:t>Program Counter (PC)</a:t>
                  </a:r>
                  <a:endParaRPr lang="en-US" altLang="zh-CN" b="1" dirty="0">
                    <a:solidFill>
                      <a:schemeClr val="bg1"/>
                    </a:solidFill>
                  </a:endParaRPr>
                </a:p>
              </p:txBody>
            </p:sp>
            <p:sp>
              <p:nvSpPr>
                <p:cNvPr id="20" name="文本框 19"/>
                <p:cNvSpPr txBox="1"/>
                <p:nvPr/>
              </p:nvSpPr>
              <p:spPr>
                <a:xfrm>
                  <a:off x="5600" y="8635"/>
                  <a:ext cx="3247" cy="643"/>
                </a:xfrm>
                <a:prstGeom prst="rect">
                  <a:avLst/>
                </a:prstGeom>
                <a:solidFill>
                  <a:schemeClr val="bg1"/>
                </a:solidFill>
                <a:ln>
                  <a:solidFill>
                    <a:schemeClr val="accent1">
                      <a:alpha val="20000"/>
                    </a:schemeClr>
                  </a:solidFill>
                </a:ln>
              </p:spPr>
              <p:txBody>
                <a:bodyPr wrap="square" rtlCol="0">
                  <a:spAutoFit/>
                </a:bodyPr>
                <a:lstStyle/>
                <a:p>
                  <a:r>
                    <a:rPr lang="en-US" altLang="zh-CN"/>
                    <a:t>                 0</a:t>
                  </a:r>
                  <a:endParaRPr lang="en-US" altLang="zh-CN"/>
                </a:p>
              </p:txBody>
            </p:sp>
          </p:grpSp>
          <p:cxnSp>
            <p:nvCxnSpPr>
              <p:cNvPr id="21" name="直接箭头连接符 20"/>
              <p:cNvCxnSpPr/>
              <p:nvPr/>
            </p:nvCxnSpPr>
            <p:spPr>
              <a:xfrm flipV="1">
                <a:off x="13683" y="2791"/>
                <a:ext cx="680" cy="1"/>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9952" y="3819"/>
                <a:ext cx="3816" cy="1467"/>
                <a:chOff x="5291" y="7895"/>
                <a:chExt cx="3816" cy="1467"/>
              </a:xfrm>
            </p:grpSpPr>
            <p:sp>
              <p:nvSpPr>
                <p:cNvPr id="23" name="矩形 22"/>
                <p:cNvSpPr/>
                <p:nvPr/>
              </p:nvSpPr>
              <p:spPr>
                <a:xfrm>
                  <a:off x="5291" y="7895"/>
                  <a:ext cx="3754" cy="1467"/>
                </a:xfrm>
                <a:prstGeom prst="rect">
                  <a:avLst/>
                </a:prstGeom>
                <a:solidFill>
                  <a:srgbClr val="C00000"/>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5437" y="7895"/>
                  <a:ext cx="3670" cy="696"/>
                </a:xfrm>
                <a:prstGeom prst="rect">
                  <a:avLst/>
                </a:prstGeom>
                <a:noFill/>
                <a:ln>
                  <a:noFill/>
                </a:ln>
              </p:spPr>
              <p:txBody>
                <a:bodyPr wrap="square" rtlCol="0">
                  <a:spAutoFit/>
                </a:bodyPr>
                <a:lstStyle/>
                <a:p>
                  <a:pPr algn="ctr"/>
                  <a:r>
                    <a:rPr lang="en-US" altLang="zh-CN" sz="2000" b="1" dirty="0">
                      <a:solidFill>
                        <a:schemeClr val="bg1"/>
                      </a:solidFill>
                    </a:rPr>
                    <a:t>Instruction</a:t>
                  </a:r>
                  <a:endParaRPr lang="en-US" altLang="zh-CN" sz="2000" b="1" dirty="0">
                    <a:solidFill>
                      <a:schemeClr val="bg1"/>
                    </a:solidFill>
                  </a:endParaRPr>
                </a:p>
              </p:txBody>
            </p:sp>
            <p:sp>
              <p:nvSpPr>
                <p:cNvPr id="25" name="文本框 24"/>
                <p:cNvSpPr txBox="1"/>
                <p:nvPr/>
              </p:nvSpPr>
              <p:spPr>
                <a:xfrm>
                  <a:off x="5600" y="8635"/>
                  <a:ext cx="3247" cy="580"/>
                </a:xfrm>
                <a:prstGeom prst="rect">
                  <a:avLst/>
                </a:prstGeom>
                <a:solidFill>
                  <a:schemeClr val="bg1"/>
                </a:solidFill>
                <a:ln>
                  <a:solidFill>
                    <a:schemeClr val="accent1">
                      <a:alpha val="20000"/>
                    </a:schemeClr>
                  </a:solidFill>
                </a:ln>
              </p:spPr>
              <p:txBody>
                <a:bodyPr wrap="square" rtlCol="0">
                  <a:spAutoFit/>
                </a:bodyPr>
                <a:lstStyle/>
                <a:p>
                  <a:endParaRPr lang="en-US" altLang="zh-CN"/>
                </a:p>
              </p:txBody>
            </p:sp>
          </p:grpSp>
          <p:cxnSp>
            <p:nvCxnSpPr>
              <p:cNvPr id="26" name="直接箭头连接符 25"/>
              <p:cNvCxnSpPr/>
              <p:nvPr/>
            </p:nvCxnSpPr>
            <p:spPr>
              <a:xfrm flipH="1">
                <a:off x="13675" y="4494"/>
                <a:ext cx="680" cy="26"/>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10478" y="6080"/>
                <a:ext cx="2835" cy="1473"/>
              </a:xfrm>
              <a:prstGeom prst="ellipse">
                <a:avLst/>
              </a:prstGeom>
              <a:solidFill>
                <a:srgbClr val="C0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Control</a:t>
                </a:r>
                <a:endParaRPr lang="en-US" altLang="zh-CN" sz="2000" b="1" dirty="0"/>
              </a:p>
              <a:p>
                <a:pPr algn="ctr"/>
                <a:r>
                  <a:rPr lang="en-US" altLang="zh-CN" sz="2000" b="1" dirty="0"/>
                  <a:t>Logic</a:t>
                </a:r>
                <a:endParaRPr lang="en-US" altLang="zh-CN" sz="2000" b="1" dirty="0"/>
              </a:p>
            </p:txBody>
          </p:sp>
          <p:cxnSp>
            <p:nvCxnSpPr>
              <p:cNvPr id="28" name="直接箭头连接符 27"/>
              <p:cNvCxnSpPr>
                <a:stCxn id="27" idx="3"/>
                <a:endCxn id="8" idx="3"/>
              </p:cNvCxnSpPr>
              <p:nvPr/>
            </p:nvCxnSpPr>
            <p:spPr>
              <a:xfrm flipH="1">
                <a:off x="9145" y="7337"/>
                <a:ext cx="1748" cy="1054"/>
              </a:xfrm>
              <a:prstGeom prst="straightConnector1">
                <a:avLst/>
              </a:prstGeom>
              <a:ln w="28575">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7" idx="1"/>
              </p:cNvCxnSpPr>
              <p:nvPr/>
            </p:nvCxnSpPr>
            <p:spPr>
              <a:xfrm flipH="1" flipV="1">
                <a:off x="9033" y="5657"/>
                <a:ext cx="1860" cy="639"/>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rot="10800000">
                <a:off x="9940" y="2731"/>
                <a:ext cx="537" cy="4370"/>
              </a:xfrm>
              <a:prstGeom prst="bentConnector3">
                <a:avLst>
                  <a:gd name="adj1" fmla="val 169832"/>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cxnSp>
        <p:nvCxnSpPr>
          <p:cNvPr id="43" name="直接箭头连接符 42"/>
          <p:cNvCxnSpPr/>
          <p:nvPr/>
        </p:nvCxnSpPr>
        <p:spPr>
          <a:xfrm>
            <a:off x="4871720" y="5517515"/>
            <a:ext cx="1490345" cy="0"/>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40" idx="3"/>
          </p:cNvCxnSpPr>
          <p:nvPr/>
        </p:nvCxnSpPr>
        <p:spPr>
          <a:xfrm flipV="1">
            <a:off x="8716010" y="5179060"/>
            <a:ext cx="374650" cy="635"/>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6362065" y="4765675"/>
            <a:ext cx="2353945" cy="828040"/>
            <a:chOff x="10019" y="8409"/>
            <a:chExt cx="3754" cy="1467"/>
          </a:xfrm>
        </p:grpSpPr>
        <p:sp>
          <p:nvSpPr>
            <p:cNvPr id="40" name="矩形 39"/>
            <p:cNvSpPr/>
            <p:nvPr/>
          </p:nvSpPr>
          <p:spPr>
            <a:xfrm>
              <a:off x="10019" y="8409"/>
              <a:ext cx="3754" cy="1467"/>
            </a:xfrm>
            <a:prstGeom prst="rect">
              <a:avLst/>
            </a:prstGeom>
            <a:solidFill>
              <a:srgbClr val="7030A0"/>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10246" y="8409"/>
              <a:ext cx="3507" cy="707"/>
            </a:xfrm>
            <a:prstGeom prst="rect">
              <a:avLst/>
            </a:prstGeom>
            <a:solidFill>
              <a:srgbClr val="7030A0"/>
            </a:solidFill>
            <a:ln>
              <a:solidFill>
                <a:schemeClr val="accent1">
                  <a:alpha val="20000"/>
                </a:schemeClr>
              </a:solidFill>
            </a:ln>
          </p:spPr>
          <p:txBody>
            <a:bodyPr wrap="square" rtlCol="0">
              <a:spAutoFit/>
            </a:bodyPr>
            <a:lstStyle/>
            <a:p>
              <a:r>
                <a:rPr lang="en-US" altLang="zh-CN" sz="2000" b="1">
                  <a:solidFill>
                    <a:schemeClr val="bg1"/>
                  </a:solidFill>
                </a:rPr>
                <a:t>Memory Address</a:t>
              </a:r>
              <a:endParaRPr lang="en-US" altLang="zh-CN" sz="2000" b="1">
                <a:solidFill>
                  <a:schemeClr val="bg1"/>
                </a:solidFill>
              </a:endParaRPr>
            </a:p>
          </p:txBody>
        </p:sp>
        <p:sp>
          <p:nvSpPr>
            <p:cNvPr id="42" name="文本框 41"/>
            <p:cNvSpPr txBox="1"/>
            <p:nvPr/>
          </p:nvSpPr>
          <p:spPr>
            <a:xfrm>
              <a:off x="10328" y="9149"/>
              <a:ext cx="3247" cy="653"/>
            </a:xfrm>
            <a:prstGeom prst="rect">
              <a:avLst/>
            </a:prstGeom>
            <a:solidFill>
              <a:schemeClr val="bg1"/>
            </a:solidFill>
            <a:ln>
              <a:solidFill>
                <a:schemeClr val="accent1">
                  <a:alpha val="20000"/>
                </a:schemeClr>
              </a:solidFill>
            </a:ln>
          </p:spPr>
          <p:txBody>
            <a:bodyPr wrap="square" rtlCol="0">
              <a:spAutoFit/>
            </a:bodyPr>
            <a:lstStyle/>
            <a:p>
              <a:r>
                <a:rPr lang="en-US" altLang="zh-CN"/>
                <a:t>  </a:t>
              </a:r>
              <a:endParaRPr lang="en-US" altLang="zh-CN"/>
            </a:p>
          </p:txBody>
        </p:sp>
      </p:grpSp>
      <p:grpSp>
        <p:nvGrpSpPr>
          <p:cNvPr id="47" name="组合 46"/>
          <p:cNvGrpSpPr/>
          <p:nvPr/>
        </p:nvGrpSpPr>
        <p:grpSpPr>
          <a:xfrm>
            <a:off x="6383655" y="5791835"/>
            <a:ext cx="2362200" cy="820420"/>
            <a:chOff x="10019" y="8409"/>
            <a:chExt cx="3754" cy="1467"/>
          </a:xfrm>
        </p:grpSpPr>
        <p:sp>
          <p:nvSpPr>
            <p:cNvPr id="48" name="矩形 47"/>
            <p:cNvSpPr/>
            <p:nvPr/>
          </p:nvSpPr>
          <p:spPr>
            <a:xfrm>
              <a:off x="10019" y="8409"/>
              <a:ext cx="3754" cy="1467"/>
            </a:xfrm>
            <a:prstGeom prst="rect">
              <a:avLst/>
            </a:prstGeom>
            <a:solidFill>
              <a:srgbClr val="7030A0"/>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10246" y="8409"/>
              <a:ext cx="3507" cy="713"/>
            </a:xfrm>
            <a:prstGeom prst="rect">
              <a:avLst/>
            </a:prstGeom>
            <a:solidFill>
              <a:srgbClr val="7030A0"/>
            </a:solidFill>
            <a:ln>
              <a:solidFill>
                <a:schemeClr val="accent1">
                  <a:alpha val="20000"/>
                </a:schemeClr>
              </a:solidFill>
            </a:ln>
          </p:spPr>
          <p:txBody>
            <a:bodyPr wrap="square" rtlCol="0">
              <a:spAutoFit/>
            </a:bodyPr>
            <a:lstStyle/>
            <a:p>
              <a:r>
                <a:rPr lang="en-US" altLang="zh-CN" sz="2000" b="1" dirty="0">
                  <a:solidFill>
                    <a:schemeClr val="bg1"/>
                  </a:solidFill>
                </a:rPr>
                <a:t>     Data</a:t>
              </a:r>
              <a:endParaRPr lang="en-US" altLang="zh-CN" sz="2000" b="1" dirty="0">
                <a:solidFill>
                  <a:schemeClr val="bg1"/>
                </a:solidFill>
              </a:endParaRPr>
            </a:p>
          </p:txBody>
        </p:sp>
        <p:sp>
          <p:nvSpPr>
            <p:cNvPr id="50" name="文本框 49"/>
            <p:cNvSpPr txBox="1"/>
            <p:nvPr/>
          </p:nvSpPr>
          <p:spPr>
            <a:xfrm>
              <a:off x="10328" y="9149"/>
              <a:ext cx="3247" cy="659"/>
            </a:xfrm>
            <a:prstGeom prst="rect">
              <a:avLst/>
            </a:prstGeom>
            <a:solidFill>
              <a:schemeClr val="bg1"/>
            </a:solidFill>
            <a:ln>
              <a:solidFill>
                <a:schemeClr val="accent1">
                  <a:alpha val="20000"/>
                </a:schemeClr>
              </a:solidFill>
            </a:ln>
          </p:spPr>
          <p:txBody>
            <a:bodyPr wrap="square" rtlCol="0">
              <a:spAutoFit/>
            </a:bodyPr>
            <a:lstStyle/>
            <a:p>
              <a:r>
                <a:rPr lang="en-US" altLang="zh-CN"/>
                <a:t> </a:t>
              </a:r>
              <a:endParaRPr lang="en-US" altLang="zh-CN"/>
            </a:p>
          </p:txBody>
        </p:sp>
      </p:grpSp>
      <p:cxnSp>
        <p:nvCxnSpPr>
          <p:cNvPr id="52" name="直接箭头连接符 51"/>
          <p:cNvCxnSpPr/>
          <p:nvPr/>
        </p:nvCxnSpPr>
        <p:spPr>
          <a:xfrm>
            <a:off x="4871720" y="6165215"/>
            <a:ext cx="1511935" cy="0"/>
          </a:xfrm>
          <a:prstGeom prst="straightConnector1">
            <a:avLst/>
          </a:prstGeom>
          <a:ln w="28575">
            <a:solidFill>
              <a:srgbClr val="7030A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a:off x="8688070" y="6021070"/>
            <a:ext cx="432435" cy="0"/>
          </a:xfrm>
          <a:prstGeom prst="straightConnector1">
            <a:avLst/>
          </a:prstGeom>
          <a:ln w="28575">
            <a:solidFill>
              <a:srgbClr val="7030A0"/>
            </a:solidFill>
            <a:headEnd type="arrow"/>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Word</a:t>
            </a:r>
            <a:endParaRPr lang="en-US" dirty="0"/>
          </a:p>
        </p:txBody>
      </p:sp>
      <p:sp>
        <p:nvSpPr>
          <p:cNvPr id="3" name="Content Placeholder 2"/>
          <p:cNvSpPr>
            <a:spLocks noGrp="1"/>
          </p:cNvSpPr>
          <p:nvPr>
            <p:ph idx="1"/>
          </p:nvPr>
        </p:nvSpPr>
        <p:spPr>
          <a:xfrm>
            <a:off x="609600" y="1340769"/>
            <a:ext cx="10972800" cy="5040560"/>
          </a:xfrm>
        </p:spPr>
        <p:txBody>
          <a:bodyPr/>
          <a:lstStyle/>
          <a:p>
            <a:pPr marL="0" indent="0">
              <a:buNone/>
            </a:pPr>
            <a:endParaRPr lang="en-US" sz="1800"/>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fld>
            <a:endParaRPr lang="en-US" altLang="en-US" dirty="0"/>
          </a:p>
        </p:txBody>
      </p:sp>
      <p:grpSp>
        <p:nvGrpSpPr>
          <p:cNvPr id="5" name="组合 4"/>
          <p:cNvGrpSpPr/>
          <p:nvPr/>
        </p:nvGrpSpPr>
        <p:grpSpPr>
          <a:xfrm>
            <a:off x="9120505" y="1268095"/>
            <a:ext cx="2202815" cy="4875987"/>
            <a:chOff x="10847" y="1820"/>
            <a:chExt cx="3441" cy="6688"/>
          </a:xfrm>
        </p:grpSpPr>
        <p:sp>
          <p:nvSpPr>
            <p:cNvPr id="6" name="矩形 5"/>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11291" y="2014"/>
              <a:ext cx="2552" cy="505"/>
            </a:xfrm>
            <a:prstGeom prst="rect">
              <a:avLst/>
            </a:prstGeom>
            <a:noFill/>
            <a:ln>
              <a:noFill/>
            </a:ln>
          </p:spPr>
          <p:txBody>
            <a:bodyPr wrap="square" rtlCol="0">
              <a:spAutoFit/>
            </a:bodyPr>
            <a:lstStyle/>
            <a:p>
              <a:r>
                <a:rPr lang="en-US" altLang="zh-CN" b="1">
                  <a:solidFill>
                    <a:schemeClr val="bg1"/>
                  </a:solidFill>
                </a:rPr>
                <a:t>      Memory</a:t>
              </a:r>
              <a:endParaRPr lang="en-US" altLang="zh-CN" b="1">
                <a:solidFill>
                  <a:schemeClr val="bg1"/>
                </a:solidFill>
              </a:endParaRPr>
            </a:p>
          </p:txBody>
        </p:sp>
      </p:grpSp>
      <p:graphicFrame>
        <p:nvGraphicFramePr>
          <p:cNvPr id="11" name="表格 10"/>
          <p:cNvGraphicFramePr/>
          <p:nvPr>
            <p:custDataLst>
              <p:tags r:id="rId1"/>
            </p:custDataLst>
          </p:nvPr>
        </p:nvGraphicFramePr>
        <p:xfrm>
          <a:off x="9302750" y="177990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sz="1600" b="0">
                          <a:solidFill>
                            <a:schemeClr val="tx1"/>
                          </a:solidFill>
                          <a:cs typeface="+mn-lt"/>
                        </a:rPr>
                        <a:t>addi R5, R0, 12</a:t>
                      </a:r>
                      <a:endParaRPr lang="en-US" altLang="zh-CN" sz="1600"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sz="1600">
                          <a:solidFill>
                            <a:schemeClr val="tx1"/>
                          </a:solidFill>
                          <a:cs typeface="+mn-lt"/>
                        </a:rPr>
                        <a:t>lw R6, R5</a:t>
                      </a: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12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sz="1600">
                          <a:solidFill>
                            <a:schemeClr val="tx1"/>
                          </a:solidFill>
                          <a:cs typeface="+mn-lt"/>
                        </a:rPr>
                        <a:t>123456789</a:t>
                      </a: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16</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20</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43205">
                <a:tc>
                  <a:txBody>
                    <a:bodyPr/>
                    <a:lstStyle/>
                    <a:p>
                      <a:pPr algn="dist">
                        <a:lnSpc>
                          <a:spcPct val="60000"/>
                        </a:lnSpc>
                        <a:buNone/>
                      </a:pPr>
                      <a:r>
                        <a:rPr lang="en-US" altLang="zh-CN">
                          <a:solidFill>
                            <a:schemeClr val="tx1"/>
                          </a:solidFill>
                        </a:rPr>
                        <a:t>24</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28</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rPr>
                        <a:t>32</a:t>
                      </a:r>
                      <a:endParaRPr lang="en-US" altLang="zh-CN">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2" name="组合 11"/>
          <p:cNvGrpSpPr/>
          <p:nvPr/>
        </p:nvGrpSpPr>
        <p:grpSpPr>
          <a:xfrm>
            <a:off x="3574415" y="1054735"/>
            <a:ext cx="2202815" cy="3078480"/>
            <a:chOff x="10847" y="1820"/>
            <a:chExt cx="3441" cy="6688"/>
          </a:xfrm>
        </p:grpSpPr>
        <p:sp>
          <p:nvSpPr>
            <p:cNvPr id="13" name="矩形 12"/>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0959" y="2089"/>
              <a:ext cx="2997" cy="800"/>
            </a:xfrm>
            <a:prstGeom prst="rect">
              <a:avLst/>
            </a:prstGeom>
            <a:noFill/>
            <a:ln>
              <a:noFill/>
            </a:ln>
          </p:spPr>
          <p:txBody>
            <a:bodyPr wrap="square" rtlCol="0">
              <a:spAutoFit/>
            </a:bodyPr>
            <a:lstStyle/>
            <a:p>
              <a:r>
                <a:rPr lang="en-US" altLang="zh-CN" b="1">
                  <a:solidFill>
                    <a:schemeClr val="bg1"/>
                  </a:solidFill>
                </a:rPr>
                <a:t>      Register File</a:t>
              </a:r>
              <a:endParaRPr lang="en-US" altLang="zh-CN" b="1">
                <a:solidFill>
                  <a:schemeClr val="bg1"/>
                </a:solidFill>
              </a:endParaRPr>
            </a:p>
          </p:txBody>
        </p:sp>
      </p:grpSp>
      <p:graphicFrame>
        <p:nvGraphicFramePr>
          <p:cNvPr id="15" name="表格 14"/>
          <p:cNvGraphicFramePr/>
          <p:nvPr>
            <p:custDataLst>
              <p:tags r:id="rId2"/>
            </p:custDataLst>
          </p:nvPr>
        </p:nvGraphicFramePr>
        <p:xfrm>
          <a:off x="3725545" y="161099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rPr>
                        <a:t>R0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r>
                        <a:rPr lang="en-US" altLang="zh-CN" b="0">
                          <a:solidFill>
                            <a:schemeClr val="tx1"/>
                          </a:solidFill>
                        </a:rPr>
                        <a:t>0</a:t>
                      </a:r>
                      <a:endParaRPr lang="en-US" altLang="zh-CN" b="0">
                        <a:solidFill>
                          <a:schemeClr val="tx1"/>
                        </a:solidFill>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85000"/>
                      </a:schemeClr>
                    </a:solidFill>
                  </a:tcPr>
                </a:tc>
              </a:tr>
              <a:tr h="258445">
                <a:tc>
                  <a:txBody>
                    <a:bodyPr/>
                    <a:lstStyle/>
                    <a:p>
                      <a:pPr algn="dist">
                        <a:lnSpc>
                          <a:spcPct val="60000"/>
                        </a:lnSpc>
                        <a:buNone/>
                      </a:pPr>
                      <a:r>
                        <a:rPr lang="en-US" altLang="zh-CN"/>
                        <a:t>R1</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R2</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R3</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R4</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R5</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R6</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R7</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t>R8</a:t>
                      </a:r>
                      <a:endParaRPr lang="en-US" altLang="zh-CN"/>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dist">
                        <a:lnSpc>
                          <a:spcPct val="60000"/>
                        </a:lnSpc>
                        <a:buNone/>
                      </a:pPr>
                      <a:endParaRPr lang="zh-CN" altLang="en-US"/>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6" name="组合 15"/>
          <p:cNvGrpSpPr/>
          <p:nvPr/>
        </p:nvGrpSpPr>
        <p:grpSpPr>
          <a:xfrm>
            <a:off x="3574415" y="4510405"/>
            <a:ext cx="2232660" cy="841375"/>
            <a:chOff x="5291" y="7782"/>
            <a:chExt cx="3516" cy="1325"/>
          </a:xfrm>
        </p:grpSpPr>
        <p:sp>
          <p:nvSpPr>
            <p:cNvPr id="8" name="矩形 7"/>
            <p:cNvSpPr/>
            <p:nvPr/>
          </p:nvSpPr>
          <p:spPr>
            <a:xfrm>
              <a:off x="5291" y="7782"/>
              <a:ext cx="3516" cy="132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6481" y="7895"/>
              <a:ext cx="1136" cy="628"/>
            </a:xfrm>
            <a:prstGeom prst="rect">
              <a:avLst/>
            </a:prstGeom>
            <a:noFill/>
          </p:spPr>
          <p:txBody>
            <a:bodyPr wrap="square" rtlCol="0">
              <a:spAutoFit/>
            </a:bodyPr>
            <a:lstStyle/>
            <a:p>
              <a:r>
                <a:rPr lang="en-US" altLang="zh-CN" sz="2000" b="1">
                  <a:solidFill>
                    <a:schemeClr val="bg1"/>
                  </a:solidFill>
                </a:rPr>
                <a:t>ALU</a:t>
              </a:r>
              <a:endParaRPr lang="en-US" altLang="zh-CN" sz="2000" b="1">
                <a:solidFill>
                  <a:schemeClr val="bg1"/>
                </a:solidFill>
              </a:endParaRPr>
            </a:p>
          </p:txBody>
        </p:sp>
        <p:sp>
          <p:nvSpPr>
            <p:cNvPr id="10" name="文本框 9"/>
            <p:cNvSpPr txBox="1"/>
            <p:nvPr/>
          </p:nvSpPr>
          <p:spPr>
            <a:xfrm>
              <a:off x="5554" y="8462"/>
              <a:ext cx="2990" cy="580"/>
            </a:xfrm>
            <a:prstGeom prst="rect">
              <a:avLst/>
            </a:prstGeom>
            <a:solidFill>
              <a:schemeClr val="bg1"/>
            </a:solidFill>
            <a:ln>
              <a:solidFill>
                <a:schemeClr val="tx1"/>
              </a:solidFill>
            </a:ln>
          </p:spPr>
          <p:txBody>
            <a:bodyPr wrap="square" rtlCol="0">
              <a:spAutoFit/>
            </a:bodyPr>
            <a:lstStyle/>
            <a:p>
              <a:endParaRPr lang="en-US" altLang="zh-CN"/>
            </a:p>
          </p:txBody>
        </p:sp>
      </p:grpSp>
      <p:cxnSp>
        <p:nvCxnSpPr>
          <p:cNvPr id="32" name="直接箭头连接符 31"/>
          <p:cNvCxnSpPr/>
          <p:nvPr/>
        </p:nvCxnSpPr>
        <p:spPr>
          <a:xfrm>
            <a:off x="5088890" y="4133215"/>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3" name="肘形连接符 32"/>
          <p:cNvCxnSpPr>
            <a:endCxn id="13" idx="1"/>
          </p:cNvCxnSpPr>
          <p:nvPr/>
        </p:nvCxnSpPr>
        <p:spPr>
          <a:xfrm rot="16200000" flipV="1">
            <a:off x="2447290" y="3720465"/>
            <a:ext cx="3550285" cy="1297305"/>
          </a:xfrm>
          <a:prstGeom prst="bentConnector4">
            <a:avLst>
              <a:gd name="adj1" fmla="val -1341"/>
              <a:gd name="adj2" fmla="val 118355"/>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4871720" y="5300980"/>
            <a:ext cx="0" cy="936625"/>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330065" y="4150360"/>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5735955" y="1268095"/>
            <a:ext cx="3384550" cy="3663367"/>
            <a:chOff x="9033" y="1997"/>
            <a:chExt cx="5330" cy="6394"/>
          </a:xfrm>
        </p:grpSpPr>
        <p:cxnSp>
          <p:nvCxnSpPr>
            <p:cNvPr id="29" name="直接箭头连接符 28"/>
            <p:cNvCxnSpPr>
              <a:stCxn id="25" idx="2"/>
              <a:endCxn id="27" idx="0"/>
            </p:cNvCxnSpPr>
            <p:nvPr/>
          </p:nvCxnSpPr>
          <p:spPr>
            <a:xfrm>
              <a:off x="11885" y="5139"/>
              <a:ext cx="11" cy="941"/>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9033" y="1997"/>
              <a:ext cx="5330" cy="6394"/>
              <a:chOff x="9033" y="1997"/>
              <a:chExt cx="5330" cy="6394"/>
            </a:xfrm>
          </p:grpSpPr>
          <p:grpSp>
            <p:nvGrpSpPr>
              <p:cNvPr id="17" name="组合 16"/>
              <p:cNvGrpSpPr/>
              <p:nvPr/>
            </p:nvGrpSpPr>
            <p:grpSpPr>
              <a:xfrm>
                <a:off x="9941" y="1997"/>
                <a:ext cx="3754" cy="1467"/>
                <a:chOff x="5291" y="7895"/>
                <a:chExt cx="3754" cy="1467"/>
              </a:xfrm>
            </p:grpSpPr>
            <p:sp>
              <p:nvSpPr>
                <p:cNvPr id="18" name="矩形 17"/>
                <p:cNvSpPr/>
                <p:nvPr/>
              </p:nvSpPr>
              <p:spPr>
                <a:xfrm>
                  <a:off x="5291" y="7895"/>
                  <a:ext cx="3754" cy="1467"/>
                </a:xfrm>
                <a:prstGeom prst="rect">
                  <a:avLst/>
                </a:prstGeom>
                <a:solidFill>
                  <a:srgbClr val="C00000"/>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5600" y="8635"/>
                  <a:ext cx="3247" cy="643"/>
                </a:xfrm>
                <a:prstGeom prst="rect">
                  <a:avLst/>
                </a:prstGeom>
                <a:solidFill>
                  <a:schemeClr val="bg1"/>
                </a:solidFill>
                <a:ln>
                  <a:solidFill>
                    <a:schemeClr val="accent1">
                      <a:alpha val="20000"/>
                    </a:schemeClr>
                  </a:solidFill>
                </a:ln>
              </p:spPr>
              <p:txBody>
                <a:bodyPr wrap="square" rtlCol="0">
                  <a:spAutoFit/>
                </a:bodyPr>
                <a:lstStyle/>
                <a:p>
                  <a:r>
                    <a:rPr lang="en-US" altLang="zh-CN"/>
                    <a:t>                 0</a:t>
                  </a:r>
                  <a:endParaRPr lang="en-US" altLang="zh-CN"/>
                </a:p>
              </p:txBody>
            </p:sp>
          </p:grpSp>
          <p:cxnSp>
            <p:nvCxnSpPr>
              <p:cNvPr id="21" name="直接箭头连接符 20"/>
              <p:cNvCxnSpPr/>
              <p:nvPr/>
            </p:nvCxnSpPr>
            <p:spPr>
              <a:xfrm flipV="1">
                <a:off x="13683" y="2791"/>
                <a:ext cx="680" cy="1"/>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9952" y="3819"/>
                <a:ext cx="3816" cy="1467"/>
                <a:chOff x="5291" y="7895"/>
                <a:chExt cx="3816" cy="1467"/>
              </a:xfrm>
            </p:grpSpPr>
            <p:sp>
              <p:nvSpPr>
                <p:cNvPr id="23" name="矩形 22"/>
                <p:cNvSpPr/>
                <p:nvPr/>
              </p:nvSpPr>
              <p:spPr>
                <a:xfrm>
                  <a:off x="5291" y="7895"/>
                  <a:ext cx="3754" cy="1467"/>
                </a:xfrm>
                <a:prstGeom prst="rect">
                  <a:avLst/>
                </a:prstGeom>
                <a:solidFill>
                  <a:srgbClr val="C00000"/>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5437" y="7895"/>
                  <a:ext cx="3670" cy="696"/>
                </a:xfrm>
                <a:prstGeom prst="rect">
                  <a:avLst/>
                </a:prstGeom>
                <a:noFill/>
                <a:ln>
                  <a:noFill/>
                </a:ln>
              </p:spPr>
              <p:txBody>
                <a:bodyPr wrap="square" rtlCol="0">
                  <a:spAutoFit/>
                </a:bodyPr>
                <a:lstStyle/>
                <a:p>
                  <a:pPr algn="ctr"/>
                  <a:r>
                    <a:rPr lang="en-US" altLang="zh-CN" sz="2000" b="1" dirty="0">
                      <a:solidFill>
                        <a:schemeClr val="bg1"/>
                      </a:solidFill>
                    </a:rPr>
                    <a:t>Instruction</a:t>
                  </a:r>
                  <a:endParaRPr lang="en-US" altLang="zh-CN" sz="2000" b="1" dirty="0">
                    <a:solidFill>
                      <a:schemeClr val="bg1"/>
                    </a:solidFill>
                  </a:endParaRPr>
                </a:p>
              </p:txBody>
            </p:sp>
            <p:sp>
              <p:nvSpPr>
                <p:cNvPr id="25" name="文本框 24"/>
                <p:cNvSpPr txBox="1"/>
                <p:nvPr/>
              </p:nvSpPr>
              <p:spPr>
                <a:xfrm>
                  <a:off x="5600" y="8635"/>
                  <a:ext cx="3247" cy="580"/>
                </a:xfrm>
                <a:prstGeom prst="rect">
                  <a:avLst/>
                </a:prstGeom>
                <a:solidFill>
                  <a:schemeClr val="bg1"/>
                </a:solidFill>
                <a:ln>
                  <a:solidFill>
                    <a:schemeClr val="accent1">
                      <a:alpha val="20000"/>
                    </a:schemeClr>
                  </a:solidFill>
                </a:ln>
              </p:spPr>
              <p:txBody>
                <a:bodyPr wrap="square" rtlCol="0">
                  <a:spAutoFit/>
                </a:bodyPr>
                <a:lstStyle/>
                <a:p>
                  <a:endParaRPr lang="en-US" altLang="zh-CN"/>
                </a:p>
              </p:txBody>
            </p:sp>
          </p:grpSp>
          <p:cxnSp>
            <p:nvCxnSpPr>
              <p:cNvPr id="26" name="直接箭头连接符 25"/>
              <p:cNvCxnSpPr/>
              <p:nvPr/>
            </p:nvCxnSpPr>
            <p:spPr>
              <a:xfrm flipH="1">
                <a:off x="13675" y="4494"/>
                <a:ext cx="680" cy="26"/>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10478" y="6080"/>
                <a:ext cx="2835" cy="1473"/>
              </a:xfrm>
              <a:prstGeom prst="ellipse">
                <a:avLst/>
              </a:prstGeom>
              <a:solidFill>
                <a:srgbClr val="C0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Control</a:t>
                </a:r>
                <a:endParaRPr lang="en-US" altLang="zh-CN" sz="2000" b="1" dirty="0"/>
              </a:p>
              <a:p>
                <a:pPr algn="ctr"/>
                <a:r>
                  <a:rPr lang="en-US" altLang="zh-CN" sz="2000" b="1" dirty="0"/>
                  <a:t>Logic</a:t>
                </a:r>
                <a:endParaRPr lang="en-US" altLang="zh-CN" sz="2000" b="1" dirty="0"/>
              </a:p>
            </p:txBody>
          </p:sp>
          <p:cxnSp>
            <p:nvCxnSpPr>
              <p:cNvPr id="28" name="直接箭头连接符 27"/>
              <p:cNvCxnSpPr>
                <a:stCxn id="27" idx="3"/>
                <a:endCxn id="8" idx="3"/>
              </p:cNvCxnSpPr>
              <p:nvPr/>
            </p:nvCxnSpPr>
            <p:spPr>
              <a:xfrm flipH="1">
                <a:off x="9145" y="7337"/>
                <a:ext cx="1748" cy="1054"/>
              </a:xfrm>
              <a:prstGeom prst="straightConnector1">
                <a:avLst/>
              </a:prstGeom>
              <a:ln w="28575">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7" idx="1"/>
              </p:cNvCxnSpPr>
              <p:nvPr/>
            </p:nvCxnSpPr>
            <p:spPr>
              <a:xfrm flipH="1" flipV="1">
                <a:off x="9033" y="5657"/>
                <a:ext cx="1860" cy="639"/>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rot="10800000">
                <a:off x="9940" y="2731"/>
                <a:ext cx="537" cy="4370"/>
              </a:xfrm>
              <a:prstGeom prst="bentConnector3">
                <a:avLst>
                  <a:gd name="adj1" fmla="val 169832"/>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cxnSp>
        <p:nvCxnSpPr>
          <p:cNvPr id="43" name="直接箭头连接符 42"/>
          <p:cNvCxnSpPr/>
          <p:nvPr/>
        </p:nvCxnSpPr>
        <p:spPr>
          <a:xfrm>
            <a:off x="4871720" y="5517515"/>
            <a:ext cx="1490345" cy="0"/>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40" idx="3"/>
          </p:cNvCxnSpPr>
          <p:nvPr/>
        </p:nvCxnSpPr>
        <p:spPr>
          <a:xfrm flipV="1">
            <a:off x="8716010" y="5179060"/>
            <a:ext cx="374650" cy="635"/>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6362065" y="4765675"/>
            <a:ext cx="2353945" cy="828040"/>
            <a:chOff x="10019" y="8409"/>
            <a:chExt cx="3754" cy="1467"/>
          </a:xfrm>
        </p:grpSpPr>
        <p:sp>
          <p:nvSpPr>
            <p:cNvPr id="40" name="矩形 39"/>
            <p:cNvSpPr/>
            <p:nvPr/>
          </p:nvSpPr>
          <p:spPr>
            <a:xfrm>
              <a:off x="10019" y="8409"/>
              <a:ext cx="3754" cy="1467"/>
            </a:xfrm>
            <a:prstGeom prst="rect">
              <a:avLst/>
            </a:prstGeom>
            <a:solidFill>
              <a:srgbClr val="7030A0"/>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p:cNvSpPr txBox="1"/>
            <p:nvPr/>
          </p:nvSpPr>
          <p:spPr>
            <a:xfrm>
              <a:off x="10246" y="8409"/>
              <a:ext cx="3507" cy="707"/>
            </a:xfrm>
            <a:prstGeom prst="rect">
              <a:avLst/>
            </a:prstGeom>
            <a:solidFill>
              <a:srgbClr val="7030A0"/>
            </a:solidFill>
            <a:ln>
              <a:solidFill>
                <a:schemeClr val="accent1">
                  <a:alpha val="20000"/>
                </a:schemeClr>
              </a:solidFill>
            </a:ln>
          </p:spPr>
          <p:txBody>
            <a:bodyPr wrap="square" rtlCol="0">
              <a:spAutoFit/>
            </a:bodyPr>
            <a:lstStyle/>
            <a:p>
              <a:r>
                <a:rPr lang="en-US" altLang="zh-CN" sz="2000" b="1">
                  <a:solidFill>
                    <a:schemeClr val="bg1"/>
                  </a:solidFill>
                </a:rPr>
                <a:t>Memory Address</a:t>
              </a:r>
              <a:endParaRPr lang="en-US" altLang="zh-CN" sz="2000" b="1">
                <a:solidFill>
                  <a:schemeClr val="bg1"/>
                </a:solidFill>
              </a:endParaRPr>
            </a:p>
          </p:txBody>
        </p:sp>
        <p:sp>
          <p:nvSpPr>
            <p:cNvPr id="42" name="文本框 41"/>
            <p:cNvSpPr txBox="1"/>
            <p:nvPr/>
          </p:nvSpPr>
          <p:spPr>
            <a:xfrm>
              <a:off x="10328" y="9149"/>
              <a:ext cx="3247" cy="653"/>
            </a:xfrm>
            <a:prstGeom prst="rect">
              <a:avLst/>
            </a:prstGeom>
            <a:solidFill>
              <a:schemeClr val="bg1"/>
            </a:solidFill>
            <a:ln>
              <a:solidFill>
                <a:schemeClr val="accent1">
                  <a:alpha val="20000"/>
                </a:schemeClr>
              </a:solidFill>
            </a:ln>
          </p:spPr>
          <p:txBody>
            <a:bodyPr wrap="square" rtlCol="0">
              <a:spAutoFit/>
            </a:bodyPr>
            <a:lstStyle/>
            <a:p>
              <a:r>
                <a:rPr lang="en-US" altLang="zh-CN"/>
                <a:t>  </a:t>
              </a:r>
              <a:endParaRPr lang="en-US" altLang="zh-CN"/>
            </a:p>
          </p:txBody>
        </p:sp>
      </p:grpSp>
      <p:grpSp>
        <p:nvGrpSpPr>
          <p:cNvPr id="47" name="组合 46"/>
          <p:cNvGrpSpPr/>
          <p:nvPr/>
        </p:nvGrpSpPr>
        <p:grpSpPr>
          <a:xfrm>
            <a:off x="6383655" y="5791835"/>
            <a:ext cx="2362200" cy="820420"/>
            <a:chOff x="10019" y="8409"/>
            <a:chExt cx="3754" cy="1467"/>
          </a:xfrm>
        </p:grpSpPr>
        <p:sp>
          <p:nvSpPr>
            <p:cNvPr id="48" name="矩形 47"/>
            <p:cNvSpPr/>
            <p:nvPr/>
          </p:nvSpPr>
          <p:spPr>
            <a:xfrm>
              <a:off x="10019" y="8409"/>
              <a:ext cx="3754" cy="1467"/>
            </a:xfrm>
            <a:prstGeom prst="rect">
              <a:avLst/>
            </a:prstGeom>
            <a:solidFill>
              <a:srgbClr val="7030A0"/>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10246" y="8409"/>
              <a:ext cx="3507" cy="713"/>
            </a:xfrm>
            <a:prstGeom prst="rect">
              <a:avLst/>
            </a:prstGeom>
            <a:solidFill>
              <a:srgbClr val="7030A0"/>
            </a:solidFill>
            <a:ln>
              <a:solidFill>
                <a:schemeClr val="accent1">
                  <a:alpha val="20000"/>
                </a:schemeClr>
              </a:solidFill>
            </a:ln>
          </p:spPr>
          <p:txBody>
            <a:bodyPr wrap="square" rtlCol="0">
              <a:spAutoFit/>
            </a:bodyPr>
            <a:lstStyle/>
            <a:p>
              <a:r>
                <a:rPr lang="en-US" altLang="zh-CN" sz="2000" b="1" dirty="0">
                  <a:solidFill>
                    <a:schemeClr val="bg1"/>
                  </a:solidFill>
                </a:rPr>
                <a:t>     Data</a:t>
              </a:r>
              <a:endParaRPr lang="en-US" altLang="zh-CN" sz="2000" b="1" dirty="0">
                <a:solidFill>
                  <a:schemeClr val="bg1"/>
                </a:solidFill>
              </a:endParaRPr>
            </a:p>
          </p:txBody>
        </p:sp>
        <p:sp>
          <p:nvSpPr>
            <p:cNvPr id="50" name="文本框 49"/>
            <p:cNvSpPr txBox="1"/>
            <p:nvPr/>
          </p:nvSpPr>
          <p:spPr>
            <a:xfrm>
              <a:off x="10328" y="9149"/>
              <a:ext cx="3247" cy="659"/>
            </a:xfrm>
            <a:prstGeom prst="rect">
              <a:avLst/>
            </a:prstGeom>
            <a:solidFill>
              <a:schemeClr val="bg1"/>
            </a:solidFill>
            <a:ln>
              <a:solidFill>
                <a:schemeClr val="accent1">
                  <a:alpha val="20000"/>
                </a:schemeClr>
              </a:solidFill>
            </a:ln>
          </p:spPr>
          <p:txBody>
            <a:bodyPr wrap="square" rtlCol="0">
              <a:spAutoFit/>
            </a:bodyPr>
            <a:lstStyle/>
            <a:p>
              <a:r>
                <a:rPr lang="en-US" altLang="zh-CN"/>
                <a:t> </a:t>
              </a:r>
              <a:endParaRPr lang="en-US" altLang="zh-CN"/>
            </a:p>
          </p:txBody>
        </p:sp>
      </p:grpSp>
      <p:cxnSp>
        <p:nvCxnSpPr>
          <p:cNvPr id="52" name="直接箭头连接符 51"/>
          <p:cNvCxnSpPr/>
          <p:nvPr/>
        </p:nvCxnSpPr>
        <p:spPr>
          <a:xfrm>
            <a:off x="4871720" y="6165215"/>
            <a:ext cx="1511935" cy="0"/>
          </a:xfrm>
          <a:prstGeom prst="straightConnector1">
            <a:avLst/>
          </a:prstGeom>
          <a:ln w="28575">
            <a:solidFill>
              <a:srgbClr val="7030A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a:off x="8688070" y="6021070"/>
            <a:ext cx="432435" cy="0"/>
          </a:xfrm>
          <a:prstGeom prst="straightConnector1">
            <a:avLst/>
          </a:prstGeom>
          <a:ln w="28575">
            <a:solidFill>
              <a:srgbClr val="7030A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9696450" y="1724025"/>
            <a:ext cx="1440180" cy="553085"/>
          </a:xfrm>
          <a:prstGeom prst="rect">
            <a:avLst/>
          </a:prstGeom>
          <a:noFill/>
          <a:ln w="57150">
            <a:solidFill>
              <a:srgbClr val="C0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18"/>
          <p:cNvSpPr txBox="1"/>
          <p:nvPr/>
        </p:nvSpPr>
        <p:spPr>
          <a:xfrm>
            <a:off x="6456680" y="1268095"/>
            <a:ext cx="2226945" cy="369545"/>
          </a:xfrm>
          <a:prstGeom prst="rect">
            <a:avLst/>
          </a:prstGeom>
          <a:noFill/>
          <a:ln>
            <a:noFill/>
          </a:ln>
        </p:spPr>
        <p:txBody>
          <a:bodyPr wrap="square" rtlCol="0">
            <a:spAutoFit/>
          </a:bodyPr>
          <a:lstStyle/>
          <a:p>
            <a:r>
              <a:rPr lang="en-US" altLang="zh-CN" b="1" dirty="0">
                <a:solidFill>
                  <a:schemeClr val="bg1"/>
                </a:solidFill>
              </a:rPr>
              <a:t>Program Counter (PC)</a:t>
            </a:r>
            <a:endParaRPr lang="en-US" altLang="zh-CN" b="1" dirty="0">
              <a:solidFill>
                <a:schemeClr val="bg1"/>
              </a:solidFill>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Word</a:t>
            </a:r>
            <a:endParaRPr lang="en-US" dirty="0">
              <a:latin typeface="+mn-lt"/>
              <a:cs typeface="+mn-lt"/>
            </a:endParaRPr>
          </a:p>
        </p:txBody>
      </p:sp>
      <p:sp>
        <p:nvSpPr>
          <p:cNvPr id="3" name="Content Placeholder 2"/>
          <p:cNvSpPr>
            <a:spLocks noGrp="1"/>
          </p:cNvSpPr>
          <p:nvPr>
            <p:ph idx="1"/>
          </p:nvPr>
        </p:nvSpPr>
        <p:spPr>
          <a:xfrm>
            <a:off x="609600" y="1340769"/>
            <a:ext cx="10972800" cy="5040560"/>
          </a:xfrm>
        </p:spPr>
        <p:txBody>
          <a:bodyPr/>
          <a:lstStyle/>
          <a:p>
            <a:pPr marL="0" indent="0">
              <a:buNone/>
            </a:pPr>
            <a:endParaRPr lang="en-US" sz="1800" dirty="0">
              <a:cs typeface="+mn-lt"/>
            </a:endParaRPr>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latin typeface="+mn-lt"/>
                <a:cs typeface="+mn-lt"/>
              </a:rPr>
            </a:fld>
            <a:endParaRPr lang="en-US" altLang="en-US" dirty="0">
              <a:latin typeface="+mn-lt"/>
              <a:cs typeface="+mn-lt"/>
            </a:endParaRPr>
          </a:p>
        </p:txBody>
      </p:sp>
      <p:grpSp>
        <p:nvGrpSpPr>
          <p:cNvPr id="5" name="组合 4"/>
          <p:cNvGrpSpPr/>
          <p:nvPr/>
        </p:nvGrpSpPr>
        <p:grpSpPr>
          <a:xfrm>
            <a:off x="9120505" y="1268095"/>
            <a:ext cx="2202815" cy="4875987"/>
            <a:chOff x="10847" y="1820"/>
            <a:chExt cx="3441" cy="6688"/>
          </a:xfrm>
        </p:grpSpPr>
        <p:sp>
          <p:nvSpPr>
            <p:cNvPr id="6" name="矩形 5"/>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7" name="文本框 6"/>
            <p:cNvSpPr txBox="1"/>
            <p:nvPr/>
          </p:nvSpPr>
          <p:spPr>
            <a:xfrm>
              <a:off x="11291" y="2014"/>
              <a:ext cx="2552" cy="505"/>
            </a:xfrm>
            <a:prstGeom prst="rect">
              <a:avLst/>
            </a:prstGeom>
            <a:noFill/>
            <a:ln>
              <a:noFill/>
            </a:ln>
          </p:spPr>
          <p:txBody>
            <a:bodyPr wrap="square" rtlCol="0">
              <a:spAutoFit/>
            </a:bodyPr>
            <a:lstStyle/>
            <a:p>
              <a:r>
                <a:rPr lang="en-US" altLang="zh-CN" b="1">
                  <a:solidFill>
                    <a:schemeClr val="bg1"/>
                  </a:solidFill>
                  <a:latin typeface="+mn-lt"/>
                  <a:cs typeface="+mn-lt"/>
                </a:rPr>
                <a:t>      Memory</a:t>
              </a:r>
              <a:endParaRPr lang="en-US" altLang="zh-CN" b="1">
                <a:solidFill>
                  <a:schemeClr val="bg1"/>
                </a:solidFill>
                <a:latin typeface="+mn-lt"/>
                <a:cs typeface="+mn-lt"/>
              </a:endParaRPr>
            </a:p>
          </p:txBody>
        </p:sp>
      </p:grpSp>
      <p:graphicFrame>
        <p:nvGraphicFramePr>
          <p:cNvPr id="11" name="表格 10"/>
          <p:cNvGraphicFramePr/>
          <p:nvPr>
            <p:custDataLst>
              <p:tags r:id="rId1"/>
            </p:custDataLst>
          </p:nvPr>
        </p:nvGraphicFramePr>
        <p:xfrm>
          <a:off x="9302750" y="177990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cs typeface="+mn-lt"/>
                        </a:rPr>
                        <a:t>0</a:t>
                      </a:r>
                      <a:endParaRPr lang="en-US" altLang="zh-CN"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sz="1600" b="0">
                          <a:solidFill>
                            <a:schemeClr val="tx1"/>
                          </a:solidFill>
                          <a:cs typeface="+mn-lt"/>
                        </a:rPr>
                        <a:t>addi R5, R0, 12</a:t>
                      </a:r>
                      <a:endParaRPr lang="en-US" altLang="zh-CN" sz="1600"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FF00"/>
                    </a:solidFill>
                  </a:tcPr>
                </a:tc>
              </a:tr>
              <a:tr h="258445">
                <a:tc>
                  <a:txBody>
                    <a:bodyPr/>
                    <a:lstStyle/>
                    <a:p>
                      <a:pPr algn="dist">
                        <a:lnSpc>
                          <a:spcPct val="60000"/>
                        </a:lnSpc>
                        <a:buNone/>
                      </a:pPr>
                      <a:r>
                        <a:rPr lang="en-US" altLang="zh-CN">
                          <a:solidFill>
                            <a:schemeClr val="tx1"/>
                          </a:solidFill>
                          <a:cs typeface="+mn-lt"/>
                        </a:rPr>
                        <a:t>4</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sz="1600">
                          <a:solidFill>
                            <a:schemeClr val="tx1"/>
                          </a:solidFill>
                          <a:cs typeface="+mn-lt"/>
                        </a:rPr>
                        <a:t>lw R6, R5</a:t>
                      </a: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8</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12</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sz="1600">
                          <a:solidFill>
                            <a:schemeClr val="tx1"/>
                          </a:solidFill>
                          <a:cs typeface="+mn-lt"/>
                        </a:rPr>
                        <a:t>123456789</a:t>
                      </a: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16</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20</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43205">
                <a:tc>
                  <a:txBody>
                    <a:bodyPr/>
                    <a:lstStyle/>
                    <a:p>
                      <a:pPr algn="dist">
                        <a:lnSpc>
                          <a:spcPct val="60000"/>
                        </a:lnSpc>
                        <a:buNone/>
                      </a:pPr>
                      <a:r>
                        <a:rPr lang="en-US" altLang="zh-CN">
                          <a:solidFill>
                            <a:schemeClr val="tx1"/>
                          </a:solidFill>
                          <a:cs typeface="+mn-lt"/>
                        </a:rPr>
                        <a:t>24</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28</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32</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2" name="组合 11"/>
          <p:cNvGrpSpPr/>
          <p:nvPr/>
        </p:nvGrpSpPr>
        <p:grpSpPr>
          <a:xfrm>
            <a:off x="3574415" y="1054735"/>
            <a:ext cx="2202815" cy="3078480"/>
            <a:chOff x="10847" y="1820"/>
            <a:chExt cx="3441" cy="6688"/>
          </a:xfrm>
        </p:grpSpPr>
        <p:sp>
          <p:nvSpPr>
            <p:cNvPr id="13" name="矩形 12"/>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14" name="文本框 13"/>
            <p:cNvSpPr txBox="1"/>
            <p:nvPr/>
          </p:nvSpPr>
          <p:spPr>
            <a:xfrm>
              <a:off x="10959" y="2089"/>
              <a:ext cx="2997" cy="800"/>
            </a:xfrm>
            <a:prstGeom prst="rect">
              <a:avLst/>
            </a:prstGeom>
            <a:noFill/>
            <a:ln>
              <a:noFill/>
            </a:ln>
          </p:spPr>
          <p:txBody>
            <a:bodyPr wrap="square" rtlCol="0">
              <a:spAutoFit/>
            </a:bodyPr>
            <a:lstStyle/>
            <a:p>
              <a:r>
                <a:rPr lang="en-US" altLang="zh-CN" b="1">
                  <a:solidFill>
                    <a:schemeClr val="bg1"/>
                  </a:solidFill>
                  <a:latin typeface="+mn-lt"/>
                  <a:cs typeface="+mn-lt"/>
                </a:rPr>
                <a:t>      Register File</a:t>
              </a:r>
              <a:endParaRPr lang="en-US" altLang="zh-CN" b="1">
                <a:solidFill>
                  <a:schemeClr val="bg1"/>
                </a:solidFill>
                <a:latin typeface="+mn-lt"/>
                <a:cs typeface="+mn-lt"/>
              </a:endParaRPr>
            </a:p>
          </p:txBody>
        </p:sp>
      </p:grpSp>
      <p:graphicFrame>
        <p:nvGraphicFramePr>
          <p:cNvPr id="15" name="表格 14"/>
          <p:cNvGraphicFramePr/>
          <p:nvPr>
            <p:custDataLst>
              <p:tags r:id="rId2"/>
            </p:custDataLst>
          </p:nvPr>
        </p:nvGraphicFramePr>
        <p:xfrm>
          <a:off x="3725545" y="161099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cs typeface="+mn-lt"/>
                        </a:rPr>
                        <a:t>R0</a:t>
                      </a:r>
                      <a:endParaRPr lang="en-US" altLang="zh-CN"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b="0">
                          <a:solidFill>
                            <a:schemeClr val="tx1"/>
                          </a:solidFill>
                          <a:cs typeface="+mn-lt"/>
                        </a:rPr>
                        <a:t>0</a:t>
                      </a:r>
                      <a:endParaRPr lang="en-US" altLang="zh-CN"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85000"/>
                      </a:schemeClr>
                    </a:solidFill>
                  </a:tcPr>
                </a:tc>
              </a:tr>
              <a:tr h="258445">
                <a:tc>
                  <a:txBody>
                    <a:bodyPr/>
                    <a:lstStyle/>
                    <a:p>
                      <a:pPr algn="dist">
                        <a:lnSpc>
                          <a:spcPct val="60000"/>
                        </a:lnSpc>
                        <a:buNone/>
                      </a:pPr>
                      <a:r>
                        <a:rPr lang="en-US" altLang="zh-CN">
                          <a:cs typeface="+mn-lt"/>
                        </a:rPr>
                        <a:t>R1</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R2</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R3</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R4</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R5</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a:cs typeface="+mn-lt"/>
                        </a:rPr>
                        <a:t>12</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FF00"/>
                    </a:solidFill>
                  </a:tcPr>
                </a:tc>
              </a:tr>
              <a:tr h="258445">
                <a:tc>
                  <a:txBody>
                    <a:bodyPr/>
                    <a:lstStyle/>
                    <a:p>
                      <a:pPr algn="dist">
                        <a:lnSpc>
                          <a:spcPct val="60000"/>
                        </a:lnSpc>
                        <a:buNone/>
                      </a:pPr>
                      <a:r>
                        <a:rPr lang="en-US" altLang="zh-CN">
                          <a:cs typeface="+mn-lt"/>
                        </a:rPr>
                        <a:t>R6</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R7</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R8</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6" name="组合 15"/>
          <p:cNvGrpSpPr/>
          <p:nvPr/>
        </p:nvGrpSpPr>
        <p:grpSpPr>
          <a:xfrm>
            <a:off x="3574415" y="4510405"/>
            <a:ext cx="2232660" cy="841375"/>
            <a:chOff x="5291" y="7782"/>
            <a:chExt cx="3516" cy="1325"/>
          </a:xfrm>
        </p:grpSpPr>
        <p:sp>
          <p:nvSpPr>
            <p:cNvPr id="8" name="矩形 7"/>
            <p:cNvSpPr/>
            <p:nvPr/>
          </p:nvSpPr>
          <p:spPr>
            <a:xfrm>
              <a:off x="5291" y="7782"/>
              <a:ext cx="3516" cy="132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9" name="文本框 8"/>
            <p:cNvSpPr txBox="1"/>
            <p:nvPr/>
          </p:nvSpPr>
          <p:spPr>
            <a:xfrm>
              <a:off x="6481" y="7895"/>
              <a:ext cx="1136" cy="628"/>
            </a:xfrm>
            <a:prstGeom prst="rect">
              <a:avLst/>
            </a:prstGeom>
            <a:noFill/>
          </p:spPr>
          <p:txBody>
            <a:bodyPr wrap="square" rtlCol="0">
              <a:spAutoFit/>
            </a:bodyPr>
            <a:lstStyle/>
            <a:p>
              <a:r>
                <a:rPr lang="en-US" altLang="zh-CN" sz="2000" b="1">
                  <a:solidFill>
                    <a:schemeClr val="bg1"/>
                  </a:solidFill>
                  <a:latin typeface="+mn-lt"/>
                  <a:cs typeface="+mn-lt"/>
                </a:rPr>
                <a:t>ALU</a:t>
              </a:r>
              <a:endParaRPr lang="en-US" altLang="zh-CN" sz="2000" b="1">
                <a:solidFill>
                  <a:schemeClr val="bg1"/>
                </a:solidFill>
                <a:latin typeface="+mn-lt"/>
                <a:cs typeface="+mn-lt"/>
              </a:endParaRPr>
            </a:p>
          </p:txBody>
        </p:sp>
        <p:sp>
          <p:nvSpPr>
            <p:cNvPr id="10" name="文本框 9"/>
            <p:cNvSpPr txBox="1"/>
            <p:nvPr/>
          </p:nvSpPr>
          <p:spPr>
            <a:xfrm>
              <a:off x="5554" y="8462"/>
              <a:ext cx="2990" cy="580"/>
            </a:xfrm>
            <a:prstGeom prst="rect">
              <a:avLst/>
            </a:prstGeom>
            <a:solidFill>
              <a:srgbClr val="FFFF00"/>
            </a:solidFill>
            <a:ln>
              <a:solidFill>
                <a:schemeClr val="tx1"/>
              </a:solidFill>
            </a:ln>
          </p:spPr>
          <p:txBody>
            <a:bodyPr wrap="square" rtlCol="0">
              <a:spAutoFit/>
            </a:bodyPr>
            <a:lstStyle/>
            <a:p>
              <a:pPr algn="ctr"/>
              <a:r>
                <a:rPr lang="en-US" altLang="zh-CN">
                  <a:latin typeface="+mn-lt"/>
                  <a:cs typeface="+mn-lt"/>
                </a:rPr>
                <a:t>add</a:t>
              </a:r>
              <a:endParaRPr lang="en-US" altLang="zh-CN">
                <a:latin typeface="+mn-lt"/>
                <a:cs typeface="+mn-lt"/>
              </a:endParaRPr>
            </a:p>
          </p:txBody>
        </p:sp>
      </p:grpSp>
      <p:cxnSp>
        <p:nvCxnSpPr>
          <p:cNvPr id="32" name="直接箭头连接符 31"/>
          <p:cNvCxnSpPr/>
          <p:nvPr/>
        </p:nvCxnSpPr>
        <p:spPr>
          <a:xfrm>
            <a:off x="5088890" y="4133215"/>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3" name="肘形连接符 32"/>
          <p:cNvCxnSpPr>
            <a:endCxn id="13" idx="1"/>
          </p:cNvCxnSpPr>
          <p:nvPr/>
        </p:nvCxnSpPr>
        <p:spPr>
          <a:xfrm rot="16200000" flipV="1">
            <a:off x="2447290" y="3720465"/>
            <a:ext cx="3550285" cy="1297305"/>
          </a:xfrm>
          <a:prstGeom prst="bentConnector4">
            <a:avLst>
              <a:gd name="adj1" fmla="val -1341"/>
              <a:gd name="adj2" fmla="val 118355"/>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4871720" y="5300980"/>
            <a:ext cx="0" cy="936625"/>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330065" y="4150360"/>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5735955" y="1268095"/>
            <a:ext cx="3384550" cy="3663367"/>
            <a:chOff x="9033" y="1997"/>
            <a:chExt cx="5330" cy="6394"/>
          </a:xfrm>
        </p:grpSpPr>
        <p:cxnSp>
          <p:nvCxnSpPr>
            <p:cNvPr id="29" name="直接箭头连接符 28"/>
            <p:cNvCxnSpPr>
              <a:stCxn id="25" idx="2"/>
              <a:endCxn id="27" idx="0"/>
            </p:cNvCxnSpPr>
            <p:nvPr/>
          </p:nvCxnSpPr>
          <p:spPr>
            <a:xfrm>
              <a:off x="11885" y="5040"/>
              <a:ext cx="11" cy="104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9033" y="1997"/>
              <a:ext cx="5330" cy="6394"/>
              <a:chOff x="9033" y="1997"/>
              <a:chExt cx="5330" cy="6394"/>
            </a:xfrm>
          </p:grpSpPr>
          <p:grpSp>
            <p:nvGrpSpPr>
              <p:cNvPr id="17" name="组合 16"/>
              <p:cNvGrpSpPr/>
              <p:nvPr/>
            </p:nvGrpSpPr>
            <p:grpSpPr>
              <a:xfrm>
                <a:off x="9941" y="1997"/>
                <a:ext cx="3754" cy="1467"/>
                <a:chOff x="5291" y="7895"/>
                <a:chExt cx="3754" cy="1467"/>
              </a:xfrm>
            </p:grpSpPr>
            <p:sp>
              <p:nvSpPr>
                <p:cNvPr id="18" name="矩形 17"/>
                <p:cNvSpPr/>
                <p:nvPr/>
              </p:nvSpPr>
              <p:spPr>
                <a:xfrm>
                  <a:off x="5291" y="7895"/>
                  <a:ext cx="3754" cy="1467"/>
                </a:xfrm>
                <a:prstGeom prst="rect">
                  <a:avLst/>
                </a:prstGeom>
                <a:solidFill>
                  <a:srgbClr val="C00000"/>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20" name="文本框 19"/>
                <p:cNvSpPr txBox="1"/>
                <p:nvPr/>
              </p:nvSpPr>
              <p:spPr>
                <a:xfrm>
                  <a:off x="5600" y="8635"/>
                  <a:ext cx="3247" cy="643"/>
                </a:xfrm>
                <a:prstGeom prst="rect">
                  <a:avLst/>
                </a:prstGeom>
                <a:solidFill>
                  <a:schemeClr val="bg1"/>
                </a:solidFill>
                <a:ln>
                  <a:solidFill>
                    <a:schemeClr val="accent1">
                      <a:alpha val="20000"/>
                    </a:schemeClr>
                  </a:solidFill>
                </a:ln>
              </p:spPr>
              <p:txBody>
                <a:bodyPr wrap="square" rtlCol="0">
                  <a:spAutoFit/>
                </a:bodyPr>
                <a:lstStyle/>
                <a:p>
                  <a:r>
                    <a:rPr lang="en-US" altLang="zh-CN">
                      <a:latin typeface="+mn-lt"/>
                      <a:cs typeface="+mn-lt"/>
                    </a:rPr>
                    <a:t>                 0</a:t>
                  </a:r>
                  <a:endParaRPr lang="en-US" altLang="zh-CN">
                    <a:latin typeface="+mn-lt"/>
                    <a:cs typeface="+mn-lt"/>
                  </a:endParaRPr>
                </a:p>
              </p:txBody>
            </p:sp>
          </p:grpSp>
          <p:cxnSp>
            <p:nvCxnSpPr>
              <p:cNvPr id="21" name="直接箭头连接符 20"/>
              <p:cNvCxnSpPr/>
              <p:nvPr/>
            </p:nvCxnSpPr>
            <p:spPr>
              <a:xfrm flipV="1">
                <a:off x="13683" y="2791"/>
                <a:ext cx="680" cy="1"/>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9952" y="3819"/>
                <a:ext cx="3816" cy="1467"/>
                <a:chOff x="5291" y="7895"/>
                <a:chExt cx="3816" cy="1467"/>
              </a:xfrm>
            </p:grpSpPr>
            <p:sp>
              <p:nvSpPr>
                <p:cNvPr id="23" name="矩形 22"/>
                <p:cNvSpPr/>
                <p:nvPr/>
              </p:nvSpPr>
              <p:spPr>
                <a:xfrm>
                  <a:off x="5291" y="7895"/>
                  <a:ext cx="3754" cy="1467"/>
                </a:xfrm>
                <a:prstGeom prst="rect">
                  <a:avLst/>
                </a:prstGeom>
                <a:solidFill>
                  <a:srgbClr val="C00000"/>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24" name="文本框 23"/>
                <p:cNvSpPr txBox="1"/>
                <p:nvPr/>
              </p:nvSpPr>
              <p:spPr>
                <a:xfrm>
                  <a:off x="5437" y="7895"/>
                  <a:ext cx="3670" cy="696"/>
                </a:xfrm>
                <a:prstGeom prst="rect">
                  <a:avLst/>
                </a:prstGeom>
                <a:noFill/>
                <a:ln>
                  <a:noFill/>
                </a:ln>
              </p:spPr>
              <p:txBody>
                <a:bodyPr wrap="square" rtlCol="0">
                  <a:spAutoFit/>
                </a:bodyPr>
                <a:lstStyle/>
                <a:p>
                  <a:pPr algn="ctr"/>
                  <a:r>
                    <a:rPr lang="en-US" altLang="zh-CN" sz="2000" b="1" dirty="0">
                      <a:solidFill>
                        <a:schemeClr val="bg1"/>
                      </a:solidFill>
                      <a:latin typeface="+mn-lt"/>
                      <a:cs typeface="+mn-lt"/>
                    </a:rPr>
                    <a:t>Instruction</a:t>
                  </a:r>
                  <a:endParaRPr lang="en-US" altLang="zh-CN" sz="2000" b="1" dirty="0">
                    <a:solidFill>
                      <a:schemeClr val="bg1"/>
                    </a:solidFill>
                    <a:latin typeface="+mn-lt"/>
                    <a:cs typeface="+mn-lt"/>
                  </a:endParaRPr>
                </a:p>
              </p:txBody>
            </p:sp>
            <p:sp>
              <p:nvSpPr>
                <p:cNvPr id="25" name="文本框 24"/>
                <p:cNvSpPr txBox="1"/>
                <p:nvPr/>
              </p:nvSpPr>
              <p:spPr>
                <a:xfrm>
                  <a:off x="5600" y="8635"/>
                  <a:ext cx="3247" cy="481"/>
                </a:xfrm>
                <a:prstGeom prst="rect">
                  <a:avLst/>
                </a:prstGeom>
                <a:solidFill>
                  <a:srgbClr val="FFFF00"/>
                </a:solidFill>
                <a:ln>
                  <a:solidFill>
                    <a:schemeClr val="accent1">
                      <a:alpha val="20000"/>
                    </a:schemeClr>
                  </a:solidFill>
                </a:ln>
              </p:spPr>
              <p:txBody>
                <a:bodyPr wrap="square" rtlCol="0">
                  <a:spAutoFit/>
                </a:bodyPr>
                <a:lstStyle/>
                <a:p>
                  <a:pPr algn="ctr">
                    <a:lnSpc>
                      <a:spcPct val="60000"/>
                    </a:lnSpc>
                    <a:buNone/>
                  </a:pPr>
                  <a:r>
                    <a:rPr lang="en-US" altLang="zh-CN" sz="2000">
                      <a:latin typeface="+mn-lt"/>
                      <a:cs typeface="+mn-lt"/>
                      <a:sym typeface="+mn-ea"/>
                    </a:rPr>
                    <a:t>addi R5, R0, 12</a:t>
                  </a:r>
                  <a:endParaRPr lang="en-US" altLang="zh-CN" sz="2000">
                    <a:latin typeface="+mn-lt"/>
                    <a:cs typeface="+mn-lt"/>
                    <a:sym typeface="+mn-ea"/>
                  </a:endParaRPr>
                </a:p>
              </p:txBody>
            </p:sp>
          </p:grpSp>
          <p:cxnSp>
            <p:nvCxnSpPr>
              <p:cNvPr id="26" name="直接箭头连接符 25"/>
              <p:cNvCxnSpPr/>
              <p:nvPr/>
            </p:nvCxnSpPr>
            <p:spPr>
              <a:xfrm flipH="1">
                <a:off x="13675" y="4494"/>
                <a:ext cx="680" cy="26"/>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10478" y="6080"/>
                <a:ext cx="2835" cy="1473"/>
              </a:xfrm>
              <a:prstGeom prst="ellipse">
                <a:avLst/>
              </a:prstGeom>
              <a:solidFill>
                <a:srgbClr val="C0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cs typeface="+mn-lt"/>
                  </a:rPr>
                  <a:t>Control</a:t>
                </a:r>
                <a:endParaRPr lang="en-US" altLang="zh-CN" sz="2000" b="1" dirty="0">
                  <a:cs typeface="+mn-lt"/>
                </a:endParaRPr>
              </a:p>
              <a:p>
                <a:pPr algn="ctr"/>
                <a:r>
                  <a:rPr lang="en-US" altLang="zh-CN" sz="2000" b="1" dirty="0">
                    <a:cs typeface="+mn-lt"/>
                  </a:rPr>
                  <a:t>Logic</a:t>
                </a:r>
                <a:endParaRPr lang="en-US" altLang="zh-CN" sz="2000" b="1" dirty="0">
                  <a:cs typeface="+mn-lt"/>
                </a:endParaRPr>
              </a:p>
            </p:txBody>
          </p:sp>
          <p:cxnSp>
            <p:nvCxnSpPr>
              <p:cNvPr id="28" name="直接箭头连接符 27"/>
              <p:cNvCxnSpPr>
                <a:stCxn id="27" idx="3"/>
                <a:endCxn id="8" idx="3"/>
              </p:cNvCxnSpPr>
              <p:nvPr/>
            </p:nvCxnSpPr>
            <p:spPr>
              <a:xfrm flipH="1">
                <a:off x="9145" y="7337"/>
                <a:ext cx="1748" cy="1054"/>
              </a:xfrm>
              <a:prstGeom prst="straightConnector1">
                <a:avLst/>
              </a:prstGeom>
              <a:ln w="28575">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7" idx="1"/>
              </p:cNvCxnSpPr>
              <p:nvPr/>
            </p:nvCxnSpPr>
            <p:spPr>
              <a:xfrm flipH="1" flipV="1">
                <a:off x="9033" y="5657"/>
                <a:ext cx="1860" cy="639"/>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rot="10800000">
                <a:off x="9940" y="2731"/>
                <a:ext cx="537" cy="4370"/>
              </a:xfrm>
              <a:prstGeom prst="bentConnector3">
                <a:avLst>
                  <a:gd name="adj1" fmla="val 169832"/>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cxnSp>
        <p:nvCxnSpPr>
          <p:cNvPr id="43" name="直接箭头连接符 42"/>
          <p:cNvCxnSpPr/>
          <p:nvPr/>
        </p:nvCxnSpPr>
        <p:spPr>
          <a:xfrm>
            <a:off x="4871720" y="5517515"/>
            <a:ext cx="1490345" cy="0"/>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40" idx="3"/>
          </p:cNvCxnSpPr>
          <p:nvPr/>
        </p:nvCxnSpPr>
        <p:spPr>
          <a:xfrm flipV="1">
            <a:off x="8716010" y="5179060"/>
            <a:ext cx="374650" cy="635"/>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6362065" y="4765675"/>
            <a:ext cx="2353945" cy="828040"/>
            <a:chOff x="10019" y="8409"/>
            <a:chExt cx="3754" cy="1467"/>
          </a:xfrm>
        </p:grpSpPr>
        <p:sp>
          <p:nvSpPr>
            <p:cNvPr id="40" name="矩形 39"/>
            <p:cNvSpPr/>
            <p:nvPr/>
          </p:nvSpPr>
          <p:spPr>
            <a:xfrm>
              <a:off x="10019" y="8409"/>
              <a:ext cx="3754" cy="1467"/>
            </a:xfrm>
            <a:prstGeom prst="rect">
              <a:avLst/>
            </a:prstGeom>
            <a:solidFill>
              <a:srgbClr val="7030A0"/>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41" name="文本框 40"/>
            <p:cNvSpPr txBox="1"/>
            <p:nvPr/>
          </p:nvSpPr>
          <p:spPr>
            <a:xfrm>
              <a:off x="10246" y="8409"/>
              <a:ext cx="3507" cy="707"/>
            </a:xfrm>
            <a:prstGeom prst="rect">
              <a:avLst/>
            </a:prstGeom>
            <a:solidFill>
              <a:srgbClr val="7030A0"/>
            </a:solidFill>
            <a:ln>
              <a:solidFill>
                <a:schemeClr val="accent1">
                  <a:alpha val="20000"/>
                </a:schemeClr>
              </a:solidFill>
            </a:ln>
          </p:spPr>
          <p:txBody>
            <a:bodyPr wrap="square" rtlCol="0">
              <a:spAutoFit/>
            </a:bodyPr>
            <a:lstStyle/>
            <a:p>
              <a:r>
                <a:rPr lang="en-US" altLang="zh-CN" sz="2000" b="1">
                  <a:solidFill>
                    <a:schemeClr val="bg1"/>
                  </a:solidFill>
                  <a:latin typeface="+mn-lt"/>
                  <a:cs typeface="+mn-lt"/>
                </a:rPr>
                <a:t>Memory Address</a:t>
              </a:r>
              <a:endParaRPr lang="en-US" altLang="zh-CN" sz="2000" b="1">
                <a:solidFill>
                  <a:schemeClr val="bg1"/>
                </a:solidFill>
                <a:latin typeface="+mn-lt"/>
                <a:cs typeface="+mn-lt"/>
              </a:endParaRPr>
            </a:p>
          </p:txBody>
        </p:sp>
        <p:sp>
          <p:nvSpPr>
            <p:cNvPr id="42" name="文本框 41"/>
            <p:cNvSpPr txBox="1"/>
            <p:nvPr/>
          </p:nvSpPr>
          <p:spPr>
            <a:xfrm>
              <a:off x="10328" y="9149"/>
              <a:ext cx="3247" cy="653"/>
            </a:xfrm>
            <a:prstGeom prst="rect">
              <a:avLst/>
            </a:prstGeom>
            <a:solidFill>
              <a:schemeClr val="bg1"/>
            </a:solidFill>
            <a:ln>
              <a:solidFill>
                <a:schemeClr val="accent1">
                  <a:alpha val="20000"/>
                </a:schemeClr>
              </a:solidFill>
            </a:ln>
          </p:spPr>
          <p:txBody>
            <a:bodyPr wrap="square" rtlCol="0">
              <a:spAutoFit/>
            </a:bodyPr>
            <a:lstStyle/>
            <a:p>
              <a:r>
                <a:rPr lang="en-US" altLang="zh-CN">
                  <a:latin typeface="+mn-lt"/>
                  <a:cs typeface="+mn-lt"/>
                </a:rPr>
                <a:t>  </a:t>
              </a:r>
              <a:endParaRPr lang="en-US" altLang="zh-CN">
                <a:latin typeface="+mn-lt"/>
                <a:cs typeface="+mn-lt"/>
              </a:endParaRPr>
            </a:p>
          </p:txBody>
        </p:sp>
      </p:grpSp>
      <p:grpSp>
        <p:nvGrpSpPr>
          <p:cNvPr id="47" name="组合 46"/>
          <p:cNvGrpSpPr/>
          <p:nvPr/>
        </p:nvGrpSpPr>
        <p:grpSpPr>
          <a:xfrm>
            <a:off x="6383655" y="5791835"/>
            <a:ext cx="2362200" cy="820420"/>
            <a:chOff x="10019" y="8409"/>
            <a:chExt cx="3754" cy="1467"/>
          </a:xfrm>
        </p:grpSpPr>
        <p:sp>
          <p:nvSpPr>
            <p:cNvPr id="48" name="矩形 47"/>
            <p:cNvSpPr/>
            <p:nvPr/>
          </p:nvSpPr>
          <p:spPr>
            <a:xfrm>
              <a:off x="10019" y="8409"/>
              <a:ext cx="3754" cy="1467"/>
            </a:xfrm>
            <a:prstGeom prst="rect">
              <a:avLst/>
            </a:prstGeom>
            <a:solidFill>
              <a:srgbClr val="7030A0"/>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49" name="文本框 48"/>
            <p:cNvSpPr txBox="1"/>
            <p:nvPr/>
          </p:nvSpPr>
          <p:spPr>
            <a:xfrm>
              <a:off x="10246" y="8409"/>
              <a:ext cx="3507" cy="713"/>
            </a:xfrm>
            <a:prstGeom prst="rect">
              <a:avLst/>
            </a:prstGeom>
            <a:solidFill>
              <a:srgbClr val="7030A0"/>
            </a:solidFill>
            <a:ln>
              <a:solidFill>
                <a:schemeClr val="accent1">
                  <a:alpha val="20000"/>
                </a:schemeClr>
              </a:solidFill>
            </a:ln>
          </p:spPr>
          <p:txBody>
            <a:bodyPr wrap="square" rtlCol="0">
              <a:spAutoFit/>
            </a:bodyPr>
            <a:lstStyle/>
            <a:p>
              <a:r>
                <a:rPr lang="en-US" altLang="zh-CN" sz="2000" b="1" dirty="0">
                  <a:solidFill>
                    <a:schemeClr val="bg1"/>
                  </a:solidFill>
                  <a:latin typeface="+mn-lt"/>
                  <a:cs typeface="+mn-lt"/>
                </a:rPr>
                <a:t>     Data</a:t>
              </a:r>
              <a:endParaRPr lang="en-US" altLang="zh-CN" sz="2000" b="1" dirty="0">
                <a:solidFill>
                  <a:schemeClr val="bg1"/>
                </a:solidFill>
                <a:latin typeface="+mn-lt"/>
                <a:cs typeface="+mn-lt"/>
              </a:endParaRPr>
            </a:p>
          </p:txBody>
        </p:sp>
        <p:sp>
          <p:nvSpPr>
            <p:cNvPr id="50" name="文本框 49"/>
            <p:cNvSpPr txBox="1"/>
            <p:nvPr/>
          </p:nvSpPr>
          <p:spPr>
            <a:xfrm>
              <a:off x="10328" y="9149"/>
              <a:ext cx="3247" cy="659"/>
            </a:xfrm>
            <a:prstGeom prst="rect">
              <a:avLst/>
            </a:prstGeom>
            <a:solidFill>
              <a:schemeClr val="bg1"/>
            </a:solidFill>
            <a:ln>
              <a:solidFill>
                <a:schemeClr val="accent1">
                  <a:alpha val="20000"/>
                </a:schemeClr>
              </a:solidFill>
            </a:ln>
          </p:spPr>
          <p:txBody>
            <a:bodyPr wrap="square" rtlCol="0">
              <a:spAutoFit/>
            </a:bodyPr>
            <a:lstStyle/>
            <a:p>
              <a:r>
                <a:rPr lang="en-US" altLang="zh-CN">
                  <a:latin typeface="+mn-lt"/>
                  <a:cs typeface="+mn-lt"/>
                </a:rPr>
                <a:t> </a:t>
              </a:r>
              <a:endParaRPr lang="en-US" altLang="zh-CN">
                <a:latin typeface="+mn-lt"/>
                <a:cs typeface="+mn-lt"/>
              </a:endParaRPr>
            </a:p>
          </p:txBody>
        </p:sp>
      </p:grpSp>
      <p:cxnSp>
        <p:nvCxnSpPr>
          <p:cNvPr id="52" name="直接箭头连接符 51"/>
          <p:cNvCxnSpPr/>
          <p:nvPr/>
        </p:nvCxnSpPr>
        <p:spPr>
          <a:xfrm>
            <a:off x="4871720" y="6165215"/>
            <a:ext cx="1511935" cy="0"/>
          </a:xfrm>
          <a:prstGeom prst="straightConnector1">
            <a:avLst/>
          </a:prstGeom>
          <a:ln w="28575">
            <a:solidFill>
              <a:srgbClr val="7030A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a:off x="8688070" y="6021070"/>
            <a:ext cx="432435" cy="0"/>
          </a:xfrm>
          <a:prstGeom prst="straightConnector1">
            <a:avLst/>
          </a:prstGeom>
          <a:ln w="28575">
            <a:solidFill>
              <a:srgbClr val="7030A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27" idx="1"/>
          </p:cNvCxnSpPr>
          <p:nvPr/>
        </p:nvCxnSpPr>
        <p:spPr>
          <a:xfrm flipH="1" flipV="1">
            <a:off x="5807710" y="3357245"/>
            <a:ext cx="1109345" cy="374015"/>
          </a:xfrm>
          <a:prstGeom prst="straightConnector1">
            <a:avLst/>
          </a:pr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27" idx="3"/>
          </p:cNvCxnSpPr>
          <p:nvPr/>
        </p:nvCxnSpPr>
        <p:spPr>
          <a:xfrm flipH="1">
            <a:off x="5880100" y="4327525"/>
            <a:ext cx="1036955" cy="541655"/>
          </a:xfrm>
          <a:prstGeom prst="straightConnector1">
            <a:avLst/>
          </a:pr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4871720" y="5386705"/>
            <a:ext cx="7620" cy="850265"/>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6" name="肘形连接符 55"/>
          <p:cNvCxnSpPr/>
          <p:nvPr/>
        </p:nvCxnSpPr>
        <p:spPr>
          <a:xfrm rot="16200000" flipV="1">
            <a:off x="2603500" y="4119245"/>
            <a:ext cx="3383280" cy="1139190"/>
          </a:xfrm>
          <a:prstGeom prst="bentConnector4">
            <a:avLst>
              <a:gd name="adj1" fmla="val 5198"/>
              <a:gd name="adj2" fmla="val 132608"/>
            </a:avLst>
          </a:prstGeom>
          <a:ln w="38100">
            <a:solidFill>
              <a:schemeClr val="tx1"/>
            </a:solidFill>
            <a:prstDash val="dash"/>
            <a:headEnd type="none"/>
            <a:tailEnd type="arrow" w="med" len="med"/>
          </a:ln>
        </p:spPr>
        <p:style>
          <a:lnRef idx="1">
            <a:schemeClr val="accent1"/>
          </a:lnRef>
          <a:fillRef idx="0">
            <a:schemeClr val="accent1"/>
          </a:fillRef>
          <a:effectRef idx="0">
            <a:schemeClr val="accent1"/>
          </a:effectRef>
          <a:fontRef idx="minor">
            <a:schemeClr val="tx1"/>
          </a:fontRef>
        </p:style>
      </p:cxnSp>
      <p:sp>
        <p:nvSpPr>
          <p:cNvPr id="59" name="椭圆 58"/>
          <p:cNvSpPr/>
          <p:nvPr/>
        </p:nvSpPr>
        <p:spPr>
          <a:xfrm>
            <a:off x="4692650" y="1540510"/>
            <a:ext cx="378460" cy="360045"/>
          </a:xfrm>
          <a:prstGeom prst="ellipse">
            <a:avLst/>
          </a:prstGeom>
          <a:noFill/>
          <a:ln w="38100">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0" name="直接箭头连接符 59"/>
          <p:cNvCxnSpPr>
            <a:stCxn id="59" idx="4"/>
          </p:cNvCxnSpPr>
          <p:nvPr/>
        </p:nvCxnSpPr>
        <p:spPr>
          <a:xfrm flipH="1">
            <a:off x="4367530" y="1900555"/>
            <a:ext cx="514350" cy="2536190"/>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62" name="直接箭头连接符 61"/>
          <p:cNvCxnSpPr/>
          <p:nvPr/>
        </p:nvCxnSpPr>
        <p:spPr>
          <a:xfrm flipH="1">
            <a:off x="8472170" y="1910080"/>
            <a:ext cx="1480185" cy="870585"/>
          </a:xfrm>
          <a:prstGeom prst="straightConnector1">
            <a:avLst/>
          </a:prstGeom>
          <a:ln w="5715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63" name="文本框 18"/>
          <p:cNvSpPr txBox="1"/>
          <p:nvPr/>
        </p:nvSpPr>
        <p:spPr>
          <a:xfrm>
            <a:off x="6456680" y="1268095"/>
            <a:ext cx="2226945" cy="369545"/>
          </a:xfrm>
          <a:prstGeom prst="rect">
            <a:avLst/>
          </a:prstGeom>
          <a:noFill/>
          <a:ln>
            <a:noFill/>
          </a:ln>
        </p:spPr>
        <p:txBody>
          <a:bodyPr wrap="square" rtlCol="0">
            <a:spAutoFit/>
          </a:bodyPr>
          <a:lstStyle/>
          <a:p>
            <a:r>
              <a:rPr lang="en-US" altLang="zh-CN" b="1" dirty="0">
                <a:solidFill>
                  <a:schemeClr val="bg1"/>
                </a:solidFill>
              </a:rPr>
              <a:t>Program Counter (PC)</a:t>
            </a:r>
            <a:endParaRPr lang="en-US" altLang="zh-CN" b="1" dirty="0">
              <a:solidFill>
                <a:schemeClr val="bg1"/>
              </a:solidFill>
            </a:endParaRPr>
          </a:p>
        </p:txBody>
      </p:sp>
      <p:sp>
        <p:nvSpPr>
          <p:cNvPr id="57" name="椭圆 56"/>
          <p:cNvSpPr/>
          <p:nvPr/>
        </p:nvSpPr>
        <p:spPr>
          <a:xfrm>
            <a:off x="8040370" y="2693670"/>
            <a:ext cx="378460" cy="360045"/>
          </a:xfrm>
          <a:prstGeom prst="ellipse">
            <a:avLst/>
          </a:prstGeom>
          <a:noFill/>
          <a:ln w="38100">
            <a:solidFill>
              <a:srgbClr val="92D05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Freeform: Shape 57"/>
          <p:cNvSpPr/>
          <p:nvPr/>
        </p:nvSpPr>
        <p:spPr>
          <a:xfrm>
            <a:off x="5242912" y="2997198"/>
            <a:ext cx="2941320" cy="1656081"/>
          </a:xfrm>
          <a:custGeom>
            <a:avLst/>
            <a:gdLst>
              <a:gd name="connsiteX0" fmla="*/ 2915920 w 2941320"/>
              <a:gd name="connsiteY0" fmla="*/ 0 h 1757680"/>
              <a:gd name="connsiteX1" fmla="*/ 2921000 w 2941320"/>
              <a:gd name="connsiteY1" fmla="*/ 35560 h 1757680"/>
              <a:gd name="connsiteX2" fmla="*/ 2931160 w 2941320"/>
              <a:gd name="connsiteY2" fmla="*/ 137160 h 1757680"/>
              <a:gd name="connsiteX3" fmla="*/ 2941320 w 2941320"/>
              <a:gd name="connsiteY3" fmla="*/ 182880 h 1757680"/>
              <a:gd name="connsiteX4" fmla="*/ 2936240 w 2941320"/>
              <a:gd name="connsiteY4" fmla="*/ 441960 h 1757680"/>
              <a:gd name="connsiteX5" fmla="*/ 2926080 w 2941320"/>
              <a:gd name="connsiteY5" fmla="*/ 482600 h 1757680"/>
              <a:gd name="connsiteX6" fmla="*/ 2921000 w 2941320"/>
              <a:gd name="connsiteY6" fmla="*/ 518160 h 1757680"/>
              <a:gd name="connsiteX7" fmla="*/ 2910840 w 2941320"/>
              <a:gd name="connsiteY7" fmla="*/ 680720 h 1757680"/>
              <a:gd name="connsiteX8" fmla="*/ 2870200 w 2941320"/>
              <a:gd name="connsiteY8" fmla="*/ 838200 h 1757680"/>
              <a:gd name="connsiteX9" fmla="*/ 2829560 w 2941320"/>
              <a:gd name="connsiteY9" fmla="*/ 848360 h 1757680"/>
              <a:gd name="connsiteX10" fmla="*/ 2748280 w 2941320"/>
              <a:gd name="connsiteY10" fmla="*/ 863600 h 1757680"/>
              <a:gd name="connsiteX11" fmla="*/ 2722880 w 2941320"/>
              <a:gd name="connsiteY11" fmla="*/ 873760 h 1757680"/>
              <a:gd name="connsiteX12" fmla="*/ 2697480 w 2941320"/>
              <a:gd name="connsiteY12" fmla="*/ 878840 h 1757680"/>
              <a:gd name="connsiteX13" fmla="*/ 2667000 w 2941320"/>
              <a:gd name="connsiteY13" fmla="*/ 889000 h 1757680"/>
              <a:gd name="connsiteX14" fmla="*/ 2646680 w 2941320"/>
              <a:gd name="connsiteY14" fmla="*/ 894080 h 1757680"/>
              <a:gd name="connsiteX15" fmla="*/ 2621280 w 2941320"/>
              <a:gd name="connsiteY15" fmla="*/ 904240 h 1757680"/>
              <a:gd name="connsiteX16" fmla="*/ 2575560 w 2941320"/>
              <a:gd name="connsiteY16" fmla="*/ 909320 h 1757680"/>
              <a:gd name="connsiteX17" fmla="*/ 2468880 w 2941320"/>
              <a:gd name="connsiteY17" fmla="*/ 939800 h 1757680"/>
              <a:gd name="connsiteX18" fmla="*/ 2453640 w 2941320"/>
              <a:gd name="connsiteY18" fmla="*/ 944880 h 1757680"/>
              <a:gd name="connsiteX19" fmla="*/ 2428240 w 2941320"/>
              <a:gd name="connsiteY19" fmla="*/ 955040 h 1757680"/>
              <a:gd name="connsiteX20" fmla="*/ 2357120 w 2941320"/>
              <a:gd name="connsiteY20" fmla="*/ 970280 h 1757680"/>
              <a:gd name="connsiteX21" fmla="*/ 2331720 w 2941320"/>
              <a:gd name="connsiteY21" fmla="*/ 980440 h 1757680"/>
              <a:gd name="connsiteX22" fmla="*/ 2311400 w 2941320"/>
              <a:gd name="connsiteY22" fmla="*/ 990600 h 1757680"/>
              <a:gd name="connsiteX23" fmla="*/ 2235200 w 2941320"/>
              <a:gd name="connsiteY23" fmla="*/ 1010920 h 1757680"/>
              <a:gd name="connsiteX24" fmla="*/ 2219960 w 2941320"/>
              <a:gd name="connsiteY24" fmla="*/ 1021080 h 1757680"/>
              <a:gd name="connsiteX25" fmla="*/ 2189480 w 2941320"/>
              <a:gd name="connsiteY25" fmla="*/ 1026160 h 1757680"/>
              <a:gd name="connsiteX26" fmla="*/ 2148840 w 2941320"/>
              <a:gd name="connsiteY26" fmla="*/ 1036320 h 1757680"/>
              <a:gd name="connsiteX27" fmla="*/ 2123440 w 2941320"/>
              <a:gd name="connsiteY27" fmla="*/ 1046480 h 1757680"/>
              <a:gd name="connsiteX28" fmla="*/ 2082800 w 2941320"/>
              <a:gd name="connsiteY28" fmla="*/ 1056640 h 1757680"/>
              <a:gd name="connsiteX29" fmla="*/ 2037080 w 2941320"/>
              <a:gd name="connsiteY29" fmla="*/ 1076960 h 1757680"/>
              <a:gd name="connsiteX30" fmla="*/ 1986280 w 2941320"/>
              <a:gd name="connsiteY30" fmla="*/ 1087120 h 1757680"/>
              <a:gd name="connsiteX31" fmla="*/ 1960880 w 2941320"/>
              <a:gd name="connsiteY31" fmla="*/ 1097280 h 1757680"/>
              <a:gd name="connsiteX32" fmla="*/ 1920240 w 2941320"/>
              <a:gd name="connsiteY32" fmla="*/ 1107440 h 1757680"/>
              <a:gd name="connsiteX33" fmla="*/ 1661160 w 2941320"/>
              <a:gd name="connsiteY33" fmla="*/ 1193800 h 1757680"/>
              <a:gd name="connsiteX34" fmla="*/ 1620520 w 2941320"/>
              <a:gd name="connsiteY34" fmla="*/ 1203960 h 1757680"/>
              <a:gd name="connsiteX35" fmla="*/ 1554480 w 2941320"/>
              <a:gd name="connsiteY35" fmla="*/ 1209040 h 1757680"/>
              <a:gd name="connsiteX36" fmla="*/ 1214120 w 2941320"/>
              <a:gd name="connsiteY36" fmla="*/ 1295400 h 1757680"/>
              <a:gd name="connsiteX37" fmla="*/ 1198880 w 2941320"/>
              <a:gd name="connsiteY37" fmla="*/ 1305560 h 1757680"/>
              <a:gd name="connsiteX38" fmla="*/ 1117600 w 2941320"/>
              <a:gd name="connsiteY38" fmla="*/ 1325880 h 1757680"/>
              <a:gd name="connsiteX39" fmla="*/ 1092200 w 2941320"/>
              <a:gd name="connsiteY39" fmla="*/ 1336040 h 1757680"/>
              <a:gd name="connsiteX40" fmla="*/ 1026160 w 2941320"/>
              <a:gd name="connsiteY40" fmla="*/ 1356360 h 1757680"/>
              <a:gd name="connsiteX41" fmla="*/ 995680 w 2941320"/>
              <a:gd name="connsiteY41" fmla="*/ 1361440 h 1757680"/>
              <a:gd name="connsiteX42" fmla="*/ 914400 w 2941320"/>
              <a:gd name="connsiteY42" fmla="*/ 1391920 h 1757680"/>
              <a:gd name="connsiteX43" fmla="*/ 894080 w 2941320"/>
              <a:gd name="connsiteY43" fmla="*/ 1402080 h 1757680"/>
              <a:gd name="connsiteX44" fmla="*/ 868680 w 2941320"/>
              <a:gd name="connsiteY44" fmla="*/ 1407160 h 1757680"/>
              <a:gd name="connsiteX45" fmla="*/ 822960 w 2941320"/>
              <a:gd name="connsiteY45" fmla="*/ 1427480 h 1757680"/>
              <a:gd name="connsiteX46" fmla="*/ 792480 w 2941320"/>
              <a:gd name="connsiteY46" fmla="*/ 1447800 h 1757680"/>
              <a:gd name="connsiteX47" fmla="*/ 736600 w 2941320"/>
              <a:gd name="connsiteY47" fmla="*/ 1463040 h 1757680"/>
              <a:gd name="connsiteX48" fmla="*/ 629920 w 2941320"/>
              <a:gd name="connsiteY48" fmla="*/ 1513840 h 1757680"/>
              <a:gd name="connsiteX49" fmla="*/ 599440 w 2941320"/>
              <a:gd name="connsiteY49" fmla="*/ 1534160 h 1757680"/>
              <a:gd name="connsiteX50" fmla="*/ 553720 w 2941320"/>
              <a:gd name="connsiteY50" fmla="*/ 1549400 h 1757680"/>
              <a:gd name="connsiteX51" fmla="*/ 177800 w 2941320"/>
              <a:gd name="connsiteY51" fmla="*/ 1701800 h 1757680"/>
              <a:gd name="connsiteX52" fmla="*/ 121920 w 2941320"/>
              <a:gd name="connsiteY52" fmla="*/ 1717040 h 1757680"/>
              <a:gd name="connsiteX53" fmla="*/ 76200 w 2941320"/>
              <a:gd name="connsiteY53" fmla="*/ 1732280 h 1757680"/>
              <a:gd name="connsiteX54" fmla="*/ 55880 w 2941320"/>
              <a:gd name="connsiteY54" fmla="*/ 1742440 h 1757680"/>
              <a:gd name="connsiteX55" fmla="*/ 30480 w 2941320"/>
              <a:gd name="connsiteY55" fmla="*/ 1752600 h 1757680"/>
              <a:gd name="connsiteX56" fmla="*/ 0 w 2941320"/>
              <a:gd name="connsiteY56" fmla="*/ 1757680 h 1757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941320" h="1757680">
                <a:moveTo>
                  <a:pt x="2915920" y="0"/>
                </a:moveTo>
                <a:cubicBezTo>
                  <a:pt x="2917613" y="11853"/>
                  <a:pt x="2919678" y="23660"/>
                  <a:pt x="2921000" y="35560"/>
                </a:cubicBezTo>
                <a:cubicBezTo>
                  <a:pt x="2924759" y="69387"/>
                  <a:pt x="2926509" y="103444"/>
                  <a:pt x="2931160" y="137160"/>
                </a:cubicBezTo>
                <a:cubicBezTo>
                  <a:pt x="2933293" y="152625"/>
                  <a:pt x="2937933" y="167640"/>
                  <a:pt x="2941320" y="182880"/>
                </a:cubicBezTo>
                <a:cubicBezTo>
                  <a:pt x="2939627" y="269240"/>
                  <a:pt x="2940626" y="355695"/>
                  <a:pt x="2936240" y="441960"/>
                </a:cubicBezTo>
                <a:cubicBezTo>
                  <a:pt x="2935531" y="455906"/>
                  <a:pt x="2928818" y="468908"/>
                  <a:pt x="2926080" y="482600"/>
                </a:cubicBezTo>
                <a:cubicBezTo>
                  <a:pt x="2923732" y="494341"/>
                  <a:pt x="2922693" y="506307"/>
                  <a:pt x="2921000" y="518160"/>
                </a:cubicBezTo>
                <a:cubicBezTo>
                  <a:pt x="2917613" y="572347"/>
                  <a:pt x="2913908" y="626514"/>
                  <a:pt x="2910840" y="680720"/>
                </a:cubicBezTo>
                <a:cubicBezTo>
                  <a:pt x="2907171" y="745531"/>
                  <a:pt x="2924785" y="794532"/>
                  <a:pt x="2870200" y="838200"/>
                </a:cubicBezTo>
                <a:cubicBezTo>
                  <a:pt x="2859296" y="846923"/>
                  <a:pt x="2843107" y="844973"/>
                  <a:pt x="2829560" y="848360"/>
                </a:cubicBezTo>
                <a:cubicBezTo>
                  <a:pt x="2792370" y="873154"/>
                  <a:pt x="2833353" y="849421"/>
                  <a:pt x="2748280" y="863600"/>
                </a:cubicBezTo>
                <a:cubicBezTo>
                  <a:pt x="2739285" y="865099"/>
                  <a:pt x="2731614" y="871140"/>
                  <a:pt x="2722880" y="873760"/>
                </a:cubicBezTo>
                <a:cubicBezTo>
                  <a:pt x="2714610" y="876241"/>
                  <a:pt x="2705810" y="876568"/>
                  <a:pt x="2697480" y="878840"/>
                </a:cubicBezTo>
                <a:cubicBezTo>
                  <a:pt x="2687148" y="881658"/>
                  <a:pt x="2677258" y="885923"/>
                  <a:pt x="2667000" y="889000"/>
                </a:cubicBezTo>
                <a:cubicBezTo>
                  <a:pt x="2660313" y="891006"/>
                  <a:pt x="2653304" y="891872"/>
                  <a:pt x="2646680" y="894080"/>
                </a:cubicBezTo>
                <a:cubicBezTo>
                  <a:pt x="2638029" y="896964"/>
                  <a:pt x="2630196" y="902329"/>
                  <a:pt x="2621280" y="904240"/>
                </a:cubicBezTo>
                <a:cubicBezTo>
                  <a:pt x="2606287" y="907453"/>
                  <a:pt x="2590800" y="907627"/>
                  <a:pt x="2575560" y="909320"/>
                </a:cubicBezTo>
                <a:cubicBezTo>
                  <a:pt x="2527992" y="941032"/>
                  <a:pt x="2598747" y="896511"/>
                  <a:pt x="2468880" y="939800"/>
                </a:cubicBezTo>
                <a:cubicBezTo>
                  <a:pt x="2463800" y="941493"/>
                  <a:pt x="2458654" y="943000"/>
                  <a:pt x="2453640" y="944880"/>
                </a:cubicBezTo>
                <a:cubicBezTo>
                  <a:pt x="2445102" y="948082"/>
                  <a:pt x="2436956" y="952358"/>
                  <a:pt x="2428240" y="955040"/>
                </a:cubicBezTo>
                <a:cubicBezTo>
                  <a:pt x="2398321" y="964246"/>
                  <a:pt x="2386095" y="965451"/>
                  <a:pt x="2357120" y="970280"/>
                </a:cubicBezTo>
                <a:cubicBezTo>
                  <a:pt x="2348653" y="973667"/>
                  <a:pt x="2340053" y="976736"/>
                  <a:pt x="2331720" y="980440"/>
                </a:cubicBezTo>
                <a:cubicBezTo>
                  <a:pt x="2324800" y="983516"/>
                  <a:pt x="2318517" y="988012"/>
                  <a:pt x="2311400" y="990600"/>
                </a:cubicBezTo>
                <a:cubicBezTo>
                  <a:pt x="2296004" y="996198"/>
                  <a:pt x="2249751" y="1007282"/>
                  <a:pt x="2235200" y="1010920"/>
                </a:cubicBezTo>
                <a:cubicBezTo>
                  <a:pt x="2230120" y="1014307"/>
                  <a:pt x="2225752" y="1019149"/>
                  <a:pt x="2219960" y="1021080"/>
                </a:cubicBezTo>
                <a:cubicBezTo>
                  <a:pt x="2210188" y="1024337"/>
                  <a:pt x="2199552" y="1024002"/>
                  <a:pt x="2189480" y="1026160"/>
                </a:cubicBezTo>
                <a:cubicBezTo>
                  <a:pt x="2175826" y="1029086"/>
                  <a:pt x="2162186" y="1032214"/>
                  <a:pt x="2148840" y="1036320"/>
                </a:cubicBezTo>
                <a:cubicBezTo>
                  <a:pt x="2140124" y="1039002"/>
                  <a:pt x="2132156" y="1043798"/>
                  <a:pt x="2123440" y="1046480"/>
                </a:cubicBezTo>
                <a:cubicBezTo>
                  <a:pt x="2110094" y="1050586"/>
                  <a:pt x="2095968" y="1051993"/>
                  <a:pt x="2082800" y="1056640"/>
                </a:cubicBezTo>
                <a:cubicBezTo>
                  <a:pt x="2067073" y="1062191"/>
                  <a:pt x="2052983" y="1071938"/>
                  <a:pt x="2037080" y="1076960"/>
                </a:cubicBezTo>
                <a:cubicBezTo>
                  <a:pt x="2020613" y="1082160"/>
                  <a:pt x="2002966" y="1082671"/>
                  <a:pt x="1986280" y="1087120"/>
                </a:cubicBezTo>
                <a:cubicBezTo>
                  <a:pt x="1977469" y="1089470"/>
                  <a:pt x="1969596" y="1094598"/>
                  <a:pt x="1960880" y="1097280"/>
                </a:cubicBezTo>
                <a:cubicBezTo>
                  <a:pt x="1947534" y="1101386"/>
                  <a:pt x="1933531" y="1103160"/>
                  <a:pt x="1920240" y="1107440"/>
                </a:cubicBezTo>
                <a:cubicBezTo>
                  <a:pt x="1833591" y="1135344"/>
                  <a:pt x="1747809" y="1165896"/>
                  <a:pt x="1661160" y="1193800"/>
                </a:cubicBezTo>
                <a:cubicBezTo>
                  <a:pt x="1647869" y="1198080"/>
                  <a:pt x="1634343" y="1201985"/>
                  <a:pt x="1620520" y="1203960"/>
                </a:cubicBezTo>
                <a:cubicBezTo>
                  <a:pt x="1598664" y="1207082"/>
                  <a:pt x="1576493" y="1207347"/>
                  <a:pt x="1554480" y="1209040"/>
                </a:cubicBezTo>
                <a:cubicBezTo>
                  <a:pt x="1413695" y="1255968"/>
                  <a:pt x="1627697" y="1185544"/>
                  <a:pt x="1214120" y="1295400"/>
                </a:cubicBezTo>
                <a:cubicBezTo>
                  <a:pt x="1208219" y="1296967"/>
                  <a:pt x="1204702" y="1303721"/>
                  <a:pt x="1198880" y="1305560"/>
                </a:cubicBezTo>
                <a:cubicBezTo>
                  <a:pt x="1172249" y="1313970"/>
                  <a:pt x="1143530" y="1315508"/>
                  <a:pt x="1117600" y="1325880"/>
                </a:cubicBezTo>
                <a:cubicBezTo>
                  <a:pt x="1109133" y="1329267"/>
                  <a:pt x="1100770" y="1332924"/>
                  <a:pt x="1092200" y="1336040"/>
                </a:cubicBezTo>
                <a:cubicBezTo>
                  <a:pt x="1076118" y="1341888"/>
                  <a:pt x="1041982" y="1352709"/>
                  <a:pt x="1026160" y="1356360"/>
                </a:cubicBezTo>
                <a:cubicBezTo>
                  <a:pt x="1016124" y="1358676"/>
                  <a:pt x="1005840" y="1359747"/>
                  <a:pt x="995680" y="1361440"/>
                </a:cubicBezTo>
                <a:cubicBezTo>
                  <a:pt x="949433" y="1398437"/>
                  <a:pt x="991535" y="1371351"/>
                  <a:pt x="914400" y="1391920"/>
                </a:cubicBezTo>
                <a:cubicBezTo>
                  <a:pt x="907083" y="1393871"/>
                  <a:pt x="901264" y="1399685"/>
                  <a:pt x="894080" y="1402080"/>
                </a:cubicBezTo>
                <a:cubicBezTo>
                  <a:pt x="885889" y="1404810"/>
                  <a:pt x="877147" y="1405467"/>
                  <a:pt x="868680" y="1407160"/>
                </a:cubicBezTo>
                <a:cubicBezTo>
                  <a:pt x="823851" y="1437046"/>
                  <a:pt x="895504" y="1391208"/>
                  <a:pt x="822960" y="1427480"/>
                </a:cubicBezTo>
                <a:cubicBezTo>
                  <a:pt x="812038" y="1432941"/>
                  <a:pt x="803567" y="1442683"/>
                  <a:pt x="792480" y="1447800"/>
                </a:cubicBezTo>
                <a:cubicBezTo>
                  <a:pt x="785343" y="1451094"/>
                  <a:pt x="748980" y="1459945"/>
                  <a:pt x="736600" y="1463040"/>
                </a:cubicBezTo>
                <a:cubicBezTo>
                  <a:pt x="680716" y="1507747"/>
                  <a:pt x="742406" y="1462710"/>
                  <a:pt x="629920" y="1513840"/>
                </a:cubicBezTo>
                <a:cubicBezTo>
                  <a:pt x="618804" y="1518893"/>
                  <a:pt x="610160" y="1528313"/>
                  <a:pt x="599440" y="1534160"/>
                </a:cubicBezTo>
                <a:cubicBezTo>
                  <a:pt x="535604" y="1568980"/>
                  <a:pt x="607351" y="1525213"/>
                  <a:pt x="553720" y="1549400"/>
                </a:cubicBezTo>
                <a:cubicBezTo>
                  <a:pt x="189204" y="1713790"/>
                  <a:pt x="444019" y="1618607"/>
                  <a:pt x="177800" y="1701800"/>
                </a:cubicBezTo>
                <a:cubicBezTo>
                  <a:pt x="121858" y="1719282"/>
                  <a:pt x="185090" y="1706512"/>
                  <a:pt x="121920" y="1717040"/>
                </a:cubicBezTo>
                <a:cubicBezTo>
                  <a:pt x="90242" y="1738159"/>
                  <a:pt x="125976" y="1717347"/>
                  <a:pt x="76200" y="1732280"/>
                </a:cubicBezTo>
                <a:cubicBezTo>
                  <a:pt x="68947" y="1734456"/>
                  <a:pt x="62800" y="1739364"/>
                  <a:pt x="55880" y="1742440"/>
                </a:cubicBezTo>
                <a:cubicBezTo>
                  <a:pt x="47547" y="1746144"/>
                  <a:pt x="39278" y="1750201"/>
                  <a:pt x="30480" y="1752600"/>
                </a:cubicBezTo>
                <a:cubicBezTo>
                  <a:pt x="20543" y="1755310"/>
                  <a:pt x="0" y="1757680"/>
                  <a:pt x="0" y="1757680"/>
                </a:cubicBezTo>
              </a:path>
            </a:pathLst>
          </a:custGeom>
          <a:ln w="38100">
            <a:solidFill>
              <a:srgbClr val="92D050"/>
            </a:solidFill>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Word</a:t>
            </a:r>
            <a:endParaRPr lang="en-US" dirty="0">
              <a:latin typeface="+mn-lt"/>
              <a:cs typeface="+mn-lt"/>
            </a:endParaRPr>
          </a:p>
        </p:txBody>
      </p:sp>
      <p:sp>
        <p:nvSpPr>
          <p:cNvPr id="3" name="Content Placeholder 2"/>
          <p:cNvSpPr>
            <a:spLocks noGrp="1"/>
          </p:cNvSpPr>
          <p:nvPr>
            <p:ph idx="1"/>
          </p:nvPr>
        </p:nvSpPr>
        <p:spPr>
          <a:xfrm>
            <a:off x="609600" y="1340769"/>
            <a:ext cx="10972800" cy="5040560"/>
          </a:xfrm>
        </p:spPr>
        <p:txBody>
          <a:bodyPr/>
          <a:lstStyle/>
          <a:p>
            <a:pPr marL="0" indent="0">
              <a:buNone/>
            </a:pPr>
            <a:endParaRPr lang="en-US" sz="1800">
              <a:cs typeface="+mn-lt"/>
            </a:endParaRPr>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latin typeface="+mn-lt"/>
                <a:cs typeface="+mn-lt"/>
              </a:rPr>
            </a:fld>
            <a:endParaRPr lang="en-US" altLang="en-US" dirty="0">
              <a:latin typeface="+mn-lt"/>
              <a:cs typeface="+mn-lt"/>
            </a:endParaRPr>
          </a:p>
        </p:txBody>
      </p:sp>
      <p:grpSp>
        <p:nvGrpSpPr>
          <p:cNvPr id="5" name="组合 4"/>
          <p:cNvGrpSpPr/>
          <p:nvPr/>
        </p:nvGrpSpPr>
        <p:grpSpPr>
          <a:xfrm>
            <a:off x="9120505" y="1268095"/>
            <a:ext cx="2202815" cy="4875987"/>
            <a:chOff x="10847" y="1820"/>
            <a:chExt cx="3441" cy="6688"/>
          </a:xfrm>
        </p:grpSpPr>
        <p:sp>
          <p:nvSpPr>
            <p:cNvPr id="6" name="矩形 5"/>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7" name="文本框 6"/>
            <p:cNvSpPr txBox="1"/>
            <p:nvPr/>
          </p:nvSpPr>
          <p:spPr>
            <a:xfrm>
              <a:off x="11291" y="2014"/>
              <a:ext cx="2552" cy="505"/>
            </a:xfrm>
            <a:prstGeom prst="rect">
              <a:avLst/>
            </a:prstGeom>
            <a:noFill/>
            <a:ln>
              <a:noFill/>
            </a:ln>
          </p:spPr>
          <p:txBody>
            <a:bodyPr wrap="square" rtlCol="0">
              <a:spAutoFit/>
            </a:bodyPr>
            <a:lstStyle/>
            <a:p>
              <a:r>
                <a:rPr lang="en-US" altLang="zh-CN" b="1">
                  <a:solidFill>
                    <a:schemeClr val="bg1"/>
                  </a:solidFill>
                  <a:latin typeface="+mn-lt"/>
                  <a:cs typeface="+mn-lt"/>
                </a:rPr>
                <a:t>      Memory</a:t>
              </a:r>
              <a:endParaRPr lang="en-US" altLang="zh-CN" b="1">
                <a:solidFill>
                  <a:schemeClr val="bg1"/>
                </a:solidFill>
                <a:latin typeface="+mn-lt"/>
                <a:cs typeface="+mn-lt"/>
              </a:endParaRPr>
            </a:p>
          </p:txBody>
        </p:sp>
      </p:grpSp>
      <p:graphicFrame>
        <p:nvGraphicFramePr>
          <p:cNvPr id="11" name="表格 10"/>
          <p:cNvGraphicFramePr/>
          <p:nvPr>
            <p:custDataLst>
              <p:tags r:id="rId1"/>
            </p:custDataLst>
          </p:nvPr>
        </p:nvGraphicFramePr>
        <p:xfrm>
          <a:off x="9302750" y="177990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cs typeface="+mn-lt"/>
                        </a:rPr>
                        <a:t>0</a:t>
                      </a:r>
                      <a:endParaRPr lang="en-US" altLang="zh-CN"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sz="1600" b="0">
                          <a:solidFill>
                            <a:schemeClr val="tx1"/>
                          </a:solidFill>
                          <a:cs typeface="+mn-lt"/>
                        </a:rPr>
                        <a:t>addi R5, R0, 12</a:t>
                      </a:r>
                      <a:endParaRPr lang="en-US" altLang="zh-CN" sz="1600"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4</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sz="1600">
                          <a:solidFill>
                            <a:schemeClr val="tx1"/>
                          </a:solidFill>
                          <a:cs typeface="+mn-lt"/>
                        </a:rPr>
                        <a:t>lw R6, R5</a:t>
                      </a: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8</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12</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sz="1600">
                          <a:solidFill>
                            <a:schemeClr val="tx1"/>
                          </a:solidFill>
                          <a:cs typeface="+mn-lt"/>
                        </a:rPr>
                        <a:t>123456789</a:t>
                      </a: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16</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20</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43205">
                <a:tc>
                  <a:txBody>
                    <a:bodyPr/>
                    <a:lstStyle/>
                    <a:p>
                      <a:pPr algn="dist">
                        <a:lnSpc>
                          <a:spcPct val="60000"/>
                        </a:lnSpc>
                        <a:buNone/>
                      </a:pPr>
                      <a:r>
                        <a:rPr lang="en-US" altLang="zh-CN">
                          <a:solidFill>
                            <a:schemeClr val="tx1"/>
                          </a:solidFill>
                          <a:cs typeface="+mn-lt"/>
                        </a:rPr>
                        <a:t>24</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28</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32</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2" name="组合 11"/>
          <p:cNvGrpSpPr/>
          <p:nvPr/>
        </p:nvGrpSpPr>
        <p:grpSpPr>
          <a:xfrm>
            <a:off x="3574415" y="1054735"/>
            <a:ext cx="2202815" cy="3078480"/>
            <a:chOff x="10847" y="1820"/>
            <a:chExt cx="3441" cy="6688"/>
          </a:xfrm>
        </p:grpSpPr>
        <p:sp>
          <p:nvSpPr>
            <p:cNvPr id="13" name="矩形 12"/>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14" name="文本框 13"/>
            <p:cNvSpPr txBox="1"/>
            <p:nvPr/>
          </p:nvSpPr>
          <p:spPr>
            <a:xfrm>
              <a:off x="10959" y="2089"/>
              <a:ext cx="2997" cy="800"/>
            </a:xfrm>
            <a:prstGeom prst="rect">
              <a:avLst/>
            </a:prstGeom>
            <a:noFill/>
            <a:ln>
              <a:noFill/>
            </a:ln>
          </p:spPr>
          <p:txBody>
            <a:bodyPr wrap="square" rtlCol="0">
              <a:spAutoFit/>
            </a:bodyPr>
            <a:lstStyle/>
            <a:p>
              <a:r>
                <a:rPr lang="en-US" altLang="zh-CN" b="1">
                  <a:solidFill>
                    <a:schemeClr val="bg1"/>
                  </a:solidFill>
                  <a:latin typeface="+mn-lt"/>
                  <a:cs typeface="+mn-lt"/>
                </a:rPr>
                <a:t>      Register File</a:t>
              </a:r>
              <a:endParaRPr lang="en-US" altLang="zh-CN" b="1">
                <a:solidFill>
                  <a:schemeClr val="bg1"/>
                </a:solidFill>
                <a:latin typeface="+mn-lt"/>
                <a:cs typeface="+mn-lt"/>
              </a:endParaRPr>
            </a:p>
          </p:txBody>
        </p:sp>
      </p:grpSp>
      <p:graphicFrame>
        <p:nvGraphicFramePr>
          <p:cNvPr id="15" name="表格 14"/>
          <p:cNvGraphicFramePr/>
          <p:nvPr>
            <p:custDataLst>
              <p:tags r:id="rId2"/>
            </p:custDataLst>
          </p:nvPr>
        </p:nvGraphicFramePr>
        <p:xfrm>
          <a:off x="3725545" y="161099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cs typeface="+mn-lt"/>
                        </a:rPr>
                        <a:t>R0</a:t>
                      </a:r>
                      <a:endParaRPr lang="en-US" altLang="zh-CN"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b="0">
                          <a:solidFill>
                            <a:schemeClr val="tx1"/>
                          </a:solidFill>
                          <a:cs typeface="+mn-lt"/>
                        </a:rPr>
                        <a:t>0</a:t>
                      </a:r>
                      <a:endParaRPr lang="en-US" altLang="zh-CN"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85000"/>
                      </a:schemeClr>
                    </a:solidFill>
                  </a:tcPr>
                </a:tc>
              </a:tr>
              <a:tr h="258445">
                <a:tc>
                  <a:txBody>
                    <a:bodyPr/>
                    <a:lstStyle/>
                    <a:p>
                      <a:pPr algn="dist">
                        <a:lnSpc>
                          <a:spcPct val="60000"/>
                        </a:lnSpc>
                        <a:buNone/>
                      </a:pPr>
                      <a:r>
                        <a:rPr lang="en-US" altLang="zh-CN">
                          <a:cs typeface="+mn-lt"/>
                        </a:rPr>
                        <a:t>R1</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R2</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R3</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R4</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R5</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a:cs typeface="+mn-lt"/>
                        </a:rPr>
                        <a:t>12</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FF00"/>
                    </a:solidFill>
                  </a:tcPr>
                </a:tc>
              </a:tr>
              <a:tr h="258445">
                <a:tc>
                  <a:txBody>
                    <a:bodyPr/>
                    <a:lstStyle/>
                    <a:p>
                      <a:pPr algn="dist">
                        <a:lnSpc>
                          <a:spcPct val="60000"/>
                        </a:lnSpc>
                        <a:buNone/>
                      </a:pPr>
                      <a:r>
                        <a:rPr lang="en-US" altLang="zh-CN">
                          <a:cs typeface="+mn-lt"/>
                        </a:rPr>
                        <a:t>R6</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R7</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R8</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6" name="组合 15"/>
          <p:cNvGrpSpPr/>
          <p:nvPr/>
        </p:nvGrpSpPr>
        <p:grpSpPr>
          <a:xfrm>
            <a:off x="3574415" y="4510405"/>
            <a:ext cx="2232660" cy="841375"/>
            <a:chOff x="5291" y="7782"/>
            <a:chExt cx="3516" cy="1325"/>
          </a:xfrm>
        </p:grpSpPr>
        <p:sp>
          <p:nvSpPr>
            <p:cNvPr id="8" name="矩形 7"/>
            <p:cNvSpPr/>
            <p:nvPr/>
          </p:nvSpPr>
          <p:spPr>
            <a:xfrm>
              <a:off x="5291" y="7782"/>
              <a:ext cx="3516" cy="132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9" name="文本框 8"/>
            <p:cNvSpPr txBox="1"/>
            <p:nvPr/>
          </p:nvSpPr>
          <p:spPr>
            <a:xfrm>
              <a:off x="6481" y="7895"/>
              <a:ext cx="1136" cy="628"/>
            </a:xfrm>
            <a:prstGeom prst="rect">
              <a:avLst/>
            </a:prstGeom>
            <a:noFill/>
          </p:spPr>
          <p:txBody>
            <a:bodyPr wrap="square" rtlCol="0">
              <a:spAutoFit/>
            </a:bodyPr>
            <a:lstStyle/>
            <a:p>
              <a:r>
                <a:rPr lang="en-US" altLang="zh-CN" sz="2000" b="1">
                  <a:solidFill>
                    <a:schemeClr val="bg1"/>
                  </a:solidFill>
                  <a:latin typeface="+mn-lt"/>
                  <a:cs typeface="+mn-lt"/>
                </a:rPr>
                <a:t>ALU</a:t>
              </a:r>
              <a:endParaRPr lang="en-US" altLang="zh-CN" sz="2000" b="1">
                <a:solidFill>
                  <a:schemeClr val="bg1"/>
                </a:solidFill>
                <a:latin typeface="+mn-lt"/>
                <a:cs typeface="+mn-lt"/>
              </a:endParaRPr>
            </a:p>
          </p:txBody>
        </p:sp>
        <p:sp>
          <p:nvSpPr>
            <p:cNvPr id="10" name="文本框 9"/>
            <p:cNvSpPr txBox="1"/>
            <p:nvPr/>
          </p:nvSpPr>
          <p:spPr>
            <a:xfrm>
              <a:off x="5554" y="8462"/>
              <a:ext cx="2990" cy="580"/>
            </a:xfrm>
            <a:prstGeom prst="rect">
              <a:avLst/>
            </a:prstGeom>
            <a:solidFill>
              <a:srgbClr val="FFFF00"/>
            </a:solidFill>
            <a:ln>
              <a:solidFill>
                <a:schemeClr val="tx1"/>
              </a:solidFill>
            </a:ln>
          </p:spPr>
          <p:txBody>
            <a:bodyPr wrap="square" rtlCol="0">
              <a:spAutoFit/>
            </a:bodyPr>
            <a:lstStyle/>
            <a:p>
              <a:pPr algn="ctr"/>
              <a:r>
                <a:rPr lang="en-US" altLang="zh-CN">
                  <a:latin typeface="+mn-lt"/>
                  <a:cs typeface="+mn-lt"/>
                </a:rPr>
                <a:t>add</a:t>
              </a:r>
              <a:endParaRPr lang="en-US" altLang="zh-CN">
                <a:latin typeface="+mn-lt"/>
                <a:cs typeface="+mn-lt"/>
              </a:endParaRPr>
            </a:p>
          </p:txBody>
        </p:sp>
      </p:grpSp>
      <p:cxnSp>
        <p:nvCxnSpPr>
          <p:cNvPr id="32" name="直接箭头连接符 31"/>
          <p:cNvCxnSpPr/>
          <p:nvPr/>
        </p:nvCxnSpPr>
        <p:spPr>
          <a:xfrm>
            <a:off x="5088890" y="4133215"/>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3" name="肘形连接符 32"/>
          <p:cNvCxnSpPr>
            <a:endCxn id="13" idx="1"/>
          </p:cNvCxnSpPr>
          <p:nvPr/>
        </p:nvCxnSpPr>
        <p:spPr>
          <a:xfrm rot="16200000" flipV="1">
            <a:off x="2447290" y="3720465"/>
            <a:ext cx="3550285" cy="1297305"/>
          </a:xfrm>
          <a:prstGeom prst="bentConnector4">
            <a:avLst>
              <a:gd name="adj1" fmla="val -1341"/>
              <a:gd name="adj2" fmla="val 118355"/>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4871720" y="5300980"/>
            <a:ext cx="0" cy="936625"/>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330065" y="4150360"/>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5735955" y="1268095"/>
            <a:ext cx="3384550" cy="3663367"/>
            <a:chOff x="9033" y="1997"/>
            <a:chExt cx="5330" cy="6394"/>
          </a:xfrm>
        </p:grpSpPr>
        <p:cxnSp>
          <p:nvCxnSpPr>
            <p:cNvPr id="29" name="直接箭头连接符 28"/>
            <p:cNvCxnSpPr>
              <a:stCxn id="25" idx="2"/>
              <a:endCxn id="27" idx="0"/>
            </p:cNvCxnSpPr>
            <p:nvPr/>
          </p:nvCxnSpPr>
          <p:spPr>
            <a:xfrm>
              <a:off x="11885" y="5040"/>
              <a:ext cx="11" cy="104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9033" y="1997"/>
              <a:ext cx="5330" cy="6394"/>
              <a:chOff x="9033" y="1997"/>
              <a:chExt cx="5330" cy="6394"/>
            </a:xfrm>
          </p:grpSpPr>
          <p:grpSp>
            <p:nvGrpSpPr>
              <p:cNvPr id="17" name="组合 16"/>
              <p:cNvGrpSpPr/>
              <p:nvPr/>
            </p:nvGrpSpPr>
            <p:grpSpPr>
              <a:xfrm>
                <a:off x="9941" y="1997"/>
                <a:ext cx="3754" cy="1467"/>
                <a:chOff x="5291" y="7895"/>
                <a:chExt cx="3754" cy="1467"/>
              </a:xfrm>
            </p:grpSpPr>
            <p:sp>
              <p:nvSpPr>
                <p:cNvPr id="18" name="矩形 17"/>
                <p:cNvSpPr/>
                <p:nvPr/>
              </p:nvSpPr>
              <p:spPr>
                <a:xfrm>
                  <a:off x="5291" y="7895"/>
                  <a:ext cx="3754" cy="1467"/>
                </a:xfrm>
                <a:prstGeom prst="rect">
                  <a:avLst/>
                </a:prstGeom>
                <a:solidFill>
                  <a:srgbClr val="C00000"/>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20" name="文本框 19"/>
                <p:cNvSpPr txBox="1"/>
                <p:nvPr/>
              </p:nvSpPr>
              <p:spPr>
                <a:xfrm>
                  <a:off x="5600" y="8635"/>
                  <a:ext cx="3247" cy="643"/>
                </a:xfrm>
                <a:prstGeom prst="rect">
                  <a:avLst/>
                </a:prstGeom>
                <a:solidFill>
                  <a:srgbClr val="FFFF00"/>
                </a:solidFill>
                <a:ln>
                  <a:solidFill>
                    <a:schemeClr val="accent1">
                      <a:alpha val="20000"/>
                    </a:schemeClr>
                  </a:solidFill>
                </a:ln>
              </p:spPr>
              <p:txBody>
                <a:bodyPr wrap="square" rtlCol="0">
                  <a:spAutoFit/>
                </a:bodyPr>
                <a:lstStyle/>
                <a:p>
                  <a:r>
                    <a:rPr lang="en-US" altLang="zh-CN">
                      <a:latin typeface="+mn-lt"/>
                      <a:cs typeface="+mn-lt"/>
                    </a:rPr>
                    <a:t>                 4</a:t>
                  </a:r>
                  <a:endParaRPr lang="en-US" altLang="zh-CN">
                    <a:latin typeface="+mn-lt"/>
                    <a:cs typeface="+mn-lt"/>
                  </a:endParaRPr>
                </a:p>
              </p:txBody>
            </p:sp>
          </p:grpSp>
          <p:cxnSp>
            <p:nvCxnSpPr>
              <p:cNvPr id="21" name="直接箭头连接符 20"/>
              <p:cNvCxnSpPr/>
              <p:nvPr/>
            </p:nvCxnSpPr>
            <p:spPr>
              <a:xfrm flipV="1">
                <a:off x="13683" y="2791"/>
                <a:ext cx="680" cy="1"/>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9952" y="3819"/>
                <a:ext cx="3816" cy="1467"/>
                <a:chOff x="5291" y="7895"/>
                <a:chExt cx="3816" cy="1467"/>
              </a:xfrm>
            </p:grpSpPr>
            <p:sp>
              <p:nvSpPr>
                <p:cNvPr id="23" name="矩形 22"/>
                <p:cNvSpPr/>
                <p:nvPr/>
              </p:nvSpPr>
              <p:spPr>
                <a:xfrm>
                  <a:off x="5291" y="7895"/>
                  <a:ext cx="3754" cy="1467"/>
                </a:xfrm>
                <a:prstGeom prst="rect">
                  <a:avLst/>
                </a:prstGeom>
                <a:solidFill>
                  <a:srgbClr val="C00000"/>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24" name="文本框 23"/>
                <p:cNvSpPr txBox="1"/>
                <p:nvPr/>
              </p:nvSpPr>
              <p:spPr>
                <a:xfrm>
                  <a:off x="5437" y="7895"/>
                  <a:ext cx="3670" cy="696"/>
                </a:xfrm>
                <a:prstGeom prst="rect">
                  <a:avLst/>
                </a:prstGeom>
                <a:noFill/>
                <a:ln>
                  <a:noFill/>
                </a:ln>
              </p:spPr>
              <p:txBody>
                <a:bodyPr wrap="square" rtlCol="0">
                  <a:spAutoFit/>
                </a:bodyPr>
                <a:lstStyle/>
                <a:p>
                  <a:pPr algn="ctr"/>
                  <a:r>
                    <a:rPr lang="en-US" altLang="zh-CN" sz="2000" b="1" dirty="0">
                      <a:solidFill>
                        <a:schemeClr val="bg1"/>
                      </a:solidFill>
                      <a:latin typeface="+mn-lt"/>
                      <a:cs typeface="+mn-lt"/>
                    </a:rPr>
                    <a:t>Instruction</a:t>
                  </a:r>
                  <a:endParaRPr lang="en-US" altLang="zh-CN" sz="2000" b="1" dirty="0">
                    <a:solidFill>
                      <a:schemeClr val="bg1"/>
                    </a:solidFill>
                    <a:latin typeface="+mn-lt"/>
                    <a:cs typeface="+mn-lt"/>
                  </a:endParaRPr>
                </a:p>
              </p:txBody>
            </p:sp>
            <p:sp>
              <p:nvSpPr>
                <p:cNvPr id="25" name="文本框 24"/>
                <p:cNvSpPr txBox="1"/>
                <p:nvPr/>
              </p:nvSpPr>
              <p:spPr>
                <a:xfrm>
                  <a:off x="5600" y="8635"/>
                  <a:ext cx="3247" cy="481"/>
                </a:xfrm>
                <a:prstGeom prst="rect">
                  <a:avLst/>
                </a:prstGeom>
                <a:solidFill>
                  <a:srgbClr val="FFFF00"/>
                </a:solidFill>
                <a:ln>
                  <a:solidFill>
                    <a:schemeClr val="accent1">
                      <a:alpha val="20000"/>
                    </a:schemeClr>
                  </a:solidFill>
                </a:ln>
              </p:spPr>
              <p:txBody>
                <a:bodyPr wrap="square" rtlCol="0">
                  <a:spAutoFit/>
                </a:bodyPr>
                <a:lstStyle/>
                <a:p>
                  <a:pPr algn="ctr">
                    <a:lnSpc>
                      <a:spcPct val="60000"/>
                    </a:lnSpc>
                    <a:buNone/>
                  </a:pPr>
                  <a:r>
                    <a:rPr lang="en-US" altLang="zh-CN" sz="2000">
                      <a:latin typeface="+mn-lt"/>
                      <a:cs typeface="+mn-lt"/>
                      <a:sym typeface="+mn-ea"/>
                    </a:rPr>
                    <a:t>addi R5, R0, 12</a:t>
                  </a:r>
                  <a:endParaRPr lang="en-US" altLang="zh-CN" sz="2000">
                    <a:latin typeface="+mn-lt"/>
                    <a:cs typeface="+mn-lt"/>
                    <a:sym typeface="+mn-ea"/>
                  </a:endParaRPr>
                </a:p>
              </p:txBody>
            </p:sp>
          </p:grpSp>
          <p:cxnSp>
            <p:nvCxnSpPr>
              <p:cNvPr id="26" name="直接箭头连接符 25"/>
              <p:cNvCxnSpPr/>
              <p:nvPr/>
            </p:nvCxnSpPr>
            <p:spPr>
              <a:xfrm flipH="1">
                <a:off x="13675" y="4494"/>
                <a:ext cx="680" cy="26"/>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10478" y="6080"/>
                <a:ext cx="2835" cy="1473"/>
              </a:xfrm>
              <a:prstGeom prst="ellipse">
                <a:avLst/>
              </a:prstGeom>
              <a:solidFill>
                <a:srgbClr val="C0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cs typeface="+mn-lt"/>
                  </a:rPr>
                  <a:t>Control</a:t>
                </a:r>
                <a:endParaRPr lang="en-US" altLang="zh-CN" sz="2000" b="1" dirty="0">
                  <a:cs typeface="+mn-lt"/>
                </a:endParaRPr>
              </a:p>
              <a:p>
                <a:pPr algn="ctr"/>
                <a:r>
                  <a:rPr lang="en-US" altLang="zh-CN" sz="2000" b="1" dirty="0">
                    <a:cs typeface="+mn-lt"/>
                  </a:rPr>
                  <a:t>Logic</a:t>
                </a:r>
                <a:endParaRPr lang="en-US" altLang="zh-CN" sz="2000" b="1" dirty="0">
                  <a:cs typeface="+mn-lt"/>
                </a:endParaRPr>
              </a:p>
            </p:txBody>
          </p:sp>
          <p:cxnSp>
            <p:nvCxnSpPr>
              <p:cNvPr id="28" name="直接箭头连接符 27"/>
              <p:cNvCxnSpPr>
                <a:stCxn id="27" idx="3"/>
                <a:endCxn id="8" idx="3"/>
              </p:cNvCxnSpPr>
              <p:nvPr/>
            </p:nvCxnSpPr>
            <p:spPr>
              <a:xfrm flipH="1">
                <a:off x="9145" y="7337"/>
                <a:ext cx="1748" cy="1054"/>
              </a:xfrm>
              <a:prstGeom prst="straightConnector1">
                <a:avLst/>
              </a:prstGeom>
              <a:ln w="28575">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7" idx="1"/>
              </p:cNvCxnSpPr>
              <p:nvPr/>
            </p:nvCxnSpPr>
            <p:spPr>
              <a:xfrm flipH="1" flipV="1">
                <a:off x="9033" y="5657"/>
                <a:ext cx="1860" cy="639"/>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rot="10800000">
                <a:off x="9940" y="2731"/>
                <a:ext cx="537" cy="4370"/>
              </a:xfrm>
              <a:prstGeom prst="bentConnector3">
                <a:avLst>
                  <a:gd name="adj1" fmla="val 169832"/>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cxnSp>
        <p:nvCxnSpPr>
          <p:cNvPr id="43" name="直接箭头连接符 42"/>
          <p:cNvCxnSpPr/>
          <p:nvPr/>
        </p:nvCxnSpPr>
        <p:spPr>
          <a:xfrm>
            <a:off x="4871720" y="5517515"/>
            <a:ext cx="1490345" cy="0"/>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40" idx="3"/>
          </p:cNvCxnSpPr>
          <p:nvPr/>
        </p:nvCxnSpPr>
        <p:spPr>
          <a:xfrm flipV="1">
            <a:off x="8716010" y="5179060"/>
            <a:ext cx="374650" cy="635"/>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6362065" y="4765675"/>
            <a:ext cx="2353945" cy="828040"/>
            <a:chOff x="10019" y="8409"/>
            <a:chExt cx="3754" cy="1467"/>
          </a:xfrm>
        </p:grpSpPr>
        <p:sp>
          <p:nvSpPr>
            <p:cNvPr id="40" name="矩形 39"/>
            <p:cNvSpPr/>
            <p:nvPr/>
          </p:nvSpPr>
          <p:spPr>
            <a:xfrm>
              <a:off x="10019" y="8409"/>
              <a:ext cx="3754" cy="1467"/>
            </a:xfrm>
            <a:prstGeom prst="rect">
              <a:avLst/>
            </a:prstGeom>
            <a:solidFill>
              <a:srgbClr val="7030A0"/>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41" name="文本框 40"/>
            <p:cNvSpPr txBox="1"/>
            <p:nvPr/>
          </p:nvSpPr>
          <p:spPr>
            <a:xfrm>
              <a:off x="10246" y="8409"/>
              <a:ext cx="3507" cy="707"/>
            </a:xfrm>
            <a:prstGeom prst="rect">
              <a:avLst/>
            </a:prstGeom>
            <a:solidFill>
              <a:srgbClr val="7030A0"/>
            </a:solidFill>
            <a:ln>
              <a:solidFill>
                <a:schemeClr val="accent1">
                  <a:alpha val="20000"/>
                </a:schemeClr>
              </a:solidFill>
            </a:ln>
          </p:spPr>
          <p:txBody>
            <a:bodyPr wrap="square" rtlCol="0">
              <a:spAutoFit/>
            </a:bodyPr>
            <a:lstStyle/>
            <a:p>
              <a:r>
                <a:rPr lang="en-US" altLang="zh-CN" sz="2000" b="1">
                  <a:solidFill>
                    <a:schemeClr val="bg1"/>
                  </a:solidFill>
                  <a:latin typeface="+mn-lt"/>
                  <a:cs typeface="+mn-lt"/>
                </a:rPr>
                <a:t>Memory Address</a:t>
              </a:r>
              <a:endParaRPr lang="en-US" altLang="zh-CN" sz="2000" b="1">
                <a:solidFill>
                  <a:schemeClr val="bg1"/>
                </a:solidFill>
                <a:latin typeface="+mn-lt"/>
                <a:cs typeface="+mn-lt"/>
              </a:endParaRPr>
            </a:p>
          </p:txBody>
        </p:sp>
        <p:sp>
          <p:nvSpPr>
            <p:cNvPr id="42" name="文本框 41"/>
            <p:cNvSpPr txBox="1"/>
            <p:nvPr/>
          </p:nvSpPr>
          <p:spPr>
            <a:xfrm>
              <a:off x="10328" y="9149"/>
              <a:ext cx="3247" cy="653"/>
            </a:xfrm>
            <a:prstGeom prst="rect">
              <a:avLst/>
            </a:prstGeom>
            <a:solidFill>
              <a:schemeClr val="bg1"/>
            </a:solidFill>
            <a:ln>
              <a:solidFill>
                <a:schemeClr val="accent1">
                  <a:alpha val="20000"/>
                </a:schemeClr>
              </a:solidFill>
            </a:ln>
          </p:spPr>
          <p:txBody>
            <a:bodyPr wrap="square" rtlCol="0">
              <a:spAutoFit/>
            </a:bodyPr>
            <a:lstStyle/>
            <a:p>
              <a:r>
                <a:rPr lang="en-US" altLang="zh-CN">
                  <a:latin typeface="+mn-lt"/>
                  <a:cs typeface="+mn-lt"/>
                </a:rPr>
                <a:t>  </a:t>
              </a:r>
              <a:endParaRPr lang="en-US" altLang="zh-CN">
                <a:latin typeface="+mn-lt"/>
                <a:cs typeface="+mn-lt"/>
              </a:endParaRPr>
            </a:p>
          </p:txBody>
        </p:sp>
      </p:grpSp>
      <p:grpSp>
        <p:nvGrpSpPr>
          <p:cNvPr id="47" name="组合 46"/>
          <p:cNvGrpSpPr/>
          <p:nvPr/>
        </p:nvGrpSpPr>
        <p:grpSpPr>
          <a:xfrm>
            <a:off x="6383655" y="5791835"/>
            <a:ext cx="2362200" cy="820420"/>
            <a:chOff x="10019" y="8409"/>
            <a:chExt cx="3754" cy="1467"/>
          </a:xfrm>
        </p:grpSpPr>
        <p:sp>
          <p:nvSpPr>
            <p:cNvPr id="48" name="矩形 47"/>
            <p:cNvSpPr/>
            <p:nvPr/>
          </p:nvSpPr>
          <p:spPr>
            <a:xfrm>
              <a:off x="10019" y="8409"/>
              <a:ext cx="3754" cy="1467"/>
            </a:xfrm>
            <a:prstGeom prst="rect">
              <a:avLst/>
            </a:prstGeom>
            <a:solidFill>
              <a:srgbClr val="7030A0"/>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49" name="文本框 48"/>
            <p:cNvSpPr txBox="1"/>
            <p:nvPr/>
          </p:nvSpPr>
          <p:spPr>
            <a:xfrm>
              <a:off x="10246" y="8409"/>
              <a:ext cx="3507" cy="713"/>
            </a:xfrm>
            <a:prstGeom prst="rect">
              <a:avLst/>
            </a:prstGeom>
            <a:solidFill>
              <a:srgbClr val="7030A0"/>
            </a:solidFill>
            <a:ln>
              <a:solidFill>
                <a:schemeClr val="accent1">
                  <a:alpha val="20000"/>
                </a:schemeClr>
              </a:solidFill>
            </a:ln>
          </p:spPr>
          <p:txBody>
            <a:bodyPr wrap="square" rtlCol="0">
              <a:spAutoFit/>
            </a:bodyPr>
            <a:lstStyle/>
            <a:p>
              <a:r>
                <a:rPr lang="en-US" altLang="zh-CN" sz="2000" b="1" dirty="0">
                  <a:solidFill>
                    <a:schemeClr val="bg1"/>
                  </a:solidFill>
                  <a:latin typeface="+mn-lt"/>
                  <a:cs typeface="+mn-lt"/>
                </a:rPr>
                <a:t>     Data</a:t>
              </a:r>
              <a:endParaRPr lang="en-US" altLang="zh-CN" sz="2000" b="1" dirty="0">
                <a:solidFill>
                  <a:schemeClr val="bg1"/>
                </a:solidFill>
                <a:latin typeface="+mn-lt"/>
                <a:cs typeface="+mn-lt"/>
              </a:endParaRPr>
            </a:p>
          </p:txBody>
        </p:sp>
        <p:sp>
          <p:nvSpPr>
            <p:cNvPr id="50" name="文本框 49"/>
            <p:cNvSpPr txBox="1"/>
            <p:nvPr/>
          </p:nvSpPr>
          <p:spPr>
            <a:xfrm>
              <a:off x="10328" y="9149"/>
              <a:ext cx="3247" cy="659"/>
            </a:xfrm>
            <a:prstGeom prst="rect">
              <a:avLst/>
            </a:prstGeom>
            <a:solidFill>
              <a:schemeClr val="bg1"/>
            </a:solidFill>
            <a:ln>
              <a:solidFill>
                <a:schemeClr val="accent1">
                  <a:alpha val="20000"/>
                </a:schemeClr>
              </a:solidFill>
            </a:ln>
          </p:spPr>
          <p:txBody>
            <a:bodyPr wrap="square" rtlCol="0">
              <a:spAutoFit/>
            </a:bodyPr>
            <a:lstStyle/>
            <a:p>
              <a:r>
                <a:rPr lang="en-US" altLang="zh-CN">
                  <a:latin typeface="+mn-lt"/>
                  <a:cs typeface="+mn-lt"/>
                </a:rPr>
                <a:t> </a:t>
              </a:r>
              <a:endParaRPr lang="en-US" altLang="zh-CN">
                <a:latin typeface="+mn-lt"/>
                <a:cs typeface="+mn-lt"/>
              </a:endParaRPr>
            </a:p>
          </p:txBody>
        </p:sp>
      </p:grpSp>
      <p:cxnSp>
        <p:nvCxnSpPr>
          <p:cNvPr id="52" name="直接箭头连接符 51"/>
          <p:cNvCxnSpPr/>
          <p:nvPr/>
        </p:nvCxnSpPr>
        <p:spPr>
          <a:xfrm>
            <a:off x="4871720" y="6165215"/>
            <a:ext cx="1511935" cy="0"/>
          </a:xfrm>
          <a:prstGeom prst="straightConnector1">
            <a:avLst/>
          </a:prstGeom>
          <a:ln w="28575">
            <a:solidFill>
              <a:srgbClr val="7030A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a:off x="8688070" y="6021070"/>
            <a:ext cx="432435" cy="0"/>
          </a:xfrm>
          <a:prstGeom prst="straightConnector1">
            <a:avLst/>
          </a:prstGeom>
          <a:ln w="28575">
            <a:solidFill>
              <a:srgbClr val="7030A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27" idx="1"/>
          </p:cNvCxnSpPr>
          <p:nvPr/>
        </p:nvCxnSpPr>
        <p:spPr>
          <a:xfrm flipH="1" flipV="1">
            <a:off x="5807710" y="3357245"/>
            <a:ext cx="1109345" cy="374015"/>
          </a:xfrm>
          <a:prstGeom prst="straightConnector1">
            <a:avLst/>
          </a:pr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a:stCxn id="27" idx="3"/>
          </p:cNvCxnSpPr>
          <p:nvPr/>
        </p:nvCxnSpPr>
        <p:spPr>
          <a:xfrm flipH="1">
            <a:off x="5880100" y="4327525"/>
            <a:ext cx="1036955" cy="541655"/>
          </a:xfrm>
          <a:prstGeom prst="straightConnector1">
            <a:avLst/>
          </a:pr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flipH="1">
            <a:off x="4871720" y="5386705"/>
            <a:ext cx="7620" cy="850265"/>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6" name="肘形连接符 55"/>
          <p:cNvCxnSpPr/>
          <p:nvPr/>
        </p:nvCxnSpPr>
        <p:spPr>
          <a:xfrm rot="16200000" flipV="1">
            <a:off x="2603500" y="4119245"/>
            <a:ext cx="3383280" cy="1139190"/>
          </a:xfrm>
          <a:prstGeom prst="bentConnector4">
            <a:avLst>
              <a:gd name="adj1" fmla="val 5198"/>
              <a:gd name="adj2" fmla="val 132608"/>
            </a:avLst>
          </a:prstGeom>
          <a:ln w="38100">
            <a:solidFill>
              <a:schemeClr val="tx1"/>
            </a:solidFill>
            <a:prstDash val="dash"/>
            <a:headEnd type="none"/>
            <a:tailEnd type="arrow" w="med" len="med"/>
          </a:ln>
        </p:spPr>
        <p:style>
          <a:lnRef idx="1">
            <a:schemeClr val="accent1"/>
          </a:lnRef>
          <a:fillRef idx="0">
            <a:schemeClr val="accent1"/>
          </a:fillRef>
          <a:effectRef idx="0">
            <a:schemeClr val="accent1"/>
          </a:effectRef>
          <a:fontRef idx="minor">
            <a:schemeClr val="tx1"/>
          </a:fontRef>
        </p:style>
      </p:cxnSp>
      <p:cxnSp>
        <p:nvCxnSpPr>
          <p:cNvPr id="39" name="肘形连接符 38"/>
          <p:cNvCxnSpPr/>
          <p:nvPr/>
        </p:nvCxnSpPr>
        <p:spPr>
          <a:xfrm rot="10800000">
            <a:off x="6319520" y="1700697"/>
            <a:ext cx="340995" cy="2503740"/>
          </a:xfrm>
          <a:prstGeom prst="bentConnector3">
            <a:avLst>
              <a:gd name="adj1" fmla="val 169832"/>
            </a:avLst>
          </a:pr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5" name="文本框 18"/>
          <p:cNvSpPr txBox="1"/>
          <p:nvPr/>
        </p:nvSpPr>
        <p:spPr>
          <a:xfrm>
            <a:off x="6456680" y="1268095"/>
            <a:ext cx="2226945" cy="369545"/>
          </a:xfrm>
          <a:prstGeom prst="rect">
            <a:avLst/>
          </a:prstGeom>
          <a:noFill/>
          <a:ln>
            <a:noFill/>
          </a:ln>
        </p:spPr>
        <p:txBody>
          <a:bodyPr wrap="square" rtlCol="0">
            <a:spAutoFit/>
          </a:bodyPr>
          <a:lstStyle/>
          <a:p>
            <a:r>
              <a:rPr lang="en-US" altLang="zh-CN" b="1" dirty="0">
                <a:solidFill>
                  <a:schemeClr val="bg1"/>
                </a:solidFill>
              </a:rPr>
              <a:t>Program Counter (PC)</a:t>
            </a:r>
            <a:endParaRPr lang="en-US" altLang="zh-CN" b="1" dirty="0">
              <a:solidFill>
                <a:schemeClr val="bg1"/>
              </a:solidFill>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Word</a:t>
            </a:r>
            <a:endParaRPr lang="en-US" dirty="0">
              <a:latin typeface="+mn-lt"/>
              <a:cs typeface="+mn-lt"/>
            </a:endParaRPr>
          </a:p>
        </p:txBody>
      </p:sp>
      <p:sp>
        <p:nvSpPr>
          <p:cNvPr id="3" name="Content Placeholder 2"/>
          <p:cNvSpPr>
            <a:spLocks noGrp="1"/>
          </p:cNvSpPr>
          <p:nvPr>
            <p:ph idx="1"/>
          </p:nvPr>
        </p:nvSpPr>
        <p:spPr>
          <a:xfrm>
            <a:off x="609600" y="1340769"/>
            <a:ext cx="10972800" cy="5040560"/>
          </a:xfrm>
        </p:spPr>
        <p:txBody>
          <a:bodyPr/>
          <a:lstStyle/>
          <a:p>
            <a:pPr marL="0" indent="0">
              <a:buNone/>
            </a:pPr>
            <a:endParaRPr lang="en-US" sz="1800">
              <a:cs typeface="+mn-lt"/>
            </a:endParaRPr>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latin typeface="+mn-lt"/>
                <a:cs typeface="+mn-lt"/>
              </a:rPr>
            </a:fld>
            <a:endParaRPr lang="en-US" altLang="en-US" dirty="0">
              <a:latin typeface="+mn-lt"/>
              <a:cs typeface="+mn-lt"/>
            </a:endParaRPr>
          </a:p>
        </p:txBody>
      </p:sp>
      <p:grpSp>
        <p:nvGrpSpPr>
          <p:cNvPr id="5" name="组合 4"/>
          <p:cNvGrpSpPr/>
          <p:nvPr/>
        </p:nvGrpSpPr>
        <p:grpSpPr>
          <a:xfrm>
            <a:off x="9120505" y="1268095"/>
            <a:ext cx="2202815" cy="4875987"/>
            <a:chOff x="10847" y="1820"/>
            <a:chExt cx="3441" cy="6688"/>
          </a:xfrm>
        </p:grpSpPr>
        <p:sp>
          <p:nvSpPr>
            <p:cNvPr id="6" name="矩形 5"/>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7" name="文本框 6"/>
            <p:cNvSpPr txBox="1"/>
            <p:nvPr/>
          </p:nvSpPr>
          <p:spPr>
            <a:xfrm>
              <a:off x="11291" y="2014"/>
              <a:ext cx="2552" cy="505"/>
            </a:xfrm>
            <a:prstGeom prst="rect">
              <a:avLst/>
            </a:prstGeom>
            <a:noFill/>
            <a:ln>
              <a:noFill/>
            </a:ln>
          </p:spPr>
          <p:txBody>
            <a:bodyPr wrap="square" rtlCol="0">
              <a:spAutoFit/>
            </a:bodyPr>
            <a:lstStyle/>
            <a:p>
              <a:r>
                <a:rPr lang="en-US" altLang="zh-CN" b="1">
                  <a:solidFill>
                    <a:schemeClr val="bg1"/>
                  </a:solidFill>
                  <a:latin typeface="+mn-lt"/>
                  <a:cs typeface="+mn-lt"/>
                </a:rPr>
                <a:t>      Memory</a:t>
              </a:r>
              <a:endParaRPr lang="en-US" altLang="zh-CN" b="1">
                <a:solidFill>
                  <a:schemeClr val="bg1"/>
                </a:solidFill>
                <a:latin typeface="+mn-lt"/>
                <a:cs typeface="+mn-lt"/>
              </a:endParaRPr>
            </a:p>
          </p:txBody>
        </p:sp>
      </p:grpSp>
      <p:graphicFrame>
        <p:nvGraphicFramePr>
          <p:cNvPr id="11" name="表格 10"/>
          <p:cNvGraphicFramePr/>
          <p:nvPr>
            <p:custDataLst>
              <p:tags r:id="rId1"/>
            </p:custDataLst>
          </p:nvPr>
        </p:nvGraphicFramePr>
        <p:xfrm>
          <a:off x="9302750" y="177990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cs typeface="+mn-lt"/>
                        </a:rPr>
                        <a:t>0</a:t>
                      </a:r>
                      <a:endParaRPr lang="en-US" altLang="zh-CN"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sz="1600" b="0">
                          <a:solidFill>
                            <a:schemeClr val="tx1"/>
                          </a:solidFill>
                          <a:cs typeface="+mn-lt"/>
                        </a:rPr>
                        <a:t>addi R5, R0, 12</a:t>
                      </a:r>
                      <a:endParaRPr lang="en-US" altLang="zh-CN" sz="1600"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4</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sz="1600">
                          <a:solidFill>
                            <a:schemeClr val="tx1"/>
                          </a:solidFill>
                          <a:cs typeface="+mn-lt"/>
                        </a:rPr>
                        <a:t>lw R6, R5</a:t>
                      </a: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FF00"/>
                    </a:solidFill>
                  </a:tcPr>
                </a:tc>
              </a:tr>
              <a:tr h="258445">
                <a:tc>
                  <a:txBody>
                    <a:bodyPr/>
                    <a:lstStyle/>
                    <a:p>
                      <a:pPr algn="dist">
                        <a:lnSpc>
                          <a:spcPct val="60000"/>
                        </a:lnSpc>
                        <a:buNone/>
                      </a:pPr>
                      <a:r>
                        <a:rPr lang="en-US" altLang="zh-CN">
                          <a:solidFill>
                            <a:schemeClr val="tx1"/>
                          </a:solidFill>
                          <a:cs typeface="+mn-lt"/>
                        </a:rPr>
                        <a:t>8</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12</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sz="1600">
                          <a:solidFill>
                            <a:schemeClr val="tx1"/>
                          </a:solidFill>
                          <a:cs typeface="+mn-lt"/>
                        </a:rPr>
                        <a:t>123456789</a:t>
                      </a: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16</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20</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43205">
                <a:tc>
                  <a:txBody>
                    <a:bodyPr/>
                    <a:lstStyle/>
                    <a:p>
                      <a:pPr algn="dist">
                        <a:lnSpc>
                          <a:spcPct val="60000"/>
                        </a:lnSpc>
                        <a:buNone/>
                      </a:pPr>
                      <a:r>
                        <a:rPr lang="en-US" altLang="zh-CN">
                          <a:solidFill>
                            <a:schemeClr val="tx1"/>
                          </a:solidFill>
                          <a:cs typeface="+mn-lt"/>
                        </a:rPr>
                        <a:t>24</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28</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32</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2" name="组合 11"/>
          <p:cNvGrpSpPr/>
          <p:nvPr/>
        </p:nvGrpSpPr>
        <p:grpSpPr>
          <a:xfrm>
            <a:off x="3574415" y="1054735"/>
            <a:ext cx="2202815" cy="3078480"/>
            <a:chOff x="10847" y="1820"/>
            <a:chExt cx="3441" cy="6688"/>
          </a:xfrm>
        </p:grpSpPr>
        <p:sp>
          <p:nvSpPr>
            <p:cNvPr id="13" name="矩形 12"/>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14" name="文本框 13"/>
            <p:cNvSpPr txBox="1"/>
            <p:nvPr/>
          </p:nvSpPr>
          <p:spPr>
            <a:xfrm>
              <a:off x="10959" y="2089"/>
              <a:ext cx="2997" cy="800"/>
            </a:xfrm>
            <a:prstGeom prst="rect">
              <a:avLst/>
            </a:prstGeom>
            <a:noFill/>
            <a:ln>
              <a:noFill/>
            </a:ln>
          </p:spPr>
          <p:txBody>
            <a:bodyPr wrap="square" rtlCol="0">
              <a:spAutoFit/>
            </a:bodyPr>
            <a:lstStyle/>
            <a:p>
              <a:r>
                <a:rPr lang="en-US" altLang="zh-CN" b="1">
                  <a:solidFill>
                    <a:schemeClr val="bg1"/>
                  </a:solidFill>
                  <a:latin typeface="+mn-lt"/>
                  <a:cs typeface="+mn-lt"/>
                </a:rPr>
                <a:t>      Register File</a:t>
              </a:r>
              <a:endParaRPr lang="en-US" altLang="zh-CN" b="1">
                <a:solidFill>
                  <a:schemeClr val="bg1"/>
                </a:solidFill>
                <a:latin typeface="+mn-lt"/>
                <a:cs typeface="+mn-lt"/>
              </a:endParaRPr>
            </a:p>
          </p:txBody>
        </p:sp>
      </p:grpSp>
      <p:graphicFrame>
        <p:nvGraphicFramePr>
          <p:cNvPr id="15" name="表格 14"/>
          <p:cNvGraphicFramePr/>
          <p:nvPr>
            <p:custDataLst>
              <p:tags r:id="rId2"/>
            </p:custDataLst>
          </p:nvPr>
        </p:nvGraphicFramePr>
        <p:xfrm>
          <a:off x="3725545" y="161099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cs typeface="+mn-lt"/>
                        </a:rPr>
                        <a:t>R0</a:t>
                      </a:r>
                      <a:endParaRPr lang="en-US" altLang="zh-CN"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b="0">
                          <a:solidFill>
                            <a:schemeClr val="tx1"/>
                          </a:solidFill>
                          <a:cs typeface="+mn-lt"/>
                        </a:rPr>
                        <a:t>0</a:t>
                      </a:r>
                      <a:endParaRPr lang="en-US" altLang="zh-CN"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85000"/>
                      </a:schemeClr>
                    </a:solidFill>
                  </a:tcPr>
                </a:tc>
              </a:tr>
              <a:tr h="258445">
                <a:tc>
                  <a:txBody>
                    <a:bodyPr/>
                    <a:lstStyle/>
                    <a:p>
                      <a:pPr algn="dist">
                        <a:lnSpc>
                          <a:spcPct val="60000"/>
                        </a:lnSpc>
                        <a:buNone/>
                      </a:pPr>
                      <a:r>
                        <a:rPr lang="en-US" altLang="zh-CN">
                          <a:cs typeface="+mn-lt"/>
                        </a:rPr>
                        <a:t>R1</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R2</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R3</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R4</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R5</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a:cs typeface="+mn-lt"/>
                        </a:rPr>
                        <a:t>12</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R6</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R7</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R8</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6" name="组合 15"/>
          <p:cNvGrpSpPr/>
          <p:nvPr/>
        </p:nvGrpSpPr>
        <p:grpSpPr>
          <a:xfrm>
            <a:off x="3574415" y="4510405"/>
            <a:ext cx="2232660" cy="841375"/>
            <a:chOff x="5291" y="7782"/>
            <a:chExt cx="3516" cy="1325"/>
          </a:xfrm>
        </p:grpSpPr>
        <p:sp>
          <p:nvSpPr>
            <p:cNvPr id="8" name="矩形 7"/>
            <p:cNvSpPr/>
            <p:nvPr/>
          </p:nvSpPr>
          <p:spPr>
            <a:xfrm>
              <a:off x="5291" y="7782"/>
              <a:ext cx="3516" cy="132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9" name="文本框 8"/>
            <p:cNvSpPr txBox="1"/>
            <p:nvPr/>
          </p:nvSpPr>
          <p:spPr>
            <a:xfrm>
              <a:off x="6481" y="7895"/>
              <a:ext cx="1136" cy="628"/>
            </a:xfrm>
            <a:prstGeom prst="rect">
              <a:avLst/>
            </a:prstGeom>
            <a:noFill/>
          </p:spPr>
          <p:txBody>
            <a:bodyPr wrap="square" rtlCol="0">
              <a:spAutoFit/>
            </a:bodyPr>
            <a:lstStyle/>
            <a:p>
              <a:r>
                <a:rPr lang="en-US" altLang="zh-CN" sz="2000" b="1">
                  <a:solidFill>
                    <a:schemeClr val="bg1"/>
                  </a:solidFill>
                  <a:latin typeface="+mn-lt"/>
                  <a:cs typeface="+mn-lt"/>
                </a:rPr>
                <a:t>ALU</a:t>
              </a:r>
              <a:endParaRPr lang="en-US" altLang="zh-CN" sz="2000" b="1">
                <a:solidFill>
                  <a:schemeClr val="bg1"/>
                </a:solidFill>
                <a:latin typeface="+mn-lt"/>
                <a:cs typeface="+mn-lt"/>
              </a:endParaRPr>
            </a:p>
          </p:txBody>
        </p:sp>
        <p:sp>
          <p:nvSpPr>
            <p:cNvPr id="10" name="文本框 9"/>
            <p:cNvSpPr txBox="1"/>
            <p:nvPr/>
          </p:nvSpPr>
          <p:spPr>
            <a:xfrm>
              <a:off x="5554" y="8462"/>
              <a:ext cx="2990" cy="580"/>
            </a:xfrm>
            <a:prstGeom prst="rect">
              <a:avLst/>
            </a:prstGeom>
            <a:solidFill>
              <a:srgbClr val="FFFF00"/>
            </a:solidFill>
            <a:ln>
              <a:solidFill>
                <a:schemeClr val="tx1"/>
              </a:solidFill>
            </a:ln>
          </p:spPr>
          <p:txBody>
            <a:bodyPr wrap="square" rtlCol="0">
              <a:spAutoFit/>
            </a:bodyPr>
            <a:lstStyle/>
            <a:p>
              <a:pPr algn="ctr"/>
              <a:r>
                <a:rPr lang="en-US" altLang="zh-CN">
                  <a:latin typeface="+mn-lt"/>
                  <a:cs typeface="+mn-lt"/>
                </a:rPr>
                <a:t>Pass through</a:t>
              </a:r>
              <a:endParaRPr lang="en-US" altLang="zh-CN">
                <a:latin typeface="+mn-lt"/>
                <a:cs typeface="+mn-lt"/>
              </a:endParaRPr>
            </a:p>
          </p:txBody>
        </p:sp>
      </p:grpSp>
      <p:cxnSp>
        <p:nvCxnSpPr>
          <p:cNvPr id="32" name="直接箭头连接符 31"/>
          <p:cNvCxnSpPr/>
          <p:nvPr/>
        </p:nvCxnSpPr>
        <p:spPr>
          <a:xfrm>
            <a:off x="5088890" y="4133215"/>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3" name="肘形连接符 32"/>
          <p:cNvCxnSpPr>
            <a:endCxn id="13" idx="1"/>
          </p:cNvCxnSpPr>
          <p:nvPr/>
        </p:nvCxnSpPr>
        <p:spPr>
          <a:xfrm rot="16200000" flipV="1">
            <a:off x="2447290" y="3720465"/>
            <a:ext cx="3550285" cy="1297305"/>
          </a:xfrm>
          <a:prstGeom prst="bentConnector4">
            <a:avLst>
              <a:gd name="adj1" fmla="val -1341"/>
              <a:gd name="adj2" fmla="val 118355"/>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4871720" y="5300980"/>
            <a:ext cx="0" cy="936625"/>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330065" y="4150360"/>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5735955" y="1268095"/>
            <a:ext cx="3384550" cy="3663367"/>
            <a:chOff x="9033" y="1997"/>
            <a:chExt cx="5330" cy="6394"/>
          </a:xfrm>
        </p:grpSpPr>
        <p:cxnSp>
          <p:nvCxnSpPr>
            <p:cNvPr id="29" name="直接箭头连接符 28"/>
            <p:cNvCxnSpPr>
              <a:stCxn id="25" idx="2"/>
              <a:endCxn id="27" idx="0"/>
            </p:cNvCxnSpPr>
            <p:nvPr/>
          </p:nvCxnSpPr>
          <p:spPr>
            <a:xfrm>
              <a:off x="11885" y="5040"/>
              <a:ext cx="11" cy="104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9033" y="1997"/>
              <a:ext cx="5330" cy="6394"/>
              <a:chOff x="9033" y="1997"/>
              <a:chExt cx="5330" cy="6394"/>
            </a:xfrm>
          </p:grpSpPr>
          <p:grpSp>
            <p:nvGrpSpPr>
              <p:cNvPr id="17" name="组合 16"/>
              <p:cNvGrpSpPr/>
              <p:nvPr/>
            </p:nvGrpSpPr>
            <p:grpSpPr>
              <a:xfrm>
                <a:off x="9941" y="1997"/>
                <a:ext cx="3754" cy="1467"/>
                <a:chOff x="5291" y="7895"/>
                <a:chExt cx="3754" cy="1467"/>
              </a:xfrm>
            </p:grpSpPr>
            <p:sp>
              <p:nvSpPr>
                <p:cNvPr id="18" name="矩形 17"/>
                <p:cNvSpPr/>
                <p:nvPr/>
              </p:nvSpPr>
              <p:spPr>
                <a:xfrm>
                  <a:off x="5291" y="7895"/>
                  <a:ext cx="3754" cy="1467"/>
                </a:xfrm>
                <a:prstGeom prst="rect">
                  <a:avLst/>
                </a:prstGeom>
                <a:solidFill>
                  <a:srgbClr val="C00000"/>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20" name="文本框 19"/>
                <p:cNvSpPr txBox="1"/>
                <p:nvPr/>
              </p:nvSpPr>
              <p:spPr>
                <a:xfrm>
                  <a:off x="5600" y="8635"/>
                  <a:ext cx="3247" cy="643"/>
                </a:xfrm>
                <a:prstGeom prst="rect">
                  <a:avLst/>
                </a:prstGeom>
                <a:solidFill>
                  <a:schemeClr val="bg1"/>
                </a:solidFill>
                <a:ln>
                  <a:solidFill>
                    <a:schemeClr val="accent1">
                      <a:alpha val="20000"/>
                    </a:schemeClr>
                  </a:solidFill>
                </a:ln>
              </p:spPr>
              <p:txBody>
                <a:bodyPr wrap="square" rtlCol="0">
                  <a:spAutoFit/>
                </a:bodyPr>
                <a:lstStyle/>
                <a:p>
                  <a:r>
                    <a:rPr lang="en-US" altLang="zh-CN">
                      <a:latin typeface="+mn-lt"/>
                      <a:cs typeface="+mn-lt"/>
                    </a:rPr>
                    <a:t>                 4</a:t>
                  </a:r>
                  <a:endParaRPr lang="en-US" altLang="zh-CN">
                    <a:latin typeface="+mn-lt"/>
                    <a:cs typeface="+mn-lt"/>
                  </a:endParaRPr>
                </a:p>
              </p:txBody>
            </p:sp>
          </p:grpSp>
          <p:cxnSp>
            <p:nvCxnSpPr>
              <p:cNvPr id="21" name="直接箭头连接符 20"/>
              <p:cNvCxnSpPr/>
              <p:nvPr/>
            </p:nvCxnSpPr>
            <p:spPr>
              <a:xfrm flipV="1">
                <a:off x="13683" y="2791"/>
                <a:ext cx="680" cy="1"/>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9952" y="3819"/>
                <a:ext cx="3816" cy="1467"/>
                <a:chOff x="5291" y="7895"/>
                <a:chExt cx="3816" cy="1467"/>
              </a:xfrm>
            </p:grpSpPr>
            <p:sp>
              <p:nvSpPr>
                <p:cNvPr id="23" name="矩形 22"/>
                <p:cNvSpPr/>
                <p:nvPr/>
              </p:nvSpPr>
              <p:spPr>
                <a:xfrm>
                  <a:off x="5291" y="7895"/>
                  <a:ext cx="3754" cy="1467"/>
                </a:xfrm>
                <a:prstGeom prst="rect">
                  <a:avLst/>
                </a:prstGeom>
                <a:solidFill>
                  <a:srgbClr val="C00000"/>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24" name="文本框 23"/>
                <p:cNvSpPr txBox="1"/>
                <p:nvPr/>
              </p:nvSpPr>
              <p:spPr>
                <a:xfrm>
                  <a:off x="5437" y="7895"/>
                  <a:ext cx="3670" cy="696"/>
                </a:xfrm>
                <a:prstGeom prst="rect">
                  <a:avLst/>
                </a:prstGeom>
                <a:noFill/>
                <a:ln>
                  <a:noFill/>
                </a:ln>
              </p:spPr>
              <p:txBody>
                <a:bodyPr wrap="square" rtlCol="0">
                  <a:spAutoFit/>
                </a:bodyPr>
                <a:lstStyle/>
                <a:p>
                  <a:pPr algn="ctr"/>
                  <a:r>
                    <a:rPr lang="en-US" altLang="zh-CN" sz="2000" b="1" dirty="0">
                      <a:solidFill>
                        <a:schemeClr val="bg1"/>
                      </a:solidFill>
                      <a:latin typeface="+mn-lt"/>
                      <a:cs typeface="+mn-lt"/>
                    </a:rPr>
                    <a:t>Instruction</a:t>
                  </a:r>
                  <a:endParaRPr lang="en-US" altLang="zh-CN" sz="2000" b="1" dirty="0">
                    <a:solidFill>
                      <a:schemeClr val="bg1"/>
                    </a:solidFill>
                    <a:latin typeface="+mn-lt"/>
                    <a:cs typeface="+mn-lt"/>
                  </a:endParaRPr>
                </a:p>
              </p:txBody>
            </p:sp>
            <p:sp>
              <p:nvSpPr>
                <p:cNvPr id="25" name="文本框 24"/>
                <p:cNvSpPr txBox="1"/>
                <p:nvPr/>
              </p:nvSpPr>
              <p:spPr>
                <a:xfrm>
                  <a:off x="5600" y="8635"/>
                  <a:ext cx="3247" cy="481"/>
                </a:xfrm>
                <a:prstGeom prst="rect">
                  <a:avLst/>
                </a:prstGeom>
                <a:solidFill>
                  <a:srgbClr val="FFFF00"/>
                </a:solidFill>
                <a:ln>
                  <a:solidFill>
                    <a:schemeClr val="accent1">
                      <a:alpha val="20000"/>
                    </a:schemeClr>
                  </a:solidFill>
                </a:ln>
              </p:spPr>
              <p:txBody>
                <a:bodyPr wrap="square" rtlCol="0">
                  <a:spAutoFit/>
                </a:bodyPr>
                <a:lstStyle/>
                <a:p>
                  <a:pPr algn="ctr">
                    <a:lnSpc>
                      <a:spcPct val="60000"/>
                    </a:lnSpc>
                    <a:buNone/>
                  </a:pPr>
                  <a:r>
                    <a:rPr lang="en-US" altLang="zh-CN" sz="2000">
                      <a:latin typeface="+mn-lt"/>
                      <a:cs typeface="+mn-lt"/>
                      <a:sym typeface="+mn-ea"/>
                    </a:rPr>
                    <a:t>lw R6, R5</a:t>
                  </a:r>
                  <a:endParaRPr lang="en-US" altLang="zh-CN" sz="2000">
                    <a:latin typeface="+mn-lt"/>
                    <a:cs typeface="+mn-lt"/>
                    <a:sym typeface="+mn-ea"/>
                  </a:endParaRPr>
                </a:p>
              </p:txBody>
            </p:sp>
          </p:grpSp>
          <p:cxnSp>
            <p:nvCxnSpPr>
              <p:cNvPr id="26" name="直接箭头连接符 25"/>
              <p:cNvCxnSpPr/>
              <p:nvPr/>
            </p:nvCxnSpPr>
            <p:spPr>
              <a:xfrm flipH="1">
                <a:off x="13675" y="4494"/>
                <a:ext cx="680" cy="26"/>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10478" y="6080"/>
                <a:ext cx="2835" cy="1473"/>
              </a:xfrm>
              <a:prstGeom prst="ellipse">
                <a:avLst/>
              </a:prstGeom>
              <a:solidFill>
                <a:srgbClr val="C0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cs typeface="+mn-lt"/>
                  </a:rPr>
                  <a:t>Control</a:t>
                </a:r>
                <a:endParaRPr lang="en-US" altLang="zh-CN" sz="2000" b="1" dirty="0">
                  <a:cs typeface="+mn-lt"/>
                </a:endParaRPr>
              </a:p>
              <a:p>
                <a:pPr algn="ctr"/>
                <a:r>
                  <a:rPr lang="en-US" altLang="zh-CN" sz="2000" b="1" dirty="0">
                    <a:cs typeface="+mn-lt"/>
                  </a:rPr>
                  <a:t>Logic</a:t>
                </a:r>
                <a:endParaRPr lang="en-US" altLang="zh-CN" sz="2000" b="1" dirty="0">
                  <a:cs typeface="+mn-lt"/>
                </a:endParaRPr>
              </a:p>
            </p:txBody>
          </p:sp>
          <p:cxnSp>
            <p:nvCxnSpPr>
              <p:cNvPr id="28" name="直接箭头连接符 27"/>
              <p:cNvCxnSpPr>
                <a:stCxn id="27" idx="3"/>
                <a:endCxn id="8" idx="3"/>
              </p:cNvCxnSpPr>
              <p:nvPr/>
            </p:nvCxnSpPr>
            <p:spPr>
              <a:xfrm flipH="1">
                <a:off x="9145" y="7337"/>
                <a:ext cx="1748" cy="1054"/>
              </a:xfrm>
              <a:prstGeom prst="straightConnector1">
                <a:avLst/>
              </a:prstGeom>
              <a:ln w="28575">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7" idx="1"/>
              </p:cNvCxnSpPr>
              <p:nvPr/>
            </p:nvCxnSpPr>
            <p:spPr>
              <a:xfrm flipH="1" flipV="1">
                <a:off x="9033" y="5657"/>
                <a:ext cx="1860" cy="639"/>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rot="10800000">
                <a:off x="9940" y="2731"/>
                <a:ext cx="537" cy="4370"/>
              </a:xfrm>
              <a:prstGeom prst="bentConnector3">
                <a:avLst>
                  <a:gd name="adj1" fmla="val 169832"/>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cxnSp>
        <p:nvCxnSpPr>
          <p:cNvPr id="43" name="直接箭头连接符 42"/>
          <p:cNvCxnSpPr/>
          <p:nvPr/>
        </p:nvCxnSpPr>
        <p:spPr>
          <a:xfrm>
            <a:off x="4871720" y="5517515"/>
            <a:ext cx="1490345" cy="0"/>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40" idx="3"/>
          </p:cNvCxnSpPr>
          <p:nvPr/>
        </p:nvCxnSpPr>
        <p:spPr>
          <a:xfrm flipV="1">
            <a:off x="8716010" y="5179060"/>
            <a:ext cx="374650" cy="635"/>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6362065" y="4765675"/>
            <a:ext cx="2353945" cy="828040"/>
            <a:chOff x="10019" y="8409"/>
            <a:chExt cx="3754" cy="1467"/>
          </a:xfrm>
        </p:grpSpPr>
        <p:sp>
          <p:nvSpPr>
            <p:cNvPr id="40" name="矩形 39"/>
            <p:cNvSpPr/>
            <p:nvPr/>
          </p:nvSpPr>
          <p:spPr>
            <a:xfrm>
              <a:off x="10019" y="8409"/>
              <a:ext cx="3754" cy="1467"/>
            </a:xfrm>
            <a:prstGeom prst="rect">
              <a:avLst/>
            </a:prstGeom>
            <a:solidFill>
              <a:srgbClr val="7030A0"/>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41" name="文本框 40"/>
            <p:cNvSpPr txBox="1"/>
            <p:nvPr/>
          </p:nvSpPr>
          <p:spPr>
            <a:xfrm>
              <a:off x="10246" y="8409"/>
              <a:ext cx="3507" cy="707"/>
            </a:xfrm>
            <a:prstGeom prst="rect">
              <a:avLst/>
            </a:prstGeom>
            <a:solidFill>
              <a:srgbClr val="7030A0"/>
            </a:solidFill>
            <a:ln>
              <a:solidFill>
                <a:schemeClr val="accent1">
                  <a:alpha val="20000"/>
                </a:schemeClr>
              </a:solidFill>
            </a:ln>
          </p:spPr>
          <p:txBody>
            <a:bodyPr wrap="square" rtlCol="0">
              <a:spAutoFit/>
            </a:bodyPr>
            <a:lstStyle/>
            <a:p>
              <a:r>
                <a:rPr lang="en-US" altLang="zh-CN" sz="2000" b="1">
                  <a:solidFill>
                    <a:schemeClr val="bg1"/>
                  </a:solidFill>
                  <a:latin typeface="+mn-lt"/>
                  <a:cs typeface="+mn-lt"/>
                </a:rPr>
                <a:t>Memory Address</a:t>
              </a:r>
              <a:endParaRPr lang="en-US" altLang="zh-CN" sz="2000" b="1">
                <a:solidFill>
                  <a:schemeClr val="bg1"/>
                </a:solidFill>
                <a:latin typeface="+mn-lt"/>
                <a:cs typeface="+mn-lt"/>
              </a:endParaRPr>
            </a:p>
          </p:txBody>
        </p:sp>
        <p:sp>
          <p:nvSpPr>
            <p:cNvPr id="42" name="文本框 41"/>
            <p:cNvSpPr txBox="1"/>
            <p:nvPr/>
          </p:nvSpPr>
          <p:spPr>
            <a:xfrm>
              <a:off x="10328" y="9149"/>
              <a:ext cx="3247" cy="653"/>
            </a:xfrm>
            <a:prstGeom prst="rect">
              <a:avLst/>
            </a:prstGeom>
            <a:solidFill>
              <a:srgbClr val="FFFF00"/>
            </a:solidFill>
            <a:ln>
              <a:solidFill>
                <a:schemeClr val="accent1">
                  <a:alpha val="20000"/>
                </a:schemeClr>
              </a:solidFill>
            </a:ln>
          </p:spPr>
          <p:txBody>
            <a:bodyPr wrap="square" rtlCol="0">
              <a:spAutoFit/>
            </a:bodyPr>
            <a:lstStyle/>
            <a:p>
              <a:pPr algn="ctr"/>
              <a:r>
                <a:rPr lang="en-US" altLang="zh-CN">
                  <a:latin typeface="+mn-lt"/>
                  <a:cs typeface="+mn-lt"/>
                </a:rPr>
                <a:t>12  </a:t>
              </a:r>
              <a:endParaRPr lang="en-US" altLang="zh-CN">
                <a:latin typeface="+mn-lt"/>
                <a:cs typeface="+mn-lt"/>
              </a:endParaRPr>
            </a:p>
          </p:txBody>
        </p:sp>
      </p:grpSp>
      <p:grpSp>
        <p:nvGrpSpPr>
          <p:cNvPr id="47" name="组合 46"/>
          <p:cNvGrpSpPr/>
          <p:nvPr/>
        </p:nvGrpSpPr>
        <p:grpSpPr>
          <a:xfrm>
            <a:off x="6383655" y="5791835"/>
            <a:ext cx="2362200" cy="820420"/>
            <a:chOff x="10019" y="8409"/>
            <a:chExt cx="3754" cy="1467"/>
          </a:xfrm>
        </p:grpSpPr>
        <p:sp>
          <p:nvSpPr>
            <p:cNvPr id="48" name="矩形 47"/>
            <p:cNvSpPr/>
            <p:nvPr/>
          </p:nvSpPr>
          <p:spPr>
            <a:xfrm>
              <a:off x="10019" y="8409"/>
              <a:ext cx="3754" cy="1467"/>
            </a:xfrm>
            <a:prstGeom prst="rect">
              <a:avLst/>
            </a:prstGeom>
            <a:solidFill>
              <a:srgbClr val="7030A0"/>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49" name="文本框 48"/>
            <p:cNvSpPr txBox="1"/>
            <p:nvPr/>
          </p:nvSpPr>
          <p:spPr>
            <a:xfrm>
              <a:off x="10246" y="8409"/>
              <a:ext cx="3507" cy="713"/>
            </a:xfrm>
            <a:prstGeom prst="rect">
              <a:avLst/>
            </a:prstGeom>
            <a:solidFill>
              <a:srgbClr val="7030A0"/>
            </a:solidFill>
            <a:ln>
              <a:solidFill>
                <a:schemeClr val="accent1">
                  <a:alpha val="20000"/>
                </a:schemeClr>
              </a:solidFill>
            </a:ln>
          </p:spPr>
          <p:txBody>
            <a:bodyPr wrap="square" rtlCol="0">
              <a:spAutoFit/>
            </a:bodyPr>
            <a:lstStyle/>
            <a:p>
              <a:r>
                <a:rPr lang="en-US" altLang="zh-CN" sz="2000" b="1" dirty="0">
                  <a:solidFill>
                    <a:schemeClr val="bg1"/>
                  </a:solidFill>
                  <a:latin typeface="+mn-lt"/>
                  <a:cs typeface="+mn-lt"/>
                </a:rPr>
                <a:t>     Data</a:t>
              </a:r>
              <a:endParaRPr lang="en-US" altLang="zh-CN" sz="2000" b="1" dirty="0">
                <a:solidFill>
                  <a:schemeClr val="bg1"/>
                </a:solidFill>
                <a:latin typeface="+mn-lt"/>
                <a:cs typeface="+mn-lt"/>
              </a:endParaRPr>
            </a:p>
          </p:txBody>
        </p:sp>
        <p:sp>
          <p:nvSpPr>
            <p:cNvPr id="50" name="文本框 49"/>
            <p:cNvSpPr txBox="1"/>
            <p:nvPr/>
          </p:nvSpPr>
          <p:spPr>
            <a:xfrm>
              <a:off x="10328" y="9149"/>
              <a:ext cx="3247" cy="659"/>
            </a:xfrm>
            <a:prstGeom prst="rect">
              <a:avLst/>
            </a:prstGeom>
            <a:solidFill>
              <a:schemeClr val="bg1"/>
            </a:solidFill>
            <a:ln>
              <a:solidFill>
                <a:schemeClr val="accent1">
                  <a:alpha val="20000"/>
                </a:schemeClr>
              </a:solidFill>
            </a:ln>
          </p:spPr>
          <p:txBody>
            <a:bodyPr wrap="square" rtlCol="0">
              <a:spAutoFit/>
            </a:bodyPr>
            <a:lstStyle/>
            <a:p>
              <a:r>
                <a:rPr lang="en-US" altLang="zh-CN">
                  <a:latin typeface="+mn-lt"/>
                  <a:cs typeface="+mn-lt"/>
                </a:rPr>
                <a:t> </a:t>
              </a:r>
              <a:endParaRPr lang="en-US" altLang="zh-CN">
                <a:latin typeface="+mn-lt"/>
                <a:cs typeface="+mn-lt"/>
              </a:endParaRPr>
            </a:p>
          </p:txBody>
        </p:sp>
      </p:grpSp>
      <p:cxnSp>
        <p:nvCxnSpPr>
          <p:cNvPr id="52" name="直接箭头连接符 51"/>
          <p:cNvCxnSpPr/>
          <p:nvPr/>
        </p:nvCxnSpPr>
        <p:spPr>
          <a:xfrm>
            <a:off x="4871720" y="6165215"/>
            <a:ext cx="1511935" cy="0"/>
          </a:xfrm>
          <a:prstGeom prst="straightConnector1">
            <a:avLst/>
          </a:prstGeom>
          <a:ln w="28575">
            <a:solidFill>
              <a:srgbClr val="7030A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a:off x="8688070" y="6021070"/>
            <a:ext cx="432435" cy="0"/>
          </a:xfrm>
          <a:prstGeom prst="straightConnector1">
            <a:avLst/>
          </a:prstGeom>
          <a:ln w="28575">
            <a:solidFill>
              <a:srgbClr val="7030A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endCxn id="25" idx="3"/>
          </p:cNvCxnSpPr>
          <p:nvPr/>
        </p:nvCxnSpPr>
        <p:spPr>
          <a:xfrm flipH="1">
            <a:off x="8577580" y="2153285"/>
            <a:ext cx="1255395" cy="720725"/>
          </a:xfrm>
          <a:prstGeom prst="straightConnector1">
            <a:avLst/>
          </a:prstGeom>
          <a:ln w="5715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flipH="1" flipV="1">
            <a:off x="5807710" y="3357245"/>
            <a:ext cx="1109345" cy="374015"/>
          </a:xfrm>
          <a:prstGeom prst="straightConnector1">
            <a:avLst/>
          </a:pr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H="1">
            <a:off x="5880100" y="4327525"/>
            <a:ext cx="1036955" cy="541655"/>
          </a:xfrm>
          <a:prstGeom prst="straightConnector1">
            <a:avLst/>
          </a:pr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9" name="椭圆 58"/>
          <p:cNvSpPr/>
          <p:nvPr/>
        </p:nvSpPr>
        <p:spPr>
          <a:xfrm>
            <a:off x="4672965" y="2792730"/>
            <a:ext cx="378460" cy="360045"/>
          </a:xfrm>
          <a:prstGeom prst="ellipse">
            <a:avLst/>
          </a:prstGeom>
          <a:noFill/>
          <a:ln w="38100">
            <a:solidFill>
              <a:srgbClr val="FFC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8" name="直接箭头连接符 57"/>
          <p:cNvCxnSpPr>
            <a:stCxn id="59" idx="4"/>
          </p:cNvCxnSpPr>
          <p:nvPr/>
        </p:nvCxnSpPr>
        <p:spPr>
          <a:xfrm flipH="1">
            <a:off x="4439920" y="3152775"/>
            <a:ext cx="422275" cy="1283970"/>
          </a:xfrm>
          <a:prstGeom prst="straightConnector1">
            <a:avLst/>
          </a:prstGeom>
          <a:ln w="38100">
            <a:solidFill>
              <a:srgbClr val="FFC000"/>
            </a:solidFill>
            <a:tailEnd type="arrow"/>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a:off x="4882515" y="5445125"/>
            <a:ext cx="1490345" cy="0"/>
          </a:xfrm>
          <a:prstGeom prst="straightConnector1">
            <a:avLst/>
          </a:pr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6" name="文本框 18"/>
          <p:cNvSpPr txBox="1"/>
          <p:nvPr/>
        </p:nvSpPr>
        <p:spPr>
          <a:xfrm>
            <a:off x="6456680" y="1268095"/>
            <a:ext cx="2226945" cy="369545"/>
          </a:xfrm>
          <a:prstGeom prst="rect">
            <a:avLst/>
          </a:prstGeom>
          <a:noFill/>
          <a:ln>
            <a:noFill/>
          </a:ln>
        </p:spPr>
        <p:txBody>
          <a:bodyPr wrap="square" rtlCol="0">
            <a:spAutoFit/>
          </a:bodyPr>
          <a:lstStyle/>
          <a:p>
            <a:r>
              <a:rPr lang="en-US" altLang="zh-CN" b="1" dirty="0">
                <a:solidFill>
                  <a:schemeClr val="bg1"/>
                </a:solidFill>
              </a:rPr>
              <a:t>Program Counter (PC)</a:t>
            </a:r>
            <a:endParaRPr lang="en-US" altLang="zh-CN" b="1" dirty="0">
              <a:solidFill>
                <a:schemeClr val="bg1"/>
              </a:solidFill>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Word</a:t>
            </a:r>
            <a:endParaRPr lang="en-US" dirty="0">
              <a:latin typeface="+mn-lt"/>
              <a:cs typeface="+mn-lt"/>
            </a:endParaRPr>
          </a:p>
        </p:txBody>
      </p:sp>
      <p:sp>
        <p:nvSpPr>
          <p:cNvPr id="3" name="Content Placeholder 2"/>
          <p:cNvSpPr>
            <a:spLocks noGrp="1"/>
          </p:cNvSpPr>
          <p:nvPr>
            <p:ph idx="1"/>
          </p:nvPr>
        </p:nvSpPr>
        <p:spPr>
          <a:xfrm>
            <a:off x="609600" y="1340769"/>
            <a:ext cx="10972800" cy="5040560"/>
          </a:xfrm>
        </p:spPr>
        <p:txBody>
          <a:bodyPr/>
          <a:lstStyle/>
          <a:p>
            <a:pPr marL="0" indent="0">
              <a:buNone/>
            </a:pPr>
            <a:endParaRPr lang="en-US" sz="1800">
              <a:cs typeface="+mn-lt"/>
            </a:endParaRPr>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latin typeface="+mn-lt"/>
                <a:cs typeface="+mn-lt"/>
              </a:rPr>
            </a:fld>
            <a:endParaRPr lang="en-US" altLang="en-US" dirty="0">
              <a:latin typeface="+mn-lt"/>
              <a:cs typeface="+mn-lt"/>
            </a:endParaRPr>
          </a:p>
        </p:txBody>
      </p:sp>
      <p:grpSp>
        <p:nvGrpSpPr>
          <p:cNvPr id="5" name="组合 4"/>
          <p:cNvGrpSpPr/>
          <p:nvPr/>
        </p:nvGrpSpPr>
        <p:grpSpPr>
          <a:xfrm>
            <a:off x="9120505" y="1268095"/>
            <a:ext cx="2202815" cy="4875987"/>
            <a:chOff x="10847" y="1820"/>
            <a:chExt cx="3441" cy="6688"/>
          </a:xfrm>
        </p:grpSpPr>
        <p:sp>
          <p:nvSpPr>
            <p:cNvPr id="6" name="矩形 5"/>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7" name="文本框 6"/>
            <p:cNvSpPr txBox="1"/>
            <p:nvPr/>
          </p:nvSpPr>
          <p:spPr>
            <a:xfrm>
              <a:off x="11291" y="2014"/>
              <a:ext cx="2552" cy="505"/>
            </a:xfrm>
            <a:prstGeom prst="rect">
              <a:avLst/>
            </a:prstGeom>
            <a:noFill/>
            <a:ln>
              <a:noFill/>
            </a:ln>
          </p:spPr>
          <p:txBody>
            <a:bodyPr wrap="square" rtlCol="0">
              <a:spAutoFit/>
            </a:bodyPr>
            <a:lstStyle/>
            <a:p>
              <a:r>
                <a:rPr lang="en-US" altLang="zh-CN" b="1">
                  <a:solidFill>
                    <a:schemeClr val="bg1"/>
                  </a:solidFill>
                  <a:latin typeface="+mn-lt"/>
                  <a:cs typeface="+mn-lt"/>
                </a:rPr>
                <a:t>      Memory</a:t>
              </a:r>
              <a:endParaRPr lang="en-US" altLang="zh-CN" b="1">
                <a:solidFill>
                  <a:schemeClr val="bg1"/>
                </a:solidFill>
                <a:latin typeface="+mn-lt"/>
                <a:cs typeface="+mn-lt"/>
              </a:endParaRPr>
            </a:p>
          </p:txBody>
        </p:sp>
      </p:grpSp>
      <p:graphicFrame>
        <p:nvGraphicFramePr>
          <p:cNvPr id="11" name="表格 10"/>
          <p:cNvGraphicFramePr/>
          <p:nvPr>
            <p:custDataLst>
              <p:tags r:id="rId1"/>
            </p:custDataLst>
          </p:nvPr>
        </p:nvGraphicFramePr>
        <p:xfrm>
          <a:off x="9302750" y="177990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cs typeface="+mn-lt"/>
                        </a:rPr>
                        <a:t>0</a:t>
                      </a:r>
                      <a:endParaRPr lang="en-US" altLang="zh-CN"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sz="1600" b="0">
                          <a:solidFill>
                            <a:schemeClr val="tx1"/>
                          </a:solidFill>
                          <a:cs typeface="+mn-lt"/>
                        </a:rPr>
                        <a:t>addi R5, R0, 12</a:t>
                      </a:r>
                      <a:endParaRPr lang="en-US" altLang="zh-CN" sz="1600"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4</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sz="1600">
                          <a:solidFill>
                            <a:schemeClr val="tx1"/>
                          </a:solidFill>
                          <a:cs typeface="+mn-lt"/>
                        </a:rPr>
                        <a:t>lw R6, R5</a:t>
                      </a: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8</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12</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sz="1600">
                          <a:solidFill>
                            <a:schemeClr val="tx1"/>
                          </a:solidFill>
                          <a:cs typeface="+mn-lt"/>
                        </a:rPr>
                        <a:t>123456789</a:t>
                      </a: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FF00"/>
                    </a:solidFill>
                  </a:tcPr>
                </a:tc>
              </a:tr>
              <a:tr h="258445">
                <a:tc>
                  <a:txBody>
                    <a:bodyPr/>
                    <a:lstStyle/>
                    <a:p>
                      <a:pPr algn="dist">
                        <a:lnSpc>
                          <a:spcPct val="60000"/>
                        </a:lnSpc>
                        <a:buNone/>
                      </a:pPr>
                      <a:r>
                        <a:rPr lang="en-US" altLang="zh-CN">
                          <a:solidFill>
                            <a:schemeClr val="tx1"/>
                          </a:solidFill>
                          <a:cs typeface="+mn-lt"/>
                        </a:rPr>
                        <a:t>16</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20</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43205">
                <a:tc>
                  <a:txBody>
                    <a:bodyPr/>
                    <a:lstStyle/>
                    <a:p>
                      <a:pPr algn="dist">
                        <a:lnSpc>
                          <a:spcPct val="60000"/>
                        </a:lnSpc>
                        <a:buNone/>
                      </a:pPr>
                      <a:r>
                        <a:rPr lang="en-US" altLang="zh-CN">
                          <a:solidFill>
                            <a:schemeClr val="tx1"/>
                          </a:solidFill>
                          <a:cs typeface="+mn-lt"/>
                        </a:rPr>
                        <a:t>24</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28</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32</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2" name="组合 11"/>
          <p:cNvGrpSpPr/>
          <p:nvPr/>
        </p:nvGrpSpPr>
        <p:grpSpPr>
          <a:xfrm>
            <a:off x="3574415" y="1054735"/>
            <a:ext cx="2202815" cy="3078480"/>
            <a:chOff x="10847" y="1820"/>
            <a:chExt cx="3441" cy="6688"/>
          </a:xfrm>
        </p:grpSpPr>
        <p:sp>
          <p:nvSpPr>
            <p:cNvPr id="13" name="矩形 12"/>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14" name="文本框 13"/>
            <p:cNvSpPr txBox="1"/>
            <p:nvPr/>
          </p:nvSpPr>
          <p:spPr>
            <a:xfrm>
              <a:off x="10959" y="2089"/>
              <a:ext cx="2997" cy="800"/>
            </a:xfrm>
            <a:prstGeom prst="rect">
              <a:avLst/>
            </a:prstGeom>
            <a:noFill/>
            <a:ln>
              <a:noFill/>
            </a:ln>
          </p:spPr>
          <p:txBody>
            <a:bodyPr wrap="square" rtlCol="0">
              <a:spAutoFit/>
            </a:bodyPr>
            <a:lstStyle/>
            <a:p>
              <a:r>
                <a:rPr lang="en-US" altLang="zh-CN" b="1">
                  <a:solidFill>
                    <a:schemeClr val="bg1"/>
                  </a:solidFill>
                  <a:latin typeface="+mn-lt"/>
                  <a:cs typeface="+mn-lt"/>
                </a:rPr>
                <a:t>      Register File</a:t>
              </a:r>
              <a:endParaRPr lang="en-US" altLang="zh-CN" b="1">
                <a:solidFill>
                  <a:schemeClr val="bg1"/>
                </a:solidFill>
                <a:latin typeface="+mn-lt"/>
                <a:cs typeface="+mn-lt"/>
              </a:endParaRPr>
            </a:p>
          </p:txBody>
        </p:sp>
      </p:grpSp>
      <p:graphicFrame>
        <p:nvGraphicFramePr>
          <p:cNvPr id="15" name="表格 14"/>
          <p:cNvGraphicFramePr/>
          <p:nvPr>
            <p:custDataLst>
              <p:tags r:id="rId2"/>
            </p:custDataLst>
          </p:nvPr>
        </p:nvGraphicFramePr>
        <p:xfrm>
          <a:off x="3725545" y="161099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cs typeface="+mn-lt"/>
                        </a:rPr>
                        <a:t>R0</a:t>
                      </a:r>
                      <a:endParaRPr lang="en-US" altLang="zh-CN"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b="0">
                          <a:solidFill>
                            <a:schemeClr val="tx1"/>
                          </a:solidFill>
                          <a:cs typeface="+mn-lt"/>
                        </a:rPr>
                        <a:t>0</a:t>
                      </a:r>
                      <a:endParaRPr lang="en-US" altLang="zh-CN"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85000"/>
                      </a:schemeClr>
                    </a:solidFill>
                  </a:tcPr>
                </a:tc>
              </a:tr>
              <a:tr h="258445">
                <a:tc>
                  <a:txBody>
                    <a:bodyPr/>
                    <a:lstStyle/>
                    <a:p>
                      <a:pPr algn="dist">
                        <a:lnSpc>
                          <a:spcPct val="60000"/>
                        </a:lnSpc>
                        <a:buNone/>
                      </a:pPr>
                      <a:r>
                        <a:rPr lang="en-US" altLang="zh-CN">
                          <a:cs typeface="+mn-lt"/>
                        </a:rPr>
                        <a:t>R1</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R2</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R3</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R4</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R5</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a:cs typeface="+mn-lt"/>
                        </a:rPr>
                        <a:t>12</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R6</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a:cs typeface="+mn-lt"/>
                        </a:rPr>
                        <a:t>123456789</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FF00"/>
                    </a:solidFill>
                  </a:tcPr>
                </a:tc>
              </a:tr>
              <a:tr h="258445">
                <a:tc>
                  <a:txBody>
                    <a:bodyPr/>
                    <a:lstStyle/>
                    <a:p>
                      <a:pPr algn="dist">
                        <a:lnSpc>
                          <a:spcPct val="60000"/>
                        </a:lnSpc>
                        <a:buNone/>
                      </a:pPr>
                      <a:r>
                        <a:rPr lang="en-US" altLang="zh-CN">
                          <a:cs typeface="+mn-lt"/>
                        </a:rPr>
                        <a:t>R7</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R8</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6" name="组合 15"/>
          <p:cNvGrpSpPr/>
          <p:nvPr/>
        </p:nvGrpSpPr>
        <p:grpSpPr>
          <a:xfrm>
            <a:off x="3574415" y="4510405"/>
            <a:ext cx="2232660" cy="841375"/>
            <a:chOff x="5291" y="7782"/>
            <a:chExt cx="3516" cy="1325"/>
          </a:xfrm>
        </p:grpSpPr>
        <p:sp>
          <p:nvSpPr>
            <p:cNvPr id="8" name="矩形 7"/>
            <p:cNvSpPr/>
            <p:nvPr/>
          </p:nvSpPr>
          <p:spPr>
            <a:xfrm>
              <a:off x="5291" y="7782"/>
              <a:ext cx="3516" cy="132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9" name="文本框 8"/>
            <p:cNvSpPr txBox="1"/>
            <p:nvPr/>
          </p:nvSpPr>
          <p:spPr>
            <a:xfrm>
              <a:off x="6481" y="7895"/>
              <a:ext cx="1136" cy="628"/>
            </a:xfrm>
            <a:prstGeom prst="rect">
              <a:avLst/>
            </a:prstGeom>
            <a:noFill/>
          </p:spPr>
          <p:txBody>
            <a:bodyPr wrap="square" rtlCol="0">
              <a:spAutoFit/>
            </a:bodyPr>
            <a:lstStyle/>
            <a:p>
              <a:r>
                <a:rPr lang="en-US" altLang="zh-CN" sz="2000" b="1">
                  <a:solidFill>
                    <a:schemeClr val="bg1"/>
                  </a:solidFill>
                  <a:latin typeface="+mn-lt"/>
                  <a:cs typeface="+mn-lt"/>
                </a:rPr>
                <a:t>ALU</a:t>
              </a:r>
              <a:endParaRPr lang="en-US" altLang="zh-CN" sz="2000" b="1">
                <a:solidFill>
                  <a:schemeClr val="bg1"/>
                </a:solidFill>
                <a:latin typeface="+mn-lt"/>
                <a:cs typeface="+mn-lt"/>
              </a:endParaRPr>
            </a:p>
          </p:txBody>
        </p:sp>
        <p:sp>
          <p:nvSpPr>
            <p:cNvPr id="10" name="文本框 9"/>
            <p:cNvSpPr txBox="1"/>
            <p:nvPr/>
          </p:nvSpPr>
          <p:spPr>
            <a:xfrm>
              <a:off x="5554" y="8462"/>
              <a:ext cx="2990" cy="580"/>
            </a:xfrm>
            <a:prstGeom prst="rect">
              <a:avLst/>
            </a:prstGeom>
            <a:solidFill>
              <a:srgbClr val="FFFF00"/>
            </a:solidFill>
            <a:ln>
              <a:solidFill>
                <a:schemeClr val="tx1"/>
              </a:solidFill>
            </a:ln>
          </p:spPr>
          <p:txBody>
            <a:bodyPr wrap="square" rtlCol="0">
              <a:spAutoFit/>
            </a:bodyPr>
            <a:lstStyle/>
            <a:p>
              <a:pPr algn="ctr"/>
              <a:r>
                <a:rPr lang="en-US" altLang="zh-CN">
                  <a:latin typeface="+mn-lt"/>
                  <a:cs typeface="+mn-lt"/>
                </a:rPr>
                <a:t>Pass through</a:t>
              </a:r>
              <a:endParaRPr lang="en-US" altLang="zh-CN">
                <a:latin typeface="+mn-lt"/>
                <a:cs typeface="+mn-lt"/>
              </a:endParaRPr>
            </a:p>
          </p:txBody>
        </p:sp>
      </p:grpSp>
      <p:cxnSp>
        <p:nvCxnSpPr>
          <p:cNvPr id="32" name="直接箭头连接符 31"/>
          <p:cNvCxnSpPr/>
          <p:nvPr/>
        </p:nvCxnSpPr>
        <p:spPr>
          <a:xfrm>
            <a:off x="5088890" y="4133215"/>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3" name="肘形连接符 32"/>
          <p:cNvCxnSpPr>
            <a:endCxn id="13" idx="1"/>
          </p:cNvCxnSpPr>
          <p:nvPr/>
        </p:nvCxnSpPr>
        <p:spPr>
          <a:xfrm rot="16200000" flipV="1">
            <a:off x="2447290" y="3720465"/>
            <a:ext cx="3550285" cy="1297305"/>
          </a:xfrm>
          <a:prstGeom prst="bentConnector4">
            <a:avLst>
              <a:gd name="adj1" fmla="val -1341"/>
              <a:gd name="adj2" fmla="val 118355"/>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4871720" y="5300980"/>
            <a:ext cx="0" cy="936625"/>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330065" y="4150360"/>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5735955" y="1268095"/>
            <a:ext cx="3384550" cy="3663367"/>
            <a:chOff x="9033" y="1997"/>
            <a:chExt cx="5330" cy="6394"/>
          </a:xfrm>
        </p:grpSpPr>
        <p:cxnSp>
          <p:nvCxnSpPr>
            <p:cNvPr id="29" name="直接箭头连接符 28"/>
            <p:cNvCxnSpPr>
              <a:stCxn id="25" idx="2"/>
              <a:endCxn id="27" idx="0"/>
            </p:cNvCxnSpPr>
            <p:nvPr/>
          </p:nvCxnSpPr>
          <p:spPr>
            <a:xfrm>
              <a:off x="11885" y="5040"/>
              <a:ext cx="11" cy="104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9033" y="1997"/>
              <a:ext cx="5330" cy="6394"/>
              <a:chOff x="9033" y="1997"/>
              <a:chExt cx="5330" cy="6394"/>
            </a:xfrm>
          </p:grpSpPr>
          <p:grpSp>
            <p:nvGrpSpPr>
              <p:cNvPr id="17" name="组合 16"/>
              <p:cNvGrpSpPr/>
              <p:nvPr/>
            </p:nvGrpSpPr>
            <p:grpSpPr>
              <a:xfrm>
                <a:off x="9941" y="1997"/>
                <a:ext cx="3754" cy="1467"/>
                <a:chOff x="5291" y="7895"/>
                <a:chExt cx="3754" cy="1467"/>
              </a:xfrm>
            </p:grpSpPr>
            <p:sp>
              <p:nvSpPr>
                <p:cNvPr id="18" name="矩形 17"/>
                <p:cNvSpPr/>
                <p:nvPr/>
              </p:nvSpPr>
              <p:spPr>
                <a:xfrm>
                  <a:off x="5291" y="7895"/>
                  <a:ext cx="3754" cy="1467"/>
                </a:xfrm>
                <a:prstGeom prst="rect">
                  <a:avLst/>
                </a:prstGeom>
                <a:solidFill>
                  <a:srgbClr val="C00000"/>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20" name="文本框 19"/>
                <p:cNvSpPr txBox="1"/>
                <p:nvPr/>
              </p:nvSpPr>
              <p:spPr>
                <a:xfrm>
                  <a:off x="5600" y="8635"/>
                  <a:ext cx="3247" cy="643"/>
                </a:xfrm>
                <a:prstGeom prst="rect">
                  <a:avLst/>
                </a:prstGeom>
                <a:solidFill>
                  <a:schemeClr val="bg1"/>
                </a:solidFill>
                <a:ln>
                  <a:solidFill>
                    <a:schemeClr val="accent1">
                      <a:alpha val="20000"/>
                    </a:schemeClr>
                  </a:solidFill>
                </a:ln>
              </p:spPr>
              <p:txBody>
                <a:bodyPr wrap="square" rtlCol="0">
                  <a:spAutoFit/>
                </a:bodyPr>
                <a:lstStyle/>
                <a:p>
                  <a:r>
                    <a:rPr lang="en-US" altLang="zh-CN">
                      <a:latin typeface="+mn-lt"/>
                      <a:cs typeface="+mn-lt"/>
                    </a:rPr>
                    <a:t>                 4</a:t>
                  </a:r>
                  <a:endParaRPr lang="en-US" altLang="zh-CN">
                    <a:latin typeface="+mn-lt"/>
                    <a:cs typeface="+mn-lt"/>
                  </a:endParaRPr>
                </a:p>
              </p:txBody>
            </p:sp>
          </p:grpSp>
          <p:cxnSp>
            <p:nvCxnSpPr>
              <p:cNvPr id="21" name="直接箭头连接符 20"/>
              <p:cNvCxnSpPr/>
              <p:nvPr/>
            </p:nvCxnSpPr>
            <p:spPr>
              <a:xfrm flipV="1">
                <a:off x="13683" y="2791"/>
                <a:ext cx="680" cy="1"/>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9952" y="3819"/>
                <a:ext cx="3816" cy="1467"/>
                <a:chOff x="5291" y="7895"/>
                <a:chExt cx="3816" cy="1467"/>
              </a:xfrm>
            </p:grpSpPr>
            <p:sp>
              <p:nvSpPr>
                <p:cNvPr id="23" name="矩形 22"/>
                <p:cNvSpPr/>
                <p:nvPr/>
              </p:nvSpPr>
              <p:spPr>
                <a:xfrm>
                  <a:off x="5291" y="7895"/>
                  <a:ext cx="3754" cy="1467"/>
                </a:xfrm>
                <a:prstGeom prst="rect">
                  <a:avLst/>
                </a:prstGeom>
                <a:solidFill>
                  <a:srgbClr val="C00000"/>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24" name="文本框 23"/>
                <p:cNvSpPr txBox="1"/>
                <p:nvPr/>
              </p:nvSpPr>
              <p:spPr>
                <a:xfrm>
                  <a:off x="5437" y="7895"/>
                  <a:ext cx="3670" cy="696"/>
                </a:xfrm>
                <a:prstGeom prst="rect">
                  <a:avLst/>
                </a:prstGeom>
                <a:noFill/>
                <a:ln>
                  <a:noFill/>
                </a:ln>
              </p:spPr>
              <p:txBody>
                <a:bodyPr wrap="square" rtlCol="0">
                  <a:spAutoFit/>
                </a:bodyPr>
                <a:lstStyle/>
                <a:p>
                  <a:pPr algn="ctr"/>
                  <a:r>
                    <a:rPr lang="en-US" altLang="zh-CN" sz="2000" b="1" dirty="0">
                      <a:solidFill>
                        <a:schemeClr val="bg1"/>
                      </a:solidFill>
                      <a:latin typeface="+mn-lt"/>
                      <a:cs typeface="+mn-lt"/>
                    </a:rPr>
                    <a:t>Instruction</a:t>
                  </a:r>
                  <a:endParaRPr lang="en-US" altLang="zh-CN" sz="2000" b="1" dirty="0">
                    <a:solidFill>
                      <a:schemeClr val="bg1"/>
                    </a:solidFill>
                    <a:latin typeface="+mn-lt"/>
                    <a:cs typeface="+mn-lt"/>
                  </a:endParaRPr>
                </a:p>
              </p:txBody>
            </p:sp>
            <p:sp>
              <p:nvSpPr>
                <p:cNvPr id="25" name="文本框 24"/>
                <p:cNvSpPr txBox="1"/>
                <p:nvPr/>
              </p:nvSpPr>
              <p:spPr>
                <a:xfrm>
                  <a:off x="5600" y="8635"/>
                  <a:ext cx="3247" cy="481"/>
                </a:xfrm>
                <a:prstGeom prst="rect">
                  <a:avLst/>
                </a:prstGeom>
                <a:solidFill>
                  <a:srgbClr val="FFFF00"/>
                </a:solidFill>
                <a:ln>
                  <a:solidFill>
                    <a:schemeClr val="accent1">
                      <a:alpha val="20000"/>
                    </a:schemeClr>
                  </a:solidFill>
                </a:ln>
              </p:spPr>
              <p:txBody>
                <a:bodyPr wrap="square" rtlCol="0">
                  <a:spAutoFit/>
                </a:bodyPr>
                <a:lstStyle/>
                <a:p>
                  <a:pPr algn="ctr">
                    <a:lnSpc>
                      <a:spcPct val="60000"/>
                    </a:lnSpc>
                    <a:buNone/>
                  </a:pPr>
                  <a:r>
                    <a:rPr lang="en-US" altLang="zh-CN" sz="2000">
                      <a:latin typeface="+mn-lt"/>
                      <a:cs typeface="+mn-lt"/>
                      <a:sym typeface="+mn-ea"/>
                    </a:rPr>
                    <a:t>lw R6, R5</a:t>
                  </a:r>
                  <a:endParaRPr lang="en-US" altLang="zh-CN" sz="2000">
                    <a:latin typeface="+mn-lt"/>
                    <a:cs typeface="+mn-lt"/>
                    <a:sym typeface="+mn-ea"/>
                  </a:endParaRPr>
                </a:p>
              </p:txBody>
            </p:sp>
          </p:grpSp>
          <p:cxnSp>
            <p:nvCxnSpPr>
              <p:cNvPr id="26" name="直接箭头连接符 25"/>
              <p:cNvCxnSpPr/>
              <p:nvPr/>
            </p:nvCxnSpPr>
            <p:spPr>
              <a:xfrm flipH="1">
                <a:off x="13675" y="4494"/>
                <a:ext cx="680" cy="26"/>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10478" y="6080"/>
                <a:ext cx="2835" cy="1473"/>
              </a:xfrm>
              <a:prstGeom prst="ellipse">
                <a:avLst/>
              </a:prstGeom>
              <a:solidFill>
                <a:srgbClr val="C0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cs typeface="+mn-lt"/>
                  </a:rPr>
                  <a:t>Control</a:t>
                </a:r>
                <a:endParaRPr lang="en-US" altLang="zh-CN" sz="2000" b="1" dirty="0">
                  <a:cs typeface="+mn-lt"/>
                </a:endParaRPr>
              </a:p>
              <a:p>
                <a:pPr algn="ctr"/>
                <a:r>
                  <a:rPr lang="en-US" altLang="zh-CN" sz="2000" b="1" dirty="0">
                    <a:cs typeface="+mn-lt"/>
                  </a:rPr>
                  <a:t>Logic</a:t>
                </a:r>
                <a:endParaRPr lang="en-US" altLang="zh-CN" sz="2000" b="1" dirty="0">
                  <a:cs typeface="+mn-lt"/>
                </a:endParaRPr>
              </a:p>
            </p:txBody>
          </p:sp>
          <p:cxnSp>
            <p:nvCxnSpPr>
              <p:cNvPr id="28" name="直接箭头连接符 27"/>
              <p:cNvCxnSpPr>
                <a:stCxn id="27" idx="3"/>
                <a:endCxn id="8" idx="3"/>
              </p:cNvCxnSpPr>
              <p:nvPr/>
            </p:nvCxnSpPr>
            <p:spPr>
              <a:xfrm flipH="1">
                <a:off x="9145" y="7337"/>
                <a:ext cx="1748" cy="1054"/>
              </a:xfrm>
              <a:prstGeom prst="straightConnector1">
                <a:avLst/>
              </a:prstGeom>
              <a:ln w="28575">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7" idx="1"/>
              </p:cNvCxnSpPr>
              <p:nvPr/>
            </p:nvCxnSpPr>
            <p:spPr>
              <a:xfrm flipH="1" flipV="1">
                <a:off x="9033" y="5657"/>
                <a:ext cx="1860" cy="639"/>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rot="10800000">
                <a:off x="9940" y="2731"/>
                <a:ext cx="537" cy="4370"/>
              </a:xfrm>
              <a:prstGeom prst="bentConnector3">
                <a:avLst>
                  <a:gd name="adj1" fmla="val 169832"/>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cxnSp>
        <p:nvCxnSpPr>
          <p:cNvPr id="43" name="直接箭头连接符 42"/>
          <p:cNvCxnSpPr/>
          <p:nvPr/>
        </p:nvCxnSpPr>
        <p:spPr>
          <a:xfrm>
            <a:off x="4871720" y="5517515"/>
            <a:ext cx="1490345" cy="0"/>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40" idx="3"/>
          </p:cNvCxnSpPr>
          <p:nvPr/>
        </p:nvCxnSpPr>
        <p:spPr>
          <a:xfrm flipV="1">
            <a:off x="8716010" y="5179060"/>
            <a:ext cx="374650" cy="635"/>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6362065" y="4765675"/>
            <a:ext cx="2353945" cy="828040"/>
            <a:chOff x="10019" y="8409"/>
            <a:chExt cx="3754" cy="1467"/>
          </a:xfrm>
        </p:grpSpPr>
        <p:sp>
          <p:nvSpPr>
            <p:cNvPr id="40" name="矩形 39"/>
            <p:cNvSpPr/>
            <p:nvPr/>
          </p:nvSpPr>
          <p:spPr>
            <a:xfrm>
              <a:off x="10019" y="8409"/>
              <a:ext cx="3754" cy="1467"/>
            </a:xfrm>
            <a:prstGeom prst="rect">
              <a:avLst/>
            </a:prstGeom>
            <a:solidFill>
              <a:srgbClr val="7030A0"/>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41" name="文本框 40"/>
            <p:cNvSpPr txBox="1"/>
            <p:nvPr/>
          </p:nvSpPr>
          <p:spPr>
            <a:xfrm>
              <a:off x="10246" y="8409"/>
              <a:ext cx="3507" cy="707"/>
            </a:xfrm>
            <a:prstGeom prst="rect">
              <a:avLst/>
            </a:prstGeom>
            <a:solidFill>
              <a:srgbClr val="7030A0"/>
            </a:solidFill>
            <a:ln>
              <a:solidFill>
                <a:schemeClr val="accent1">
                  <a:alpha val="20000"/>
                </a:schemeClr>
              </a:solidFill>
            </a:ln>
          </p:spPr>
          <p:txBody>
            <a:bodyPr wrap="square" rtlCol="0">
              <a:spAutoFit/>
            </a:bodyPr>
            <a:lstStyle/>
            <a:p>
              <a:r>
                <a:rPr lang="en-US" altLang="zh-CN" sz="2000" b="1">
                  <a:solidFill>
                    <a:schemeClr val="bg1"/>
                  </a:solidFill>
                  <a:latin typeface="+mn-lt"/>
                  <a:cs typeface="+mn-lt"/>
                </a:rPr>
                <a:t>Memory Address</a:t>
              </a:r>
              <a:endParaRPr lang="en-US" altLang="zh-CN" sz="2000" b="1">
                <a:solidFill>
                  <a:schemeClr val="bg1"/>
                </a:solidFill>
                <a:latin typeface="+mn-lt"/>
                <a:cs typeface="+mn-lt"/>
              </a:endParaRPr>
            </a:p>
          </p:txBody>
        </p:sp>
        <p:sp>
          <p:nvSpPr>
            <p:cNvPr id="42" name="文本框 41"/>
            <p:cNvSpPr txBox="1"/>
            <p:nvPr/>
          </p:nvSpPr>
          <p:spPr>
            <a:xfrm>
              <a:off x="10328" y="9149"/>
              <a:ext cx="3247" cy="653"/>
            </a:xfrm>
            <a:prstGeom prst="rect">
              <a:avLst/>
            </a:prstGeom>
            <a:solidFill>
              <a:srgbClr val="FFFF00"/>
            </a:solidFill>
            <a:ln>
              <a:solidFill>
                <a:schemeClr val="accent1">
                  <a:alpha val="20000"/>
                </a:schemeClr>
              </a:solidFill>
            </a:ln>
          </p:spPr>
          <p:txBody>
            <a:bodyPr wrap="square" rtlCol="0">
              <a:spAutoFit/>
            </a:bodyPr>
            <a:lstStyle/>
            <a:p>
              <a:pPr algn="ctr"/>
              <a:r>
                <a:rPr lang="en-US" altLang="zh-CN">
                  <a:latin typeface="+mn-lt"/>
                  <a:cs typeface="+mn-lt"/>
                </a:rPr>
                <a:t>12  </a:t>
              </a:r>
              <a:endParaRPr lang="en-US" altLang="zh-CN">
                <a:latin typeface="+mn-lt"/>
                <a:cs typeface="+mn-lt"/>
              </a:endParaRPr>
            </a:p>
          </p:txBody>
        </p:sp>
      </p:grpSp>
      <p:grpSp>
        <p:nvGrpSpPr>
          <p:cNvPr id="47" name="组合 46"/>
          <p:cNvGrpSpPr/>
          <p:nvPr/>
        </p:nvGrpSpPr>
        <p:grpSpPr>
          <a:xfrm>
            <a:off x="6383655" y="5791835"/>
            <a:ext cx="2362200" cy="820420"/>
            <a:chOff x="10019" y="8409"/>
            <a:chExt cx="3754" cy="1467"/>
          </a:xfrm>
        </p:grpSpPr>
        <p:sp>
          <p:nvSpPr>
            <p:cNvPr id="48" name="矩形 47"/>
            <p:cNvSpPr/>
            <p:nvPr/>
          </p:nvSpPr>
          <p:spPr>
            <a:xfrm>
              <a:off x="10019" y="8409"/>
              <a:ext cx="3754" cy="1467"/>
            </a:xfrm>
            <a:prstGeom prst="rect">
              <a:avLst/>
            </a:prstGeom>
            <a:solidFill>
              <a:srgbClr val="7030A0"/>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49" name="文本框 48"/>
            <p:cNvSpPr txBox="1"/>
            <p:nvPr/>
          </p:nvSpPr>
          <p:spPr>
            <a:xfrm>
              <a:off x="10246" y="8409"/>
              <a:ext cx="3507" cy="713"/>
            </a:xfrm>
            <a:prstGeom prst="rect">
              <a:avLst/>
            </a:prstGeom>
            <a:solidFill>
              <a:srgbClr val="7030A0"/>
            </a:solidFill>
            <a:ln>
              <a:solidFill>
                <a:schemeClr val="accent1">
                  <a:alpha val="20000"/>
                </a:schemeClr>
              </a:solidFill>
            </a:ln>
          </p:spPr>
          <p:txBody>
            <a:bodyPr wrap="square" rtlCol="0">
              <a:spAutoFit/>
            </a:bodyPr>
            <a:lstStyle/>
            <a:p>
              <a:r>
                <a:rPr lang="en-US" altLang="zh-CN" sz="2000" b="1" dirty="0">
                  <a:solidFill>
                    <a:schemeClr val="bg1"/>
                  </a:solidFill>
                  <a:latin typeface="+mn-lt"/>
                  <a:cs typeface="+mn-lt"/>
                </a:rPr>
                <a:t>     Data</a:t>
              </a:r>
              <a:endParaRPr lang="en-US" altLang="zh-CN" sz="2000" b="1" dirty="0">
                <a:solidFill>
                  <a:schemeClr val="bg1"/>
                </a:solidFill>
                <a:latin typeface="+mn-lt"/>
                <a:cs typeface="+mn-lt"/>
              </a:endParaRPr>
            </a:p>
          </p:txBody>
        </p:sp>
        <p:sp>
          <p:nvSpPr>
            <p:cNvPr id="50" name="文本框 49"/>
            <p:cNvSpPr txBox="1"/>
            <p:nvPr/>
          </p:nvSpPr>
          <p:spPr>
            <a:xfrm>
              <a:off x="10328" y="9149"/>
              <a:ext cx="3247" cy="659"/>
            </a:xfrm>
            <a:prstGeom prst="rect">
              <a:avLst/>
            </a:prstGeom>
            <a:solidFill>
              <a:srgbClr val="FFFF00"/>
            </a:solidFill>
            <a:ln>
              <a:solidFill>
                <a:schemeClr val="accent1">
                  <a:alpha val="20000"/>
                </a:schemeClr>
              </a:solidFill>
            </a:ln>
          </p:spPr>
          <p:txBody>
            <a:bodyPr wrap="square" rtlCol="0">
              <a:spAutoFit/>
            </a:bodyPr>
            <a:lstStyle/>
            <a:p>
              <a:pPr algn="ctr"/>
              <a:r>
                <a:rPr lang="en-US" altLang="zh-CN">
                  <a:latin typeface="+mn-lt"/>
                  <a:cs typeface="+mn-lt"/>
                </a:rPr>
                <a:t>123456789 </a:t>
              </a:r>
              <a:endParaRPr lang="en-US" altLang="zh-CN">
                <a:latin typeface="+mn-lt"/>
                <a:cs typeface="+mn-lt"/>
              </a:endParaRPr>
            </a:p>
          </p:txBody>
        </p:sp>
      </p:grpSp>
      <p:cxnSp>
        <p:nvCxnSpPr>
          <p:cNvPr id="52" name="直接箭头连接符 51"/>
          <p:cNvCxnSpPr/>
          <p:nvPr/>
        </p:nvCxnSpPr>
        <p:spPr>
          <a:xfrm>
            <a:off x="4871720" y="6165215"/>
            <a:ext cx="1511935" cy="0"/>
          </a:xfrm>
          <a:prstGeom prst="straightConnector1">
            <a:avLst/>
          </a:prstGeom>
          <a:ln w="28575">
            <a:solidFill>
              <a:srgbClr val="7030A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a:off x="8688070" y="6021070"/>
            <a:ext cx="432435" cy="0"/>
          </a:xfrm>
          <a:prstGeom prst="straightConnector1">
            <a:avLst/>
          </a:prstGeom>
          <a:ln w="28575">
            <a:solidFill>
              <a:srgbClr val="7030A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flipH="1" flipV="1">
            <a:off x="5807710" y="3357245"/>
            <a:ext cx="1109345" cy="374015"/>
          </a:xfrm>
          <a:prstGeom prst="straightConnector1">
            <a:avLst/>
          </a:pr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H="1">
            <a:off x="5880100" y="4327525"/>
            <a:ext cx="1036955" cy="541655"/>
          </a:xfrm>
          <a:prstGeom prst="straightConnector1">
            <a:avLst/>
          </a:pr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a:off x="4882515" y="5445125"/>
            <a:ext cx="1490345" cy="0"/>
          </a:xfrm>
          <a:prstGeom prst="straightConnector1">
            <a:avLst/>
          </a:pr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V="1">
            <a:off x="8683625" y="5178425"/>
            <a:ext cx="374650" cy="635"/>
          </a:xfrm>
          <a:prstGeom prst="straightConnector1">
            <a:avLst/>
          </a:pr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8716010" y="6021070"/>
            <a:ext cx="432435" cy="0"/>
          </a:xfrm>
          <a:prstGeom prst="straightConnector1">
            <a:avLst/>
          </a:prstGeom>
          <a:ln w="38100">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flipH="1">
            <a:off x="8472170" y="2736215"/>
            <a:ext cx="1236980" cy="3501390"/>
          </a:xfrm>
          <a:prstGeom prst="straightConnector1">
            <a:avLst/>
          </a:prstGeom>
          <a:ln w="57150">
            <a:solidFill>
              <a:srgbClr val="FFFF00"/>
            </a:solidFill>
            <a:tailEnd type="arrow"/>
          </a:ln>
        </p:spPr>
        <p:style>
          <a:lnRef idx="1">
            <a:schemeClr val="accent1"/>
          </a:lnRef>
          <a:fillRef idx="0">
            <a:schemeClr val="accent1"/>
          </a:fillRef>
          <a:effectRef idx="0">
            <a:schemeClr val="accent1"/>
          </a:effectRef>
          <a:fontRef idx="minor">
            <a:schemeClr val="tx1"/>
          </a:fontRef>
        </p:style>
      </p:cxnSp>
      <p:sp>
        <p:nvSpPr>
          <p:cNvPr id="58" name="文本框 18"/>
          <p:cNvSpPr txBox="1"/>
          <p:nvPr/>
        </p:nvSpPr>
        <p:spPr>
          <a:xfrm>
            <a:off x="6456680" y="1268095"/>
            <a:ext cx="2226945" cy="369545"/>
          </a:xfrm>
          <a:prstGeom prst="rect">
            <a:avLst/>
          </a:prstGeom>
          <a:noFill/>
          <a:ln>
            <a:noFill/>
          </a:ln>
        </p:spPr>
        <p:txBody>
          <a:bodyPr wrap="square" rtlCol="0">
            <a:spAutoFit/>
          </a:bodyPr>
          <a:lstStyle/>
          <a:p>
            <a:r>
              <a:rPr lang="en-US" altLang="zh-CN" b="1" dirty="0">
                <a:solidFill>
                  <a:schemeClr val="bg1"/>
                </a:solidFill>
              </a:rPr>
              <a:t>Program Counter (PC)</a:t>
            </a:r>
            <a:endParaRPr lang="en-US" altLang="zh-CN" b="1" dirty="0">
              <a:solidFill>
                <a:schemeClr val="bg1"/>
              </a:solidFill>
            </a:endParaRPr>
          </a:p>
        </p:txBody>
      </p:sp>
      <p:grpSp>
        <p:nvGrpSpPr>
          <p:cNvPr id="59" name="Group 58"/>
          <p:cNvGrpSpPr/>
          <p:nvPr/>
        </p:nvGrpSpPr>
        <p:grpSpPr>
          <a:xfrm>
            <a:off x="3215680" y="3357245"/>
            <a:ext cx="3096219" cy="3024084"/>
            <a:chOff x="2855640" y="3357245"/>
            <a:chExt cx="3456259" cy="3024084"/>
          </a:xfrm>
        </p:grpSpPr>
        <p:cxnSp>
          <p:nvCxnSpPr>
            <p:cNvPr id="61" name="Straight Connector 60"/>
            <p:cNvCxnSpPr/>
            <p:nvPr/>
          </p:nvCxnSpPr>
          <p:spPr>
            <a:xfrm flipH="1">
              <a:off x="2927648" y="6381329"/>
              <a:ext cx="338425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2855640" y="3365049"/>
              <a:ext cx="0" cy="301628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2927648" y="3357245"/>
              <a:ext cx="718466" cy="0"/>
            </a:xfrm>
            <a:prstGeom prst="line">
              <a:avLst/>
            </a:prstGeom>
            <a:ln w="38100">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Word</a:t>
            </a:r>
            <a:endParaRPr lang="en-US" dirty="0">
              <a:latin typeface="+mn-lt"/>
              <a:cs typeface="+mn-lt"/>
            </a:endParaRPr>
          </a:p>
        </p:txBody>
      </p:sp>
      <p:sp>
        <p:nvSpPr>
          <p:cNvPr id="3" name="Content Placeholder 2"/>
          <p:cNvSpPr>
            <a:spLocks noGrp="1"/>
          </p:cNvSpPr>
          <p:nvPr>
            <p:ph idx="1"/>
          </p:nvPr>
        </p:nvSpPr>
        <p:spPr>
          <a:xfrm>
            <a:off x="609600" y="1340769"/>
            <a:ext cx="10972800" cy="5040560"/>
          </a:xfrm>
        </p:spPr>
        <p:txBody>
          <a:bodyPr/>
          <a:lstStyle/>
          <a:p>
            <a:pPr marL="0" indent="0">
              <a:buNone/>
            </a:pPr>
            <a:r>
              <a:rPr lang="en-US" sz="2800" b="1">
                <a:cs typeface="+mn-lt"/>
                <a:sym typeface="+mn-ea"/>
              </a:rPr>
              <a:t>We used the </a:t>
            </a:r>
            <a:endParaRPr lang="en-US" sz="2800" b="1">
              <a:cs typeface="+mn-lt"/>
            </a:endParaRPr>
          </a:p>
          <a:p>
            <a:pPr marL="0" indent="0">
              <a:buNone/>
            </a:pPr>
            <a:r>
              <a:rPr lang="en-US" sz="2800" b="1">
                <a:cs typeface="+mn-lt"/>
                <a:sym typeface="+mn-ea"/>
              </a:rPr>
              <a:t>address from </a:t>
            </a:r>
            <a:endParaRPr lang="en-US" sz="2800" b="1">
              <a:cs typeface="+mn-lt"/>
            </a:endParaRPr>
          </a:p>
          <a:p>
            <a:pPr marL="0" indent="0">
              <a:buNone/>
            </a:pPr>
            <a:r>
              <a:rPr lang="en-US" sz="2800" b="1">
                <a:cs typeface="+mn-lt"/>
                <a:sym typeface="+mn-ea"/>
              </a:rPr>
              <a:t>the register </a:t>
            </a:r>
            <a:endParaRPr lang="en-US" sz="2800" b="1">
              <a:cs typeface="+mn-lt"/>
            </a:endParaRPr>
          </a:p>
          <a:p>
            <a:pPr marL="0" indent="0">
              <a:buNone/>
            </a:pPr>
            <a:r>
              <a:rPr lang="en-US" sz="2800" b="1">
                <a:cs typeface="+mn-lt"/>
                <a:sym typeface="+mn-ea"/>
              </a:rPr>
              <a:t>file to load data</a:t>
            </a:r>
            <a:endParaRPr lang="en-US" sz="2800" b="1">
              <a:cs typeface="+mn-lt"/>
            </a:endParaRPr>
          </a:p>
          <a:p>
            <a:pPr marL="0" indent="0">
              <a:buNone/>
            </a:pPr>
            <a:r>
              <a:rPr lang="en-US" sz="2800" b="1">
                <a:cs typeface="+mn-lt"/>
                <a:sym typeface="+mn-ea"/>
              </a:rPr>
              <a:t>from memory.</a:t>
            </a:r>
            <a:endParaRPr lang="en-US" sz="2800" b="1">
              <a:cs typeface="+mn-lt"/>
            </a:endParaRPr>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latin typeface="+mn-lt"/>
                <a:cs typeface="+mn-lt"/>
              </a:rPr>
            </a:fld>
            <a:endParaRPr lang="en-US" altLang="en-US" dirty="0">
              <a:latin typeface="+mn-lt"/>
              <a:cs typeface="+mn-lt"/>
            </a:endParaRPr>
          </a:p>
        </p:txBody>
      </p:sp>
      <p:grpSp>
        <p:nvGrpSpPr>
          <p:cNvPr id="5" name="组合 4"/>
          <p:cNvGrpSpPr/>
          <p:nvPr/>
        </p:nvGrpSpPr>
        <p:grpSpPr>
          <a:xfrm>
            <a:off x="9120505" y="1268095"/>
            <a:ext cx="2202815" cy="4875987"/>
            <a:chOff x="10847" y="1820"/>
            <a:chExt cx="3441" cy="6688"/>
          </a:xfrm>
        </p:grpSpPr>
        <p:sp>
          <p:nvSpPr>
            <p:cNvPr id="6" name="矩形 5"/>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7" name="文本框 6"/>
            <p:cNvSpPr txBox="1"/>
            <p:nvPr/>
          </p:nvSpPr>
          <p:spPr>
            <a:xfrm>
              <a:off x="11291" y="2014"/>
              <a:ext cx="2552" cy="505"/>
            </a:xfrm>
            <a:prstGeom prst="rect">
              <a:avLst/>
            </a:prstGeom>
            <a:noFill/>
            <a:ln>
              <a:noFill/>
            </a:ln>
          </p:spPr>
          <p:txBody>
            <a:bodyPr wrap="square" rtlCol="0">
              <a:spAutoFit/>
            </a:bodyPr>
            <a:lstStyle/>
            <a:p>
              <a:r>
                <a:rPr lang="en-US" altLang="zh-CN" b="1">
                  <a:solidFill>
                    <a:schemeClr val="bg1"/>
                  </a:solidFill>
                  <a:latin typeface="+mn-lt"/>
                  <a:cs typeface="+mn-lt"/>
                </a:rPr>
                <a:t>      Memory</a:t>
              </a:r>
              <a:endParaRPr lang="en-US" altLang="zh-CN" b="1">
                <a:solidFill>
                  <a:schemeClr val="bg1"/>
                </a:solidFill>
                <a:latin typeface="+mn-lt"/>
                <a:cs typeface="+mn-lt"/>
              </a:endParaRPr>
            </a:p>
          </p:txBody>
        </p:sp>
      </p:grpSp>
      <p:graphicFrame>
        <p:nvGraphicFramePr>
          <p:cNvPr id="11" name="表格 10"/>
          <p:cNvGraphicFramePr/>
          <p:nvPr>
            <p:custDataLst>
              <p:tags r:id="rId1"/>
            </p:custDataLst>
          </p:nvPr>
        </p:nvGraphicFramePr>
        <p:xfrm>
          <a:off x="9302750" y="177990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cs typeface="+mn-lt"/>
                        </a:rPr>
                        <a:t>0</a:t>
                      </a:r>
                      <a:endParaRPr lang="en-US" altLang="zh-CN"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sz="1600" b="0">
                          <a:solidFill>
                            <a:schemeClr val="tx1"/>
                          </a:solidFill>
                          <a:cs typeface="+mn-lt"/>
                        </a:rPr>
                        <a:t>addi R5, R0, 12</a:t>
                      </a:r>
                      <a:endParaRPr lang="en-US" altLang="zh-CN" sz="1600"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4</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sz="1600">
                          <a:solidFill>
                            <a:schemeClr val="tx1"/>
                          </a:solidFill>
                          <a:cs typeface="+mn-lt"/>
                        </a:rPr>
                        <a:t>lw R6, R5</a:t>
                      </a: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8</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12</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sz="1600">
                          <a:solidFill>
                            <a:schemeClr val="tx1"/>
                          </a:solidFill>
                          <a:cs typeface="+mn-lt"/>
                        </a:rPr>
                        <a:t>123456789</a:t>
                      </a: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16</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20</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43205">
                <a:tc>
                  <a:txBody>
                    <a:bodyPr/>
                    <a:lstStyle/>
                    <a:p>
                      <a:pPr algn="dist">
                        <a:lnSpc>
                          <a:spcPct val="60000"/>
                        </a:lnSpc>
                        <a:buNone/>
                      </a:pPr>
                      <a:r>
                        <a:rPr lang="en-US" altLang="zh-CN">
                          <a:solidFill>
                            <a:schemeClr val="tx1"/>
                          </a:solidFill>
                          <a:cs typeface="+mn-lt"/>
                        </a:rPr>
                        <a:t>24</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28</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32</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2" name="组合 11"/>
          <p:cNvGrpSpPr/>
          <p:nvPr/>
        </p:nvGrpSpPr>
        <p:grpSpPr>
          <a:xfrm>
            <a:off x="3574415" y="1054735"/>
            <a:ext cx="2202815" cy="3078480"/>
            <a:chOff x="10847" y="1820"/>
            <a:chExt cx="3441" cy="6688"/>
          </a:xfrm>
        </p:grpSpPr>
        <p:sp>
          <p:nvSpPr>
            <p:cNvPr id="13" name="矩形 12"/>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14" name="文本框 13"/>
            <p:cNvSpPr txBox="1"/>
            <p:nvPr/>
          </p:nvSpPr>
          <p:spPr>
            <a:xfrm>
              <a:off x="10959" y="2089"/>
              <a:ext cx="2997" cy="800"/>
            </a:xfrm>
            <a:prstGeom prst="rect">
              <a:avLst/>
            </a:prstGeom>
            <a:noFill/>
            <a:ln>
              <a:noFill/>
            </a:ln>
          </p:spPr>
          <p:txBody>
            <a:bodyPr wrap="square" rtlCol="0">
              <a:spAutoFit/>
            </a:bodyPr>
            <a:lstStyle/>
            <a:p>
              <a:r>
                <a:rPr lang="en-US" altLang="zh-CN" b="1">
                  <a:solidFill>
                    <a:schemeClr val="bg1"/>
                  </a:solidFill>
                  <a:latin typeface="+mn-lt"/>
                  <a:cs typeface="+mn-lt"/>
                </a:rPr>
                <a:t>      Register File</a:t>
              </a:r>
              <a:endParaRPr lang="en-US" altLang="zh-CN" b="1">
                <a:solidFill>
                  <a:schemeClr val="bg1"/>
                </a:solidFill>
                <a:latin typeface="+mn-lt"/>
                <a:cs typeface="+mn-lt"/>
              </a:endParaRPr>
            </a:p>
          </p:txBody>
        </p:sp>
      </p:grpSp>
      <p:graphicFrame>
        <p:nvGraphicFramePr>
          <p:cNvPr id="15" name="表格 14"/>
          <p:cNvGraphicFramePr/>
          <p:nvPr>
            <p:custDataLst>
              <p:tags r:id="rId2"/>
            </p:custDataLst>
          </p:nvPr>
        </p:nvGraphicFramePr>
        <p:xfrm>
          <a:off x="3725545" y="161099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cs typeface="+mn-lt"/>
                        </a:rPr>
                        <a:t>R0</a:t>
                      </a:r>
                      <a:endParaRPr lang="en-US" altLang="zh-CN"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b="0">
                          <a:solidFill>
                            <a:schemeClr val="tx1"/>
                          </a:solidFill>
                          <a:cs typeface="+mn-lt"/>
                        </a:rPr>
                        <a:t>0</a:t>
                      </a:r>
                      <a:endParaRPr lang="en-US" altLang="zh-CN"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85000"/>
                      </a:schemeClr>
                    </a:solidFill>
                  </a:tcPr>
                </a:tc>
              </a:tr>
              <a:tr h="258445">
                <a:tc>
                  <a:txBody>
                    <a:bodyPr/>
                    <a:lstStyle/>
                    <a:p>
                      <a:pPr algn="dist">
                        <a:lnSpc>
                          <a:spcPct val="60000"/>
                        </a:lnSpc>
                        <a:buNone/>
                      </a:pPr>
                      <a:r>
                        <a:rPr lang="en-US" altLang="zh-CN">
                          <a:cs typeface="+mn-lt"/>
                        </a:rPr>
                        <a:t>R1</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R2</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R3</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R4</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R5</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a:cs typeface="+mn-lt"/>
                        </a:rPr>
                        <a:t>12</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R6</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a:cs typeface="+mn-lt"/>
                        </a:rPr>
                        <a:t>123456789</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FF00"/>
                    </a:solidFill>
                  </a:tcPr>
                </a:tc>
              </a:tr>
              <a:tr h="258445">
                <a:tc>
                  <a:txBody>
                    <a:bodyPr/>
                    <a:lstStyle/>
                    <a:p>
                      <a:pPr algn="dist">
                        <a:lnSpc>
                          <a:spcPct val="60000"/>
                        </a:lnSpc>
                        <a:buNone/>
                      </a:pPr>
                      <a:r>
                        <a:rPr lang="en-US" altLang="zh-CN">
                          <a:cs typeface="+mn-lt"/>
                        </a:rPr>
                        <a:t>R7</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R8</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6" name="组合 15"/>
          <p:cNvGrpSpPr/>
          <p:nvPr/>
        </p:nvGrpSpPr>
        <p:grpSpPr>
          <a:xfrm>
            <a:off x="3574415" y="4510405"/>
            <a:ext cx="2232660" cy="841375"/>
            <a:chOff x="5291" y="7782"/>
            <a:chExt cx="3516" cy="1325"/>
          </a:xfrm>
        </p:grpSpPr>
        <p:sp>
          <p:nvSpPr>
            <p:cNvPr id="8" name="矩形 7"/>
            <p:cNvSpPr/>
            <p:nvPr/>
          </p:nvSpPr>
          <p:spPr>
            <a:xfrm>
              <a:off x="5291" y="7782"/>
              <a:ext cx="3516" cy="132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9" name="文本框 8"/>
            <p:cNvSpPr txBox="1"/>
            <p:nvPr/>
          </p:nvSpPr>
          <p:spPr>
            <a:xfrm>
              <a:off x="6481" y="7895"/>
              <a:ext cx="1136" cy="628"/>
            </a:xfrm>
            <a:prstGeom prst="rect">
              <a:avLst/>
            </a:prstGeom>
            <a:noFill/>
          </p:spPr>
          <p:txBody>
            <a:bodyPr wrap="square" rtlCol="0">
              <a:spAutoFit/>
            </a:bodyPr>
            <a:lstStyle/>
            <a:p>
              <a:r>
                <a:rPr lang="en-US" altLang="zh-CN" sz="2000" b="1">
                  <a:solidFill>
                    <a:schemeClr val="bg1"/>
                  </a:solidFill>
                  <a:latin typeface="+mn-lt"/>
                  <a:cs typeface="+mn-lt"/>
                </a:rPr>
                <a:t>ALU</a:t>
              </a:r>
              <a:endParaRPr lang="en-US" altLang="zh-CN" sz="2000" b="1">
                <a:solidFill>
                  <a:schemeClr val="bg1"/>
                </a:solidFill>
                <a:latin typeface="+mn-lt"/>
                <a:cs typeface="+mn-lt"/>
              </a:endParaRPr>
            </a:p>
          </p:txBody>
        </p:sp>
        <p:sp>
          <p:nvSpPr>
            <p:cNvPr id="10" name="文本框 9"/>
            <p:cNvSpPr txBox="1"/>
            <p:nvPr/>
          </p:nvSpPr>
          <p:spPr>
            <a:xfrm>
              <a:off x="5554" y="8462"/>
              <a:ext cx="2990" cy="580"/>
            </a:xfrm>
            <a:prstGeom prst="rect">
              <a:avLst/>
            </a:prstGeom>
            <a:solidFill>
              <a:srgbClr val="FFFF00"/>
            </a:solidFill>
            <a:ln>
              <a:solidFill>
                <a:schemeClr val="tx1"/>
              </a:solidFill>
            </a:ln>
          </p:spPr>
          <p:txBody>
            <a:bodyPr wrap="square" rtlCol="0">
              <a:spAutoFit/>
            </a:bodyPr>
            <a:lstStyle/>
            <a:p>
              <a:pPr algn="ctr"/>
              <a:r>
                <a:rPr lang="en-US" altLang="zh-CN">
                  <a:latin typeface="+mn-lt"/>
                  <a:cs typeface="+mn-lt"/>
                </a:rPr>
                <a:t>Pass through</a:t>
              </a:r>
              <a:endParaRPr lang="en-US" altLang="zh-CN">
                <a:latin typeface="+mn-lt"/>
                <a:cs typeface="+mn-lt"/>
              </a:endParaRPr>
            </a:p>
          </p:txBody>
        </p:sp>
      </p:grpSp>
      <p:cxnSp>
        <p:nvCxnSpPr>
          <p:cNvPr id="32" name="直接箭头连接符 31"/>
          <p:cNvCxnSpPr/>
          <p:nvPr/>
        </p:nvCxnSpPr>
        <p:spPr>
          <a:xfrm>
            <a:off x="5088890" y="4133215"/>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3" name="肘形连接符 32"/>
          <p:cNvCxnSpPr>
            <a:endCxn id="13" idx="1"/>
          </p:cNvCxnSpPr>
          <p:nvPr/>
        </p:nvCxnSpPr>
        <p:spPr>
          <a:xfrm rot="16200000" flipV="1">
            <a:off x="2447290" y="3720465"/>
            <a:ext cx="3550285" cy="1297305"/>
          </a:xfrm>
          <a:prstGeom prst="bentConnector4">
            <a:avLst>
              <a:gd name="adj1" fmla="val -1341"/>
              <a:gd name="adj2" fmla="val 118355"/>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4871720" y="5300980"/>
            <a:ext cx="0" cy="936625"/>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330065" y="4150360"/>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5735955" y="1268095"/>
            <a:ext cx="3384550" cy="3663367"/>
            <a:chOff x="9033" y="1997"/>
            <a:chExt cx="5330" cy="6394"/>
          </a:xfrm>
        </p:grpSpPr>
        <p:cxnSp>
          <p:nvCxnSpPr>
            <p:cNvPr id="29" name="直接箭头连接符 28"/>
            <p:cNvCxnSpPr>
              <a:stCxn id="25" idx="2"/>
              <a:endCxn id="27" idx="0"/>
            </p:cNvCxnSpPr>
            <p:nvPr/>
          </p:nvCxnSpPr>
          <p:spPr>
            <a:xfrm>
              <a:off x="11885" y="5040"/>
              <a:ext cx="11" cy="104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9033" y="1997"/>
              <a:ext cx="5330" cy="6394"/>
              <a:chOff x="9033" y="1997"/>
              <a:chExt cx="5330" cy="6394"/>
            </a:xfrm>
          </p:grpSpPr>
          <p:grpSp>
            <p:nvGrpSpPr>
              <p:cNvPr id="17" name="组合 16"/>
              <p:cNvGrpSpPr/>
              <p:nvPr/>
            </p:nvGrpSpPr>
            <p:grpSpPr>
              <a:xfrm>
                <a:off x="9941" y="1997"/>
                <a:ext cx="3754" cy="1467"/>
                <a:chOff x="5291" y="7895"/>
                <a:chExt cx="3754" cy="1467"/>
              </a:xfrm>
            </p:grpSpPr>
            <p:sp>
              <p:nvSpPr>
                <p:cNvPr id="18" name="矩形 17"/>
                <p:cNvSpPr/>
                <p:nvPr/>
              </p:nvSpPr>
              <p:spPr>
                <a:xfrm>
                  <a:off x="5291" y="7895"/>
                  <a:ext cx="3754" cy="1467"/>
                </a:xfrm>
                <a:prstGeom prst="rect">
                  <a:avLst/>
                </a:prstGeom>
                <a:solidFill>
                  <a:srgbClr val="C00000"/>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20" name="文本框 19"/>
                <p:cNvSpPr txBox="1"/>
                <p:nvPr/>
              </p:nvSpPr>
              <p:spPr>
                <a:xfrm>
                  <a:off x="5600" y="8635"/>
                  <a:ext cx="3247" cy="643"/>
                </a:xfrm>
                <a:prstGeom prst="rect">
                  <a:avLst/>
                </a:prstGeom>
                <a:solidFill>
                  <a:schemeClr val="bg1"/>
                </a:solidFill>
                <a:ln>
                  <a:solidFill>
                    <a:schemeClr val="accent1">
                      <a:alpha val="20000"/>
                    </a:schemeClr>
                  </a:solidFill>
                </a:ln>
              </p:spPr>
              <p:txBody>
                <a:bodyPr wrap="square" rtlCol="0">
                  <a:spAutoFit/>
                </a:bodyPr>
                <a:lstStyle/>
                <a:p>
                  <a:r>
                    <a:rPr lang="en-US" altLang="zh-CN">
                      <a:latin typeface="+mn-lt"/>
                      <a:cs typeface="+mn-lt"/>
                    </a:rPr>
                    <a:t>                 4</a:t>
                  </a:r>
                  <a:endParaRPr lang="en-US" altLang="zh-CN">
                    <a:latin typeface="+mn-lt"/>
                    <a:cs typeface="+mn-lt"/>
                  </a:endParaRPr>
                </a:p>
              </p:txBody>
            </p:sp>
          </p:grpSp>
          <p:cxnSp>
            <p:nvCxnSpPr>
              <p:cNvPr id="21" name="直接箭头连接符 20"/>
              <p:cNvCxnSpPr/>
              <p:nvPr/>
            </p:nvCxnSpPr>
            <p:spPr>
              <a:xfrm flipV="1">
                <a:off x="13683" y="2791"/>
                <a:ext cx="680" cy="1"/>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9952" y="3819"/>
                <a:ext cx="3816" cy="1467"/>
                <a:chOff x="5291" y="7895"/>
                <a:chExt cx="3816" cy="1467"/>
              </a:xfrm>
            </p:grpSpPr>
            <p:sp>
              <p:nvSpPr>
                <p:cNvPr id="23" name="矩形 22"/>
                <p:cNvSpPr/>
                <p:nvPr/>
              </p:nvSpPr>
              <p:spPr>
                <a:xfrm>
                  <a:off x="5291" y="7895"/>
                  <a:ext cx="3754" cy="1467"/>
                </a:xfrm>
                <a:prstGeom prst="rect">
                  <a:avLst/>
                </a:prstGeom>
                <a:solidFill>
                  <a:srgbClr val="C00000"/>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24" name="文本框 23"/>
                <p:cNvSpPr txBox="1"/>
                <p:nvPr/>
              </p:nvSpPr>
              <p:spPr>
                <a:xfrm>
                  <a:off x="5437" y="7895"/>
                  <a:ext cx="3670" cy="696"/>
                </a:xfrm>
                <a:prstGeom prst="rect">
                  <a:avLst/>
                </a:prstGeom>
                <a:noFill/>
                <a:ln>
                  <a:noFill/>
                </a:ln>
              </p:spPr>
              <p:txBody>
                <a:bodyPr wrap="square" rtlCol="0">
                  <a:spAutoFit/>
                </a:bodyPr>
                <a:lstStyle/>
                <a:p>
                  <a:pPr algn="ctr"/>
                  <a:r>
                    <a:rPr lang="en-US" altLang="zh-CN" sz="2000" b="1" dirty="0">
                      <a:solidFill>
                        <a:schemeClr val="bg1"/>
                      </a:solidFill>
                      <a:latin typeface="+mn-lt"/>
                      <a:cs typeface="+mn-lt"/>
                    </a:rPr>
                    <a:t>Instruction</a:t>
                  </a:r>
                  <a:endParaRPr lang="en-US" altLang="zh-CN" sz="2000" b="1" dirty="0">
                    <a:solidFill>
                      <a:schemeClr val="bg1"/>
                    </a:solidFill>
                    <a:latin typeface="+mn-lt"/>
                    <a:cs typeface="+mn-lt"/>
                  </a:endParaRPr>
                </a:p>
              </p:txBody>
            </p:sp>
            <p:sp>
              <p:nvSpPr>
                <p:cNvPr id="25" name="文本框 24"/>
                <p:cNvSpPr txBox="1"/>
                <p:nvPr/>
              </p:nvSpPr>
              <p:spPr>
                <a:xfrm>
                  <a:off x="5600" y="8635"/>
                  <a:ext cx="3247" cy="481"/>
                </a:xfrm>
                <a:prstGeom prst="rect">
                  <a:avLst/>
                </a:prstGeom>
                <a:solidFill>
                  <a:srgbClr val="FFFF00"/>
                </a:solidFill>
                <a:ln>
                  <a:solidFill>
                    <a:schemeClr val="accent1">
                      <a:alpha val="20000"/>
                    </a:schemeClr>
                  </a:solidFill>
                </a:ln>
              </p:spPr>
              <p:txBody>
                <a:bodyPr wrap="square" rtlCol="0">
                  <a:spAutoFit/>
                </a:bodyPr>
                <a:lstStyle/>
                <a:p>
                  <a:pPr algn="ctr">
                    <a:lnSpc>
                      <a:spcPct val="60000"/>
                    </a:lnSpc>
                    <a:buNone/>
                  </a:pPr>
                  <a:r>
                    <a:rPr lang="en-US" altLang="zh-CN" sz="2000">
                      <a:latin typeface="+mn-lt"/>
                      <a:cs typeface="+mn-lt"/>
                      <a:sym typeface="+mn-ea"/>
                    </a:rPr>
                    <a:t>lw R6, R5</a:t>
                  </a:r>
                  <a:endParaRPr lang="en-US" altLang="zh-CN" sz="2000">
                    <a:latin typeface="+mn-lt"/>
                    <a:cs typeface="+mn-lt"/>
                    <a:sym typeface="+mn-ea"/>
                  </a:endParaRPr>
                </a:p>
              </p:txBody>
            </p:sp>
          </p:grpSp>
          <p:cxnSp>
            <p:nvCxnSpPr>
              <p:cNvPr id="26" name="直接箭头连接符 25"/>
              <p:cNvCxnSpPr/>
              <p:nvPr/>
            </p:nvCxnSpPr>
            <p:spPr>
              <a:xfrm flipH="1">
                <a:off x="13675" y="4494"/>
                <a:ext cx="680" cy="26"/>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10478" y="6080"/>
                <a:ext cx="2835" cy="1473"/>
              </a:xfrm>
              <a:prstGeom prst="ellipse">
                <a:avLst/>
              </a:prstGeom>
              <a:solidFill>
                <a:srgbClr val="C0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cs typeface="+mn-lt"/>
                  </a:rPr>
                  <a:t>Control</a:t>
                </a:r>
                <a:endParaRPr lang="en-US" altLang="zh-CN" sz="2000" b="1" dirty="0">
                  <a:cs typeface="+mn-lt"/>
                </a:endParaRPr>
              </a:p>
              <a:p>
                <a:pPr algn="ctr"/>
                <a:r>
                  <a:rPr lang="en-US" altLang="zh-CN" sz="2000" b="1" dirty="0">
                    <a:cs typeface="+mn-lt"/>
                  </a:rPr>
                  <a:t>Logic</a:t>
                </a:r>
                <a:endParaRPr lang="en-US" altLang="zh-CN" sz="2000" b="1" dirty="0">
                  <a:cs typeface="+mn-lt"/>
                </a:endParaRPr>
              </a:p>
            </p:txBody>
          </p:sp>
          <p:cxnSp>
            <p:nvCxnSpPr>
              <p:cNvPr id="28" name="直接箭头连接符 27"/>
              <p:cNvCxnSpPr>
                <a:stCxn id="27" idx="3"/>
                <a:endCxn id="8" idx="3"/>
              </p:cNvCxnSpPr>
              <p:nvPr/>
            </p:nvCxnSpPr>
            <p:spPr>
              <a:xfrm flipH="1">
                <a:off x="9145" y="7337"/>
                <a:ext cx="1748" cy="1054"/>
              </a:xfrm>
              <a:prstGeom prst="straightConnector1">
                <a:avLst/>
              </a:prstGeom>
              <a:ln w="28575">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7" idx="1"/>
              </p:cNvCxnSpPr>
              <p:nvPr/>
            </p:nvCxnSpPr>
            <p:spPr>
              <a:xfrm flipH="1" flipV="1">
                <a:off x="9033" y="5657"/>
                <a:ext cx="1860" cy="639"/>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rot="10800000">
                <a:off x="9940" y="2731"/>
                <a:ext cx="537" cy="4370"/>
              </a:xfrm>
              <a:prstGeom prst="bentConnector3">
                <a:avLst>
                  <a:gd name="adj1" fmla="val 169832"/>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cxnSp>
        <p:nvCxnSpPr>
          <p:cNvPr id="43" name="直接箭头连接符 42"/>
          <p:cNvCxnSpPr/>
          <p:nvPr/>
        </p:nvCxnSpPr>
        <p:spPr>
          <a:xfrm>
            <a:off x="4871720" y="5517515"/>
            <a:ext cx="1490345" cy="0"/>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40" idx="3"/>
          </p:cNvCxnSpPr>
          <p:nvPr/>
        </p:nvCxnSpPr>
        <p:spPr>
          <a:xfrm flipV="1">
            <a:off x="8716010" y="5179060"/>
            <a:ext cx="374650" cy="635"/>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6362065" y="4765675"/>
            <a:ext cx="2353945" cy="828040"/>
            <a:chOff x="10019" y="8409"/>
            <a:chExt cx="3754" cy="1467"/>
          </a:xfrm>
        </p:grpSpPr>
        <p:sp>
          <p:nvSpPr>
            <p:cNvPr id="40" name="矩形 39"/>
            <p:cNvSpPr/>
            <p:nvPr/>
          </p:nvSpPr>
          <p:spPr>
            <a:xfrm>
              <a:off x="10019" y="8409"/>
              <a:ext cx="3754" cy="1467"/>
            </a:xfrm>
            <a:prstGeom prst="rect">
              <a:avLst/>
            </a:prstGeom>
            <a:solidFill>
              <a:srgbClr val="7030A0"/>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41" name="文本框 40"/>
            <p:cNvSpPr txBox="1"/>
            <p:nvPr/>
          </p:nvSpPr>
          <p:spPr>
            <a:xfrm>
              <a:off x="10246" y="8409"/>
              <a:ext cx="3507" cy="707"/>
            </a:xfrm>
            <a:prstGeom prst="rect">
              <a:avLst/>
            </a:prstGeom>
            <a:solidFill>
              <a:srgbClr val="7030A0"/>
            </a:solidFill>
            <a:ln>
              <a:solidFill>
                <a:schemeClr val="accent1">
                  <a:alpha val="20000"/>
                </a:schemeClr>
              </a:solidFill>
            </a:ln>
          </p:spPr>
          <p:txBody>
            <a:bodyPr wrap="square" rtlCol="0">
              <a:spAutoFit/>
            </a:bodyPr>
            <a:lstStyle/>
            <a:p>
              <a:r>
                <a:rPr lang="en-US" altLang="zh-CN" sz="2000" b="1">
                  <a:solidFill>
                    <a:schemeClr val="bg1"/>
                  </a:solidFill>
                  <a:latin typeface="+mn-lt"/>
                  <a:cs typeface="+mn-lt"/>
                </a:rPr>
                <a:t>Memory Address</a:t>
              </a:r>
              <a:endParaRPr lang="en-US" altLang="zh-CN" sz="2000" b="1">
                <a:solidFill>
                  <a:schemeClr val="bg1"/>
                </a:solidFill>
                <a:latin typeface="+mn-lt"/>
                <a:cs typeface="+mn-lt"/>
              </a:endParaRPr>
            </a:p>
          </p:txBody>
        </p:sp>
        <p:sp>
          <p:nvSpPr>
            <p:cNvPr id="42" name="文本框 41"/>
            <p:cNvSpPr txBox="1"/>
            <p:nvPr/>
          </p:nvSpPr>
          <p:spPr>
            <a:xfrm>
              <a:off x="10328" y="9149"/>
              <a:ext cx="3247" cy="653"/>
            </a:xfrm>
            <a:prstGeom prst="rect">
              <a:avLst/>
            </a:prstGeom>
            <a:solidFill>
              <a:srgbClr val="FFFF00"/>
            </a:solidFill>
            <a:ln>
              <a:solidFill>
                <a:schemeClr val="accent1">
                  <a:alpha val="20000"/>
                </a:schemeClr>
              </a:solidFill>
            </a:ln>
          </p:spPr>
          <p:txBody>
            <a:bodyPr wrap="square" rtlCol="0">
              <a:spAutoFit/>
            </a:bodyPr>
            <a:lstStyle/>
            <a:p>
              <a:pPr algn="ctr"/>
              <a:r>
                <a:rPr lang="en-US" altLang="zh-CN">
                  <a:latin typeface="+mn-lt"/>
                  <a:cs typeface="+mn-lt"/>
                </a:rPr>
                <a:t>12  </a:t>
              </a:r>
              <a:endParaRPr lang="en-US" altLang="zh-CN">
                <a:latin typeface="+mn-lt"/>
                <a:cs typeface="+mn-lt"/>
              </a:endParaRPr>
            </a:p>
          </p:txBody>
        </p:sp>
      </p:grpSp>
      <p:grpSp>
        <p:nvGrpSpPr>
          <p:cNvPr id="47" name="组合 46"/>
          <p:cNvGrpSpPr/>
          <p:nvPr/>
        </p:nvGrpSpPr>
        <p:grpSpPr>
          <a:xfrm>
            <a:off x="6383655" y="5791835"/>
            <a:ext cx="2362200" cy="820420"/>
            <a:chOff x="10019" y="8409"/>
            <a:chExt cx="3754" cy="1467"/>
          </a:xfrm>
        </p:grpSpPr>
        <p:sp>
          <p:nvSpPr>
            <p:cNvPr id="48" name="矩形 47"/>
            <p:cNvSpPr/>
            <p:nvPr/>
          </p:nvSpPr>
          <p:spPr>
            <a:xfrm>
              <a:off x="10019" y="8409"/>
              <a:ext cx="3754" cy="1467"/>
            </a:xfrm>
            <a:prstGeom prst="rect">
              <a:avLst/>
            </a:prstGeom>
            <a:solidFill>
              <a:srgbClr val="7030A0"/>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49" name="文本框 48"/>
            <p:cNvSpPr txBox="1"/>
            <p:nvPr/>
          </p:nvSpPr>
          <p:spPr>
            <a:xfrm>
              <a:off x="10246" y="8409"/>
              <a:ext cx="3507" cy="713"/>
            </a:xfrm>
            <a:prstGeom prst="rect">
              <a:avLst/>
            </a:prstGeom>
            <a:solidFill>
              <a:srgbClr val="7030A0"/>
            </a:solidFill>
            <a:ln>
              <a:solidFill>
                <a:schemeClr val="accent1">
                  <a:alpha val="20000"/>
                </a:schemeClr>
              </a:solidFill>
            </a:ln>
          </p:spPr>
          <p:txBody>
            <a:bodyPr wrap="square" rtlCol="0">
              <a:spAutoFit/>
            </a:bodyPr>
            <a:lstStyle/>
            <a:p>
              <a:r>
                <a:rPr lang="en-US" altLang="zh-CN" sz="2000" b="1" dirty="0">
                  <a:solidFill>
                    <a:schemeClr val="bg1"/>
                  </a:solidFill>
                  <a:latin typeface="+mn-lt"/>
                  <a:cs typeface="+mn-lt"/>
                </a:rPr>
                <a:t>     Data</a:t>
              </a:r>
              <a:endParaRPr lang="en-US" altLang="zh-CN" sz="2000" b="1" dirty="0">
                <a:solidFill>
                  <a:schemeClr val="bg1"/>
                </a:solidFill>
                <a:latin typeface="+mn-lt"/>
                <a:cs typeface="+mn-lt"/>
              </a:endParaRPr>
            </a:p>
          </p:txBody>
        </p:sp>
        <p:sp>
          <p:nvSpPr>
            <p:cNvPr id="50" name="文本框 49"/>
            <p:cNvSpPr txBox="1"/>
            <p:nvPr/>
          </p:nvSpPr>
          <p:spPr>
            <a:xfrm>
              <a:off x="10328" y="9149"/>
              <a:ext cx="3247" cy="659"/>
            </a:xfrm>
            <a:prstGeom prst="rect">
              <a:avLst/>
            </a:prstGeom>
            <a:solidFill>
              <a:srgbClr val="FFFF00"/>
            </a:solidFill>
            <a:ln>
              <a:solidFill>
                <a:schemeClr val="accent1">
                  <a:alpha val="20000"/>
                </a:schemeClr>
              </a:solidFill>
            </a:ln>
          </p:spPr>
          <p:txBody>
            <a:bodyPr wrap="square" rtlCol="0">
              <a:spAutoFit/>
            </a:bodyPr>
            <a:lstStyle/>
            <a:p>
              <a:pPr algn="ctr"/>
              <a:r>
                <a:rPr lang="en-US" altLang="zh-CN">
                  <a:latin typeface="+mn-lt"/>
                  <a:cs typeface="+mn-lt"/>
                </a:rPr>
                <a:t>123456789 </a:t>
              </a:r>
              <a:endParaRPr lang="en-US" altLang="zh-CN">
                <a:latin typeface="+mn-lt"/>
                <a:cs typeface="+mn-lt"/>
              </a:endParaRPr>
            </a:p>
          </p:txBody>
        </p:sp>
      </p:grpSp>
      <p:cxnSp>
        <p:nvCxnSpPr>
          <p:cNvPr id="52" name="直接箭头连接符 51"/>
          <p:cNvCxnSpPr/>
          <p:nvPr/>
        </p:nvCxnSpPr>
        <p:spPr>
          <a:xfrm>
            <a:off x="4871720" y="6165215"/>
            <a:ext cx="1511935" cy="0"/>
          </a:xfrm>
          <a:prstGeom prst="straightConnector1">
            <a:avLst/>
          </a:prstGeom>
          <a:ln w="28575">
            <a:solidFill>
              <a:srgbClr val="7030A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a:off x="8688070" y="6021070"/>
            <a:ext cx="432435" cy="0"/>
          </a:xfrm>
          <a:prstGeom prst="straightConnector1">
            <a:avLst/>
          </a:prstGeom>
          <a:ln w="28575">
            <a:solidFill>
              <a:srgbClr val="7030A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flipH="1" flipV="1">
            <a:off x="5807710" y="3357245"/>
            <a:ext cx="1109345" cy="374015"/>
          </a:xfrm>
          <a:prstGeom prst="straightConnector1">
            <a:avLst/>
          </a:pr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57" name="直接箭头连接符 56"/>
          <p:cNvCxnSpPr/>
          <p:nvPr/>
        </p:nvCxnSpPr>
        <p:spPr>
          <a:xfrm flipH="1">
            <a:off x="5880100" y="4327525"/>
            <a:ext cx="1036955" cy="541655"/>
          </a:xfrm>
          <a:prstGeom prst="straightConnector1">
            <a:avLst/>
          </a:pr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a:off x="4882515" y="5445125"/>
            <a:ext cx="1490345" cy="0"/>
          </a:xfrm>
          <a:prstGeom prst="straightConnector1">
            <a:avLst/>
          </a:pr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p:nvPr/>
        </p:nvCxnSpPr>
        <p:spPr>
          <a:xfrm flipV="1">
            <a:off x="8683625" y="5178425"/>
            <a:ext cx="374650" cy="635"/>
          </a:xfrm>
          <a:prstGeom prst="straightConnector1">
            <a:avLst/>
          </a:prstGeom>
          <a:ln w="38100">
            <a:solidFill>
              <a:schemeClr val="tx1"/>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p:nvPr/>
        </p:nvCxnSpPr>
        <p:spPr>
          <a:xfrm>
            <a:off x="8716010" y="6021070"/>
            <a:ext cx="432435" cy="0"/>
          </a:xfrm>
          <a:prstGeom prst="straightConnector1">
            <a:avLst/>
          </a:prstGeom>
          <a:ln w="38100">
            <a:solidFill>
              <a:schemeClr val="tx1"/>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56" name="文本框 18"/>
          <p:cNvSpPr txBox="1"/>
          <p:nvPr/>
        </p:nvSpPr>
        <p:spPr>
          <a:xfrm>
            <a:off x="6456680" y="1268095"/>
            <a:ext cx="2226945" cy="369545"/>
          </a:xfrm>
          <a:prstGeom prst="rect">
            <a:avLst/>
          </a:prstGeom>
          <a:noFill/>
          <a:ln>
            <a:noFill/>
          </a:ln>
        </p:spPr>
        <p:txBody>
          <a:bodyPr wrap="square" rtlCol="0">
            <a:spAutoFit/>
          </a:bodyPr>
          <a:lstStyle/>
          <a:p>
            <a:r>
              <a:rPr lang="en-US" altLang="zh-CN" b="1" dirty="0">
                <a:solidFill>
                  <a:schemeClr val="bg1"/>
                </a:solidFill>
              </a:rPr>
              <a:t>Program Counter (PC)</a:t>
            </a:r>
            <a:endParaRPr lang="en-US" altLang="zh-CN" b="1" dirty="0">
              <a:solidFill>
                <a:schemeClr val="bg1"/>
              </a:solidFill>
            </a:endParaRPr>
          </a:p>
        </p:txBody>
      </p:sp>
      <p:grpSp>
        <p:nvGrpSpPr>
          <p:cNvPr id="65" name="Group 64"/>
          <p:cNvGrpSpPr/>
          <p:nvPr/>
        </p:nvGrpSpPr>
        <p:grpSpPr>
          <a:xfrm>
            <a:off x="3215680" y="3357245"/>
            <a:ext cx="3096219" cy="3024084"/>
            <a:chOff x="2855640" y="3357245"/>
            <a:chExt cx="3456259" cy="3024084"/>
          </a:xfrm>
        </p:grpSpPr>
        <p:cxnSp>
          <p:nvCxnSpPr>
            <p:cNvPr id="59" name="Straight Connector 58"/>
            <p:cNvCxnSpPr/>
            <p:nvPr/>
          </p:nvCxnSpPr>
          <p:spPr>
            <a:xfrm flipH="1">
              <a:off x="2927648" y="6381329"/>
              <a:ext cx="3384251" cy="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2855640" y="3365049"/>
              <a:ext cx="0" cy="301628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2927648" y="3357245"/>
              <a:ext cx="718466" cy="0"/>
            </a:xfrm>
            <a:prstGeom prst="line">
              <a:avLst/>
            </a:prstGeom>
            <a:ln w="38100">
              <a:solidFill>
                <a:schemeClr val="tx1"/>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mn-lt"/>
                <a:cs typeface="+mn-lt"/>
              </a:rPr>
              <a:t>Load Word with Offset</a:t>
            </a:r>
            <a:endParaRPr lang="en-US" dirty="0">
              <a:latin typeface="+mn-lt"/>
              <a:cs typeface="+mn-lt"/>
            </a:endParaRPr>
          </a:p>
        </p:txBody>
      </p:sp>
      <p:sp>
        <p:nvSpPr>
          <p:cNvPr id="3" name="Content Placeholder 2"/>
          <p:cNvSpPr>
            <a:spLocks noGrp="1"/>
          </p:cNvSpPr>
          <p:nvPr>
            <p:ph idx="1"/>
          </p:nvPr>
        </p:nvSpPr>
        <p:spPr>
          <a:xfrm>
            <a:off x="609600" y="1340769"/>
            <a:ext cx="10972800" cy="5040560"/>
          </a:xfrm>
        </p:spPr>
        <p:txBody>
          <a:bodyPr/>
          <a:lstStyle/>
          <a:p>
            <a:pPr marL="0" indent="0">
              <a:buNone/>
            </a:pPr>
            <a:r>
              <a:rPr lang="en-US" sz="2800" b="1">
                <a:cs typeface="+mn-lt"/>
              </a:rPr>
              <a:t>An offset can</a:t>
            </a:r>
            <a:endParaRPr lang="en-US" sz="2800" b="1">
              <a:cs typeface="+mn-lt"/>
            </a:endParaRPr>
          </a:p>
          <a:p>
            <a:pPr marL="0" indent="0">
              <a:buNone/>
            </a:pPr>
            <a:r>
              <a:rPr lang="en-US" sz="2800" b="1">
                <a:cs typeface="+mn-lt"/>
              </a:rPr>
              <a:t>be added to</a:t>
            </a:r>
            <a:endParaRPr lang="en-US" sz="2800" b="1">
              <a:cs typeface="+mn-lt"/>
            </a:endParaRPr>
          </a:p>
          <a:p>
            <a:pPr marL="0" indent="0">
              <a:buNone/>
            </a:pPr>
            <a:r>
              <a:rPr lang="en-US" sz="2800" b="1">
                <a:cs typeface="+mn-lt"/>
              </a:rPr>
              <a:t>addresses as</a:t>
            </a:r>
            <a:endParaRPr lang="en-US" sz="2800" b="1">
              <a:cs typeface="+mn-lt"/>
            </a:endParaRPr>
          </a:p>
          <a:p>
            <a:pPr marL="0" indent="0">
              <a:buNone/>
            </a:pPr>
            <a:r>
              <a:rPr lang="en-US" sz="2800" b="1">
                <a:cs typeface="+mn-lt"/>
              </a:rPr>
              <a:t>part of the lw/sw</a:t>
            </a:r>
            <a:endParaRPr lang="en-US" sz="2800" b="1">
              <a:cs typeface="+mn-lt"/>
            </a:endParaRPr>
          </a:p>
          <a:p>
            <a:pPr marL="0" indent="0">
              <a:buNone/>
            </a:pPr>
            <a:r>
              <a:rPr lang="en-US" sz="2800" b="1">
                <a:cs typeface="+mn-lt"/>
              </a:rPr>
              <a:t>instructions.</a:t>
            </a:r>
            <a:endParaRPr lang="en-US" sz="2800" b="1">
              <a:cs typeface="+mn-lt"/>
            </a:endParaRPr>
          </a:p>
          <a:p>
            <a:pPr marL="0" indent="0">
              <a:buNone/>
            </a:pPr>
            <a:endParaRPr lang="en-US" sz="2800" b="1">
              <a:cs typeface="+mn-lt"/>
            </a:endParaRPr>
          </a:p>
          <a:p>
            <a:pPr marL="0" indent="0">
              <a:buNone/>
            </a:pPr>
            <a:r>
              <a:rPr lang="en-US" sz="2800" b="1">
                <a:cs typeface="+mn-lt"/>
              </a:rPr>
              <a:t>lw R6, 4(R5)</a:t>
            </a:r>
            <a:endParaRPr lang="en-US" sz="2800" b="1">
              <a:cs typeface="+mn-lt"/>
            </a:endParaRPr>
          </a:p>
          <a:p>
            <a:pPr marL="0" indent="0">
              <a:buNone/>
            </a:pPr>
            <a:endParaRPr lang="en-US" sz="2800" b="1">
              <a:cs typeface="+mn-lt"/>
            </a:endParaRPr>
          </a:p>
        </p:txBody>
      </p:sp>
      <p:sp>
        <p:nvSpPr>
          <p:cNvPr id="4" name="Slide Number Placeholder 3"/>
          <p:cNvSpPr>
            <a:spLocks noGrp="1"/>
          </p:cNvSpPr>
          <p:nvPr>
            <p:ph type="sldNum" sz="quarter" idx="12"/>
          </p:nvPr>
        </p:nvSpPr>
        <p:spPr/>
        <p:txBody>
          <a:bodyPr/>
          <a:lstStyle/>
          <a:p>
            <a:fld id="{C22DC6D3-9347-42BE-948A-F7EB414DF657}" type="slidenum">
              <a:rPr lang="en-US" altLang="en-US" smtClean="0">
                <a:latin typeface="+mn-lt"/>
                <a:cs typeface="+mn-lt"/>
              </a:rPr>
            </a:fld>
            <a:endParaRPr lang="en-US" altLang="en-US" dirty="0">
              <a:latin typeface="+mn-lt"/>
              <a:cs typeface="+mn-lt"/>
            </a:endParaRPr>
          </a:p>
        </p:txBody>
      </p:sp>
      <p:grpSp>
        <p:nvGrpSpPr>
          <p:cNvPr id="5" name="组合 4"/>
          <p:cNvGrpSpPr/>
          <p:nvPr/>
        </p:nvGrpSpPr>
        <p:grpSpPr>
          <a:xfrm>
            <a:off x="9120505" y="1268095"/>
            <a:ext cx="2202815" cy="4875987"/>
            <a:chOff x="10847" y="1820"/>
            <a:chExt cx="3441" cy="6688"/>
          </a:xfrm>
        </p:grpSpPr>
        <p:sp>
          <p:nvSpPr>
            <p:cNvPr id="6" name="矩形 5"/>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7" name="文本框 6"/>
            <p:cNvSpPr txBox="1"/>
            <p:nvPr/>
          </p:nvSpPr>
          <p:spPr>
            <a:xfrm>
              <a:off x="11291" y="2014"/>
              <a:ext cx="2552" cy="505"/>
            </a:xfrm>
            <a:prstGeom prst="rect">
              <a:avLst/>
            </a:prstGeom>
            <a:noFill/>
            <a:ln>
              <a:noFill/>
            </a:ln>
          </p:spPr>
          <p:txBody>
            <a:bodyPr wrap="square" rtlCol="0">
              <a:spAutoFit/>
            </a:bodyPr>
            <a:lstStyle/>
            <a:p>
              <a:r>
                <a:rPr lang="en-US" altLang="zh-CN" b="1">
                  <a:solidFill>
                    <a:schemeClr val="bg1"/>
                  </a:solidFill>
                  <a:latin typeface="+mn-lt"/>
                  <a:cs typeface="+mn-lt"/>
                </a:rPr>
                <a:t>      Memory</a:t>
              </a:r>
              <a:endParaRPr lang="en-US" altLang="zh-CN" b="1">
                <a:solidFill>
                  <a:schemeClr val="bg1"/>
                </a:solidFill>
                <a:latin typeface="+mn-lt"/>
                <a:cs typeface="+mn-lt"/>
              </a:endParaRPr>
            </a:p>
          </p:txBody>
        </p:sp>
      </p:grpSp>
      <p:graphicFrame>
        <p:nvGraphicFramePr>
          <p:cNvPr id="11" name="表格 10"/>
          <p:cNvGraphicFramePr/>
          <p:nvPr>
            <p:custDataLst>
              <p:tags r:id="rId1"/>
            </p:custDataLst>
          </p:nvPr>
        </p:nvGraphicFramePr>
        <p:xfrm>
          <a:off x="9302750" y="177990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cs typeface="+mn-lt"/>
                        </a:rPr>
                        <a:t>0</a:t>
                      </a:r>
                      <a:endParaRPr lang="en-US" altLang="zh-CN"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sz="1600" b="0">
                          <a:solidFill>
                            <a:schemeClr val="tx1"/>
                          </a:solidFill>
                          <a:cs typeface="+mn-lt"/>
                        </a:rPr>
                        <a:t>addi R5, R0, 12</a:t>
                      </a:r>
                      <a:endParaRPr lang="en-US" altLang="zh-CN" sz="1600"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4</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sz="1600">
                          <a:solidFill>
                            <a:schemeClr val="tx1"/>
                          </a:solidFill>
                          <a:cs typeface="+mn-lt"/>
                        </a:rPr>
                        <a:t>lw R6, 4(R5)</a:t>
                      </a: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FFFF00"/>
                    </a:solidFill>
                  </a:tcPr>
                </a:tc>
              </a:tr>
              <a:tr h="258445">
                <a:tc>
                  <a:txBody>
                    <a:bodyPr/>
                    <a:lstStyle/>
                    <a:p>
                      <a:pPr algn="dist">
                        <a:lnSpc>
                          <a:spcPct val="60000"/>
                        </a:lnSpc>
                        <a:buNone/>
                      </a:pPr>
                      <a:r>
                        <a:rPr lang="en-US" altLang="zh-CN">
                          <a:solidFill>
                            <a:schemeClr val="tx1"/>
                          </a:solidFill>
                          <a:cs typeface="+mn-lt"/>
                        </a:rPr>
                        <a:t>8</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12</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sz="1600">
                          <a:solidFill>
                            <a:schemeClr val="tx1"/>
                          </a:solidFill>
                          <a:cs typeface="+mn-lt"/>
                        </a:rPr>
                        <a:t>123456789</a:t>
                      </a: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16</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sz="1600">
                          <a:solidFill>
                            <a:schemeClr val="tx1"/>
                          </a:solidFill>
                          <a:cs typeface="+mn-lt"/>
                        </a:rPr>
                        <a:t>999999999</a:t>
                      </a: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20</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43205">
                <a:tc>
                  <a:txBody>
                    <a:bodyPr/>
                    <a:lstStyle/>
                    <a:p>
                      <a:pPr algn="dist">
                        <a:lnSpc>
                          <a:spcPct val="60000"/>
                        </a:lnSpc>
                        <a:buNone/>
                      </a:pPr>
                      <a:r>
                        <a:rPr lang="en-US" altLang="zh-CN">
                          <a:solidFill>
                            <a:schemeClr val="tx1"/>
                          </a:solidFill>
                          <a:cs typeface="+mn-lt"/>
                        </a:rPr>
                        <a:t>24</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en-US" altLang="zh-CN"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28</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solidFill>
                            <a:schemeClr val="tx1"/>
                          </a:solidFill>
                          <a:cs typeface="+mn-lt"/>
                        </a:rPr>
                        <a:t>32</a:t>
                      </a:r>
                      <a:endParaRPr lang="en-US" altLang="zh-CN">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sz="160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2" name="组合 11"/>
          <p:cNvGrpSpPr/>
          <p:nvPr/>
        </p:nvGrpSpPr>
        <p:grpSpPr>
          <a:xfrm>
            <a:off x="3574415" y="1054735"/>
            <a:ext cx="2202815" cy="3078480"/>
            <a:chOff x="10847" y="1820"/>
            <a:chExt cx="3441" cy="6688"/>
          </a:xfrm>
        </p:grpSpPr>
        <p:sp>
          <p:nvSpPr>
            <p:cNvPr id="13" name="矩形 12"/>
            <p:cNvSpPr/>
            <p:nvPr/>
          </p:nvSpPr>
          <p:spPr>
            <a:xfrm>
              <a:off x="10847" y="1820"/>
              <a:ext cx="3441" cy="6688"/>
            </a:xfrm>
            <a:prstGeom prst="rect">
              <a:avLst/>
            </a:prstGeom>
            <a:solidFill>
              <a:srgbClr val="917BB3"/>
            </a:solidFill>
            <a:ln>
              <a:solidFill>
                <a:srgbClr val="917BB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14" name="文本框 13"/>
            <p:cNvSpPr txBox="1"/>
            <p:nvPr/>
          </p:nvSpPr>
          <p:spPr>
            <a:xfrm>
              <a:off x="10959" y="2089"/>
              <a:ext cx="2997" cy="800"/>
            </a:xfrm>
            <a:prstGeom prst="rect">
              <a:avLst/>
            </a:prstGeom>
            <a:noFill/>
            <a:ln>
              <a:noFill/>
            </a:ln>
          </p:spPr>
          <p:txBody>
            <a:bodyPr wrap="square" rtlCol="0">
              <a:spAutoFit/>
            </a:bodyPr>
            <a:lstStyle/>
            <a:p>
              <a:r>
                <a:rPr lang="en-US" altLang="zh-CN" b="1">
                  <a:solidFill>
                    <a:schemeClr val="bg1"/>
                  </a:solidFill>
                  <a:latin typeface="+mn-lt"/>
                  <a:cs typeface="+mn-lt"/>
                </a:rPr>
                <a:t>      Register File</a:t>
              </a:r>
              <a:endParaRPr lang="en-US" altLang="zh-CN" b="1">
                <a:solidFill>
                  <a:schemeClr val="bg1"/>
                </a:solidFill>
                <a:latin typeface="+mn-lt"/>
                <a:cs typeface="+mn-lt"/>
              </a:endParaRPr>
            </a:p>
          </p:txBody>
        </p:sp>
      </p:grpSp>
      <p:graphicFrame>
        <p:nvGraphicFramePr>
          <p:cNvPr id="15" name="表格 14"/>
          <p:cNvGraphicFramePr/>
          <p:nvPr>
            <p:custDataLst>
              <p:tags r:id="rId2"/>
            </p:custDataLst>
          </p:nvPr>
        </p:nvGraphicFramePr>
        <p:xfrm>
          <a:off x="3725545" y="1610995"/>
          <a:ext cx="1838960" cy="2476881"/>
        </p:xfrm>
        <a:graphic>
          <a:graphicData uri="http://schemas.openxmlformats.org/drawingml/2006/table">
            <a:tbl>
              <a:tblPr firstRow="1" bandRow="1">
                <a:tableStyleId>{5C22544A-7EE6-4342-B048-85BDC9FD1C3A}</a:tableStyleId>
              </a:tblPr>
              <a:tblGrid>
                <a:gridCol w="424815"/>
                <a:gridCol w="1414145"/>
              </a:tblGrid>
              <a:tr h="258445">
                <a:tc>
                  <a:txBody>
                    <a:bodyPr/>
                    <a:lstStyle/>
                    <a:p>
                      <a:pPr algn="dist">
                        <a:lnSpc>
                          <a:spcPct val="60000"/>
                        </a:lnSpc>
                        <a:buNone/>
                      </a:pPr>
                      <a:r>
                        <a:rPr lang="en-US" altLang="zh-CN" b="0">
                          <a:solidFill>
                            <a:schemeClr val="tx1"/>
                          </a:solidFill>
                          <a:cs typeface="+mn-lt"/>
                        </a:rPr>
                        <a:t>R0</a:t>
                      </a:r>
                      <a:endParaRPr lang="en-US" altLang="zh-CN"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b="0">
                          <a:solidFill>
                            <a:schemeClr val="tx1"/>
                          </a:solidFill>
                          <a:cs typeface="+mn-lt"/>
                        </a:rPr>
                        <a:t>0</a:t>
                      </a:r>
                      <a:endParaRPr lang="en-US" altLang="zh-CN" b="0">
                        <a:solidFill>
                          <a:schemeClr val="tx1"/>
                        </a:solidFill>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85000"/>
                      </a:schemeClr>
                    </a:solidFill>
                  </a:tcPr>
                </a:tc>
              </a:tr>
              <a:tr h="258445">
                <a:tc>
                  <a:txBody>
                    <a:bodyPr/>
                    <a:lstStyle/>
                    <a:p>
                      <a:pPr algn="dist">
                        <a:lnSpc>
                          <a:spcPct val="60000"/>
                        </a:lnSpc>
                        <a:buNone/>
                      </a:pPr>
                      <a:r>
                        <a:rPr lang="en-US" altLang="zh-CN">
                          <a:cs typeface="+mn-lt"/>
                        </a:rPr>
                        <a:t>R1</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R2</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R3</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R4</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R5</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r>
                        <a:rPr lang="en-US" altLang="zh-CN">
                          <a:cs typeface="+mn-lt"/>
                        </a:rPr>
                        <a:t>12</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R6</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R7</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r h="258445">
                <a:tc>
                  <a:txBody>
                    <a:bodyPr/>
                    <a:lstStyle/>
                    <a:p>
                      <a:pPr algn="dist">
                        <a:lnSpc>
                          <a:spcPct val="60000"/>
                        </a:lnSpc>
                        <a:buNone/>
                      </a:pPr>
                      <a:r>
                        <a:rPr lang="en-US" altLang="zh-CN">
                          <a:cs typeface="+mn-lt"/>
                        </a:rPr>
                        <a:t>R8</a:t>
                      </a:r>
                      <a:endParaRPr lang="en-US" altLang="zh-CN">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lnSpc>
                          <a:spcPct val="60000"/>
                        </a:lnSpc>
                        <a:buNone/>
                      </a:pPr>
                      <a:endParaRPr lang="zh-CN" altLang="en-US">
                        <a:cs typeface="+mn-lt"/>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r>
            </a:tbl>
          </a:graphicData>
        </a:graphic>
      </p:graphicFrame>
      <p:grpSp>
        <p:nvGrpSpPr>
          <p:cNvPr id="16" name="组合 15"/>
          <p:cNvGrpSpPr/>
          <p:nvPr/>
        </p:nvGrpSpPr>
        <p:grpSpPr>
          <a:xfrm>
            <a:off x="3574415" y="4510405"/>
            <a:ext cx="2232660" cy="841375"/>
            <a:chOff x="5291" y="7782"/>
            <a:chExt cx="3516" cy="1325"/>
          </a:xfrm>
        </p:grpSpPr>
        <p:sp>
          <p:nvSpPr>
            <p:cNvPr id="8" name="矩形 7"/>
            <p:cNvSpPr/>
            <p:nvPr/>
          </p:nvSpPr>
          <p:spPr>
            <a:xfrm>
              <a:off x="5291" y="7782"/>
              <a:ext cx="3516" cy="1325"/>
            </a:xfrm>
            <a:prstGeom prst="rect">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9" name="文本框 8"/>
            <p:cNvSpPr txBox="1"/>
            <p:nvPr/>
          </p:nvSpPr>
          <p:spPr>
            <a:xfrm>
              <a:off x="6481" y="7895"/>
              <a:ext cx="1136" cy="628"/>
            </a:xfrm>
            <a:prstGeom prst="rect">
              <a:avLst/>
            </a:prstGeom>
            <a:noFill/>
          </p:spPr>
          <p:txBody>
            <a:bodyPr wrap="square" rtlCol="0">
              <a:spAutoFit/>
            </a:bodyPr>
            <a:lstStyle/>
            <a:p>
              <a:r>
                <a:rPr lang="en-US" altLang="zh-CN" sz="2000" b="1">
                  <a:solidFill>
                    <a:schemeClr val="bg1"/>
                  </a:solidFill>
                  <a:latin typeface="+mn-lt"/>
                  <a:cs typeface="+mn-lt"/>
                </a:rPr>
                <a:t>ALU</a:t>
              </a:r>
              <a:endParaRPr lang="en-US" altLang="zh-CN" sz="2000" b="1">
                <a:solidFill>
                  <a:schemeClr val="bg1"/>
                </a:solidFill>
                <a:latin typeface="+mn-lt"/>
                <a:cs typeface="+mn-lt"/>
              </a:endParaRPr>
            </a:p>
          </p:txBody>
        </p:sp>
        <p:sp>
          <p:nvSpPr>
            <p:cNvPr id="10" name="文本框 9"/>
            <p:cNvSpPr txBox="1"/>
            <p:nvPr/>
          </p:nvSpPr>
          <p:spPr>
            <a:xfrm>
              <a:off x="5554" y="8462"/>
              <a:ext cx="2990" cy="580"/>
            </a:xfrm>
            <a:prstGeom prst="rect">
              <a:avLst/>
            </a:prstGeom>
            <a:solidFill>
              <a:schemeClr val="bg1"/>
            </a:solidFill>
            <a:ln>
              <a:solidFill>
                <a:schemeClr val="tx1"/>
              </a:solidFill>
            </a:ln>
          </p:spPr>
          <p:txBody>
            <a:bodyPr wrap="square" rtlCol="0">
              <a:spAutoFit/>
            </a:bodyPr>
            <a:lstStyle/>
            <a:p>
              <a:pPr algn="ctr"/>
              <a:endParaRPr lang="en-US" altLang="zh-CN">
                <a:latin typeface="+mn-lt"/>
                <a:cs typeface="+mn-lt"/>
              </a:endParaRPr>
            </a:p>
          </p:txBody>
        </p:sp>
      </p:grpSp>
      <p:cxnSp>
        <p:nvCxnSpPr>
          <p:cNvPr id="32" name="直接箭头连接符 31"/>
          <p:cNvCxnSpPr/>
          <p:nvPr/>
        </p:nvCxnSpPr>
        <p:spPr>
          <a:xfrm>
            <a:off x="5088890" y="4133215"/>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3" name="肘形连接符 32"/>
          <p:cNvCxnSpPr>
            <a:endCxn id="13" idx="1"/>
          </p:cNvCxnSpPr>
          <p:nvPr/>
        </p:nvCxnSpPr>
        <p:spPr>
          <a:xfrm rot="16200000" flipV="1">
            <a:off x="2447290" y="3720465"/>
            <a:ext cx="3550285" cy="1297305"/>
          </a:xfrm>
          <a:prstGeom prst="bentConnector4">
            <a:avLst>
              <a:gd name="adj1" fmla="val -1341"/>
              <a:gd name="adj2" fmla="val 118355"/>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p:nvPr/>
        </p:nvCxnSpPr>
        <p:spPr>
          <a:xfrm>
            <a:off x="4871720" y="5300980"/>
            <a:ext cx="0" cy="936625"/>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4330065" y="4150360"/>
            <a:ext cx="0" cy="37719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5735955" y="1268095"/>
            <a:ext cx="3384550" cy="3663367"/>
            <a:chOff x="9033" y="1997"/>
            <a:chExt cx="5330" cy="6394"/>
          </a:xfrm>
        </p:grpSpPr>
        <p:cxnSp>
          <p:nvCxnSpPr>
            <p:cNvPr id="29" name="直接箭头连接符 28"/>
            <p:cNvCxnSpPr>
              <a:stCxn id="25" idx="2"/>
              <a:endCxn id="27" idx="0"/>
            </p:cNvCxnSpPr>
            <p:nvPr/>
          </p:nvCxnSpPr>
          <p:spPr>
            <a:xfrm>
              <a:off x="11885" y="5040"/>
              <a:ext cx="11" cy="1040"/>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9033" y="1997"/>
              <a:ext cx="5330" cy="6394"/>
              <a:chOff x="9033" y="1997"/>
              <a:chExt cx="5330" cy="6394"/>
            </a:xfrm>
          </p:grpSpPr>
          <p:grpSp>
            <p:nvGrpSpPr>
              <p:cNvPr id="17" name="组合 16"/>
              <p:cNvGrpSpPr/>
              <p:nvPr/>
            </p:nvGrpSpPr>
            <p:grpSpPr>
              <a:xfrm>
                <a:off x="9941" y="1997"/>
                <a:ext cx="3754" cy="1467"/>
                <a:chOff x="5291" y="7895"/>
                <a:chExt cx="3754" cy="1467"/>
              </a:xfrm>
            </p:grpSpPr>
            <p:sp>
              <p:nvSpPr>
                <p:cNvPr id="18" name="矩形 17"/>
                <p:cNvSpPr/>
                <p:nvPr/>
              </p:nvSpPr>
              <p:spPr>
                <a:xfrm>
                  <a:off x="5291" y="7895"/>
                  <a:ext cx="3754" cy="1467"/>
                </a:xfrm>
                <a:prstGeom prst="rect">
                  <a:avLst/>
                </a:prstGeom>
                <a:solidFill>
                  <a:srgbClr val="C00000"/>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20" name="文本框 19"/>
                <p:cNvSpPr txBox="1"/>
                <p:nvPr/>
              </p:nvSpPr>
              <p:spPr>
                <a:xfrm>
                  <a:off x="5600" y="8635"/>
                  <a:ext cx="3247" cy="643"/>
                </a:xfrm>
                <a:prstGeom prst="rect">
                  <a:avLst/>
                </a:prstGeom>
                <a:solidFill>
                  <a:schemeClr val="bg1"/>
                </a:solidFill>
                <a:ln>
                  <a:solidFill>
                    <a:schemeClr val="accent1">
                      <a:alpha val="20000"/>
                    </a:schemeClr>
                  </a:solidFill>
                </a:ln>
              </p:spPr>
              <p:txBody>
                <a:bodyPr wrap="square" rtlCol="0">
                  <a:spAutoFit/>
                </a:bodyPr>
                <a:lstStyle/>
                <a:p>
                  <a:r>
                    <a:rPr lang="en-US" altLang="zh-CN">
                      <a:latin typeface="+mn-lt"/>
                      <a:cs typeface="+mn-lt"/>
                    </a:rPr>
                    <a:t>                 4</a:t>
                  </a:r>
                  <a:endParaRPr lang="en-US" altLang="zh-CN">
                    <a:latin typeface="+mn-lt"/>
                    <a:cs typeface="+mn-lt"/>
                  </a:endParaRPr>
                </a:p>
              </p:txBody>
            </p:sp>
          </p:grpSp>
          <p:cxnSp>
            <p:nvCxnSpPr>
              <p:cNvPr id="21" name="直接箭头连接符 20"/>
              <p:cNvCxnSpPr/>
              <p:nvPr/>
            </p:nvCxnSpPr>
            <p:spPr>
              <a:xfrm flipV="1">
                <a:off x="13683" y="2791"/>
                <a:ext cx="680" cy="1"/>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nvGrpSpPr>
              <p:cNvPr id="22" name="组合 21"/>
              <p:cNvGrpSpPr/>
              <p:nvPr/>
            </p:nvGrpSpPr>
            <p:grpSpPr>
              <a:xfrm>
                <a:off x="9952" y="3819"/>
                <a:ext cx="3816" cy="1467"/>
                <a:chOff x="5291" y="7895"/>
                <a:chExt cx="3816" cy="1467"/>
              </a:xfrm>
            </p:grpSpPr>
            <p:sp>
              <p:nvSpPr>
                <p:cNvPr id="23" name="矩形 22"/>
                <p:cNvSpPr/>
                <p:nvPr/>
              </p:nvSpPr>
              <p:spPr>
                <a:xfrm>
                  <a:off x="5291" y="7895"/>
                  <a:ext cx="3754" cy="1467"/>
                </a:xfrm>
                <a:prstGeom prst="rect">
                  <a:avLst/>
                </a:prstGeom>
                <a:solidFill>
                  <a:srgbClr val="C00000"/>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24" name="文本框 23"/>
                <p:cNvSpPr txBox="1"/>
                <p:nvPr/>
              </p:nvSpPr>
              <p:spPr>
                <a:xfrm>
                  <a:off x="5437" y="7895"/>
                  <a:ext cx="3670" cy="696"/>
                </a:xfrm>
                <a:prstGeom prst="rect">
                  <a:avLst/>
                </a:prstGeom>
                <a:noFill/>
                <a:ln>
                  <a:noFill/>
                </a:ln>
              </p:spPr>
              <p:txBody>
                <a:bodyPr wrap="square" rtlCol="0">
                  <a:spAutoFit/>
                </a:bodyPr>
                <a:lstStyle/>
                <a:p>
                  <a:pPr algn="ctr"/>
                  <a:r>
                    <a:rPr lang="en-US" altLang="zh-CN" sz="2000" b="1" dirty="0">
                      <a:solidFill>
                        <a:schemeClr val="bg1"/>
                      </a:solidFill>
                      <a:latin typeface="+mn-lt"/>
                      <a:cs typeface="+mn-lt"/>
                    </a:rPr>
                    <a:t>Instruction</a:t>
                  </a:r>
                  <a:endParaRPr lang="en-US" altLang="zh-CN" sz="2000" b="1" dirty="0">
                    <a:solidFill>
                      <a:schemeClr val="bg1"/>
                    </a:solidFill>
                    <a:latin typeface="+mn-lt"/>
                    <a:cs typeface="+mn-lt"/>
                  </a:endParaRPr>
                </a:p>
              </p:txBody>
            </p:sp>
            <p:sp>
              <p:nvSpPr>
                <p:cNvPr id="25" name="文本框 24"/>
                <p:cNvSpPr txBox="1"/>
                <p:nvPr/>
              </p:nvSpPr>
              <p:spPr>
                <a:xfrm>
                  <a:off x="5600" y="8635"/>
                  <a:ext cx="3247" cy="481"/>
                </a:xfrm>
                <a:prstGeom prst="rect">
                  <a:avLst/>
                </a:prstGeom>
                <a:solidFill>
                  <a:schemeClr val="bg1"/>
                </a:solidFill>
                <a:ln>
                  <a:solidFill>
                    <a:schemeClr val="accent1">
                      <a:alpha val="20000"/>
                    </a:schemeClr>
                  </a:solidFill>
                </a:ln>
              </p:spPr>
              <p:txBody>
                <a:bodyPr wrap="square" rtlCol="0">
                  <a:spAutoFit/>
                </a:bodyPr>
                <a:lstStyle/>
                <a:p>
                  <a:pPr algn="ctr">
                    <a:lnSpc>
                      <a:spcPct val="60000"/>
                    </a:lnSpc>
                    <a:buNone/>
                  </a:pPr>
                  <a:endParaRPr lang="en-US" altLang="zh-CN" sz="2000">
                    <a:latin typeface="+mn-lt"/>
                    <a:cs typeface="+mn-lt"/>
                    <a:sym typeface="+mn-ea"/>
                  </a:endParaRPr>
                </a:p>
              </p:txBody>
            </p:sp>
          </p:grpSp>
          <p:cxnSp>
            <p:nvCxnSpPr>
              <p:cNvPr id="26" name="直接箭头连接符 25"/>
              <p:cNvCxnSpPr/>
              <p:nvPr/>
            </p:nvCxnSpPr>
            <p:spPr>
              <a:xfrm flipH="1">
                <a:off x="13675" y="4494"/>
                <a:ext cx="680" cy="26"/>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10478" y="6080"/>
                <a:ext cx="2835" cy="1473"/>
              </a:xfrm>
              <a:prstGeom prst="ellipse">
                <a:avLst/>
              </a:prstGeom>
              <a:solidFill>
                <a:srgbClr val="C00000"/>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cs typeface="+mn-lt"/>
                  </a:rPr>
                  <a:t>Control</a:t>
                </a:r>
                <a:endParaRPr lang="en-US" altLang="zh-CN" sz="2000" b="1" dirty="0">
                  <a:cs typeface="+mn-lt"/>
                </a:endParaRPr>
              </a:p>
              <a:p>
                <a:pPr algn="ctr"/>
                <a:r>
                  <a:rPr lang="en-US" altLang="zh-CN" sz="2000" b="1" dirty="0">
                    <a:cs typeface="+mn-lt"/>
                  </a:rPr>
                  <a:t>Logic</a:t>
                </a:r>
                <a:endParaRPr lang="en-US" altLang="zh-CN" sz="2000" b="1" dirty="0">
                  <a:cs typeface="+mn-lt"/>
                </a:endParaRPr>
              </a:p>
            </p:txBody>
          </p:sp>
          <p:cxnSp>
            <p:nvCxnSpPr>
              <p:cNvPr id="28" name="直接箭头连接符 27"/>
              <p:cNvCxnSpPr>
                <a:stCxn id="27" idx="3"/>
                <a:endCxn id="8" idx="3"/>
              </p:cNvCxnSpPr>
              <p:nvPr/>
            </p:nvCxnSpPr>
            <p:spPr>
              <a:xfrm flipH="1">
                <a:off x="9145" y="7337"/>
                <a:ext cx="1748" cy="1054"/>
              </a:xfrm>
              <a:prstGeom prst="straightConnector1">
                <a:avLst/>
              </a:prstGeom>
              <a:ln w="28575">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7" idx="1"/>
              </p:cNvCxnSpPr>
              <p:nvPr/>
            </p:nvCxnSpPr>
            <p:spPr>
              <a:xfrm flipH="1" flipV="1">
                <a:off x="9033" y="5657"/>
                <a:ext cx="1860" cy="639"/>
              </a:xfrm>
              <a:prstGeom prst="straightConnector1">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36" name="肘形连接符 35"/>
              <p:cNvCxnSpPr/>
              <p:nvPr/>
            </p:nvCxnSpPr>
            <p:spPr>
              <a:xfrm rot="10800000">
                <a:off x="9940" y="2731"/>
                <a:ext cx="537" cy="4370"/>
              </a:xfrm>
              <a:prstGeom prst="bentConnector3">
                <a:avLst>
                  <a:gd name="adj1" fmla="val 169832"/>
                </a:avLst>
              </a:prstGeom>
              <a:ln w="28575">
                <a:solidFill>
                  <a:srgbClr val="C00000"/>
                </a:solidFill>
                <a:tailEnd type="arrow"/>
              </a:ln>
            </p:spPr>
            <p:style>
              <a:lnRef idx="1">
                <a:schemeClr val="accent1"/>
              </a:lnRef>
              <a:fillRef idx="0">
                <a:schemeClr val="accent1"/>
              </a:fillRef>
              <a:effectRef idx="0">
                <a:schemeClr val="accent1"/>
              </a:effectRef>
              <a:fontRef idx="minor">
                <a:schemeClr val="tx1"/>
              </a:fontRef>
            </p:style>
          </p:cxnSp>
        </p:grpSp>
      </p:grpSp>
      <p:cxnSp>
        <p:nvCxnSpPr>
          <p:cNvPr id="43" name="直接箭头连接符 42"/>
          <p:cNvCxnSpPr/>
          <p:nvPr/>
        </p:nvCxnSpPr>
        <p:spPr>
          <a:xfrm>
            <a:off x="4871720" y="5517515"/>
            <a:ext cx="1490345" cy="0"/>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cxnSp>
        <p:nvCxnSpPr>
          <p:cNvPr id="44" name="直接箭头连接符 43"/>
          <p:cNvCxnSpPr>
            <a:stCxn id="40" idx="3"/>
          </p:cNvCxnSpPr>
          <p:nvPr/>
        </p:nvCxnSpPr>
        <p:spPr>
          <a:xfrm flipV="1">
            <a:off x="8716010" y="5179060"/>
            <a:ext cx="374650" cy="635"/>
          </a:xfrm>
          <a:prstGeom prst="straightConnector1">
            <a:avLst/>
          </a:prstGeom>
          <a:ln w="28575">
            <a:solidFill>
              <a:srgbClr val="7030A0"/>
            </a:solidFill>
            <a:tailEnd type="arrow"/>
          </a:ln>
        </p:spPr>
        <p:style>
          <a:lnRef idx="1">
            <a:schemeClr val="accent1"/>
          </a:lnRef>
          <a:fillRef idx="0">
            <a:schemeClr val="accent1"/>
          </a:fillRef>
          <a:effectRef idx="0">
            <a:schemeClr val="accent1"/>
          </a:effectRef>
          <a:fontRef idx="minor">
            <a:schemeClr val="tx1"/>
          </a:fontRef>
        </p:style>
      </p:cxnSp>
      <p:grpSp>
        <p:nvGrpSpPr>
          <p:cNvPr id="31" name="组合 30"/>
          <p:cNvGrpSpPr/>
          <p:nvPr/>
        </p:nvGrpSpPr>
        <p:grpSpPr>
          <a:xfrm>
            <a:off x="6362065" y="4765675"/>
            <a:ext cx="2353945" cy="828040"/>
            <a:chOff x="10019" y="8409"/>
            <a:chExt cx="3754" cy="1467"/>
          </a:xfrm>
        </p:grpSpPr>
        <p:sp>
          <p:nvSpPr>
            <p:cNvPr id="40" name="矩形 39"/>
            <p:cNvSpPr/>
            <p:nvPr/>
          </p:nvSpPr>
          <p:spPr>
            <a:xfrm>
              <a:off x="10019" y="8409"/>
              <a:ext cx="3754" cy="1467"/>
            </a:xfrm>
            <a:prstGeom prst="rect">
              <a:avLst/>
            </a:prstGeom>
            <a:solidFill>
              <a:srgbClr val="7030A0"/>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41" name="文本框 40"/>
            <p:cNvSpPr txBox="1"/>
            <p:nvPr/>
          </p:nvSpPr>
          <p:spPr>
            <a:xfrm>
              <a:off x="10246" y="8409"/>
              <a:ext cx="3507" cy="707"/>
            </a:xfrm>
            <a:prstGeom prst="rect">
              <a:avLst/>
            </a:prstGeom>
            <a:solidFill>
              <a:srgbClr val="7030A0"/>
            </a:solidFill>
            <a:ln>
              <a:solidFill>
                <a:schemeClr val="accent1">
                  <a:alpha val="20000"/>
                </a:schemeClr>
              </a:solidFill>
            </a:ln>
          </p:spPr>
          <p:txBody>
            <a:bodyPr wrap="square" rtlCol="0">
              <a:spAutoFit/>
            </a:bodyPr>
            <a:lstStyle/>
            <a:p>
              <a:r>
                <a:rPr lang="en-US" altLang="zh-CN" sz="2000" b="1">
                  <a:solidFill>
                    <a:schemeClr val="bg1"/>
                  </a:solidFill>
                  <a:latin typeface="+mn-lt"/>
                  <a:cs typeface="+mn-lt"/>
                </a:rPr>
                <a:t>Memory Address</a:t>
              </a:r>
              <a:endParaRPr lang="en-US" altLang="zh-CN" sz="2000" b="1">
                <a:solidFill>
                  <a:schemeClr val="bg1"/>
                </a:solidFill>
                <a:latin typeface="+mn-lt"/>
                <a:cs typeface="+mn-lt"/>
              </a:endParaRPr>
            </a:p>
          </p:txBody>
        </p:sp>
        <p:sp>
          <p:nvSpPr>
            <p:cNvPr id="42" name="文本框 41"/>
            <p:cNvSpPr txBox="1"/>
            <p:nvPr/>
          </p:nvSpPr>
          <p:spPr>
            <a:xfrm>
              <a:off x="10328" y="9149"/>
              <a:ext cx="3247" cy="653"/>
            </a:xfrm>
            <a:prstGeom prst="rect">
              <a:avLst/>
            </a:prstGeom>
            <a:solidFill>
              <a:schemeClr val="bg1"/>
            </a:solidFill>
            <a:ln>
              <a:solidFill>
                <a:schemeClr val="accent1">
                  <a:alpha val="20000"/>
                </a:schemeClr>
              </a:solidFill>
            </a:ln>
          </p:spPr>
          <p:txBody>
            <a:bodyPr wrap="square" rtlCol="0">
              <a:spAutoFit/>
            </a:bodyPr>
            <a:lstStyle/>
            <a:p>
              <a:pPr algn="ctr"/>
              <a:r>
                <a:rPr lang="en-US" altLang="zh-CN">
                  <a:latin typeface="+mn-lt"/>
                  <a:cs typeface="+mn-lt"/>
                </a:rPr>
                <a:t>  </a:t>
              </a:r>
              <a:endParaRPr lang="en-US" altLang="zh-CN">
                <a:latin typeface="+mn-lt"/>
                <a:cs typeface="+mn-lt"/>
              </a:endParaRPr>
            </a:p>
          </p:txBody>
        </p:sp>
      </p:grpSp>
      <p:grpSp>
        <p:nvGrpSpPr>
          <p:cNvPr id="47" name="组合 46"/>
          <p:cNvGrpSpPr/>
          <p:nvPr/>
        </p:nvGrpSpPr>
        <p:grpSpPr>
          <a:xfrm>
            <a:off x="6383655" y="5791835"/>
            <a:ext cx="2362200" cy="820420"/>
            <a:chOff x="10019" y="8409"/>
            <a:chExt cx="3754" cy="1467"/>
          </a:xfrm>
        </p:grpSpPr>
        <p:sp>
          <p:nvSpPr>
            <p:cNvPr id="48" name="矩形 47"/>
            <p:cNvSpPr/>
            <p:nvPr/>
          </p:nvSpPr>
          <p:spPr>
            <a:xfrm>
              <a:off x="10019" y="8409"/>
              <a:ext cx="3754" cy="1467"/>
            </a:xfrm>
            <a:prstGeom prst="rect">
              <a:avLst/>
            </a:prstGeom>
            <a:solidFill>
              <a:srgbClr val="7030A0"/>
            </a:solidFill>
            <a:ln>
              <a:solidFill>
                <a:schemeClr val="accent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lt"/>
              </a:endParaRPr>
            </a:p>
          </p:txBody>
        </p:sp>
        <p:sp>
          <p:nvSpPr>
            <p:cNvPr id="49" name="文本框 48"/>
            <p:cNvSpPr txBox="1"/>
            <p:nvPr/>
          </p:nvSpPr>
          <p:spPr>
            <a:xfrm>
              <a:off x="10246" y="8409"/>
              <a:ext cx="3507" cy="713"/>
            </a:xfrm>
            <a:prstGeom prst="rect">
              <a:avLst/>
            </a:prstGeom>
            <a:solidFill>
              <a:srgbClr val="7030A0"/>
            </a:solidFill>
            <a:ln>
              <a:solidFill>
                <a:schemeClr val="accent1">
                  <a:alpha val="20000"/>
                </a:schemeClr>
              </a:solidFill>
            </a:ln>
          </p:spPr>
          <p:txBody>
            <a:bodyPr wrap="square" rtlCol="0">
              <a:spAutoFit/>
            </a:bodyPr>
            <a:lstStyle/>
            <a:p>
              <a:r>
                <a:rPr lang="en-US" altLang="zh-CN" sz="2000" b="1" dirty="0">
                  <a:solidFill>
                    <a:schemeClr val="bg1"/>
                  </a:solidFill>
                  <a:latin typeface="+mn-lt"/>
                  <a:cs typeface="+mn-lt"/>
                </a:rPr>
                <a:t>     Data</a:t>
              </a:r>
              <a:endParaRPr lang="en-US" altLang="zh-CN" sz="2000" b="1" dirty="0">
                <a:solidFill>
                  <a:schemeClr val="bg1"/>
                </a:solidFill>
                <a:latin typeface="+mn-lt"/>
                <a:cs typeface="+mn-lt"/>
              </a:endParaRPr>
            </a:p>
          </p:txBody>
        </p:sp>
        <p:sp>
          <p:nvSpPr>
            <p:cNvPr id="50" name="文本框 49"/>
            <p:cNvSpPr txBox="1"/>
            <p:nvPr/>
          </p:nvSpPr>
          <p:spPr>
            <a:xfrm>
              <a:off x="10328" y="9149"/>
              <a:ext cx="3247" cy="659"/>
            </a:xfrm>
            <a:prstGeom prst="rect">
              <a:avLst/>
            </a:prstGeom>
            <a:solidFill>
              <a:schemeClr val="bg1"/>
            </a:solidFill>
            <a:ln>
              <a:solidFill>
                <a:schemeClr val="accent1">
                  <a:alpha val="20000"/>
                </a:schemeClr>
              </a:solidFill>
            </a:ln>
          </p:spPr>
          <p:txBody>
            <a:bodyPr wrap="square" rtlCol="0">
              <a:spAutoFit/>
            </a:bodyPr>
            <a:lstStyle/>
            <a:p>
              <a:pPr algn="ctr"/>
              <a:r>
                <a:rPr lang="en-US" altLang="zh-CN">
                  <a:latin typeface="+mn-lt"/>
                  <a:cs typeface="+mn-lt"/>
                </a:rPr>
                <a:t> </a:t>
              </a:r>
              <a:endParaRPr lang="en-US" altLang="zh-CN">
                <a:latin typeface="+mn-lt"/>
                <a:cs typeface="+mn-lt"/>
              </a:endParaRPr>
            </a:p>
          </p:txBody>
        </p:sp>
      </p:grpSp>
      <p:cxnSp>
        <p:nvCxnSpPr>
          <p:cNvPr id="52" name="直接箭头连接符 51"/>
          <p:cNvCxnSpPr/>
          <p:nvPr/>
        </p:nvCxnSpPr>
        <p:spPr>
          <a:xfrm>
            <a:off x="4871720" y="6165215"/>
            <a:ext cx="1511935" cy="0"/>
          </a:xfrm>
          <a:prstGeom prst="straightConnector1">
            <a:avLst/>
          </a:prstGeom>
          <a:ln w="28575">
            <a:solidFill>
              <a:srgbClr val="7030A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51" name="直接箭头连接符 50"/>
          <p:cNvCxnSpPr/>
          <p:nvPr/>
        </p:nvCxnSpPr>
        <p:spPr>
          <a:xfrm>
            <a:off x="8688070" y="6021070"/>
            <a:ext cx="432435" cy="0"/>
          </a:xfrm>
          <a:prstGeom prst="straightConnector1">
            <a:avLst/>
          </a:prstGeom>
          <a:ln w="28575">
            <a:solidFill>
              <a:srgbClr val="7030A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53" name="文本框 18"/>
          <p:cNvSpPr txBox="1"/>
          <p:nvPr/>
        </p:nvSpPr>
        <p:spPr>
          <a:xfrm>
            <a:off x="6456680" y="1268095"/>
            <a:ext cx="2226945" cy="369545"/>
          </a:xfrm>
          <a:prstGeom prst="rect">
            <a:avLst/>
          </a:prstGeom>
          <a:noFill/>
          <a:ln>
            <a:noFill/>
          </a:ln>
        </p:spPr>
        <p:txBody>
          <a:bodyPr wrap="square" rtlCol="0">
            <a:spAutoFit/>
          </a:bodyPr>
          <a:lstStyle/>
          <a:p>
            <a:r>
              <a:rPr lang="en-US" altLang="zh-CN" b="1" dirty="0">
                <a:solidFill>
                  <a:schemeClr val="bg1"/>
                </a:solidFill>
              </a:rPr>
              <a:t>Program Counter (PC)</a:t>
            </a:r>
            <a:endParaRPr lang="en-US" altLang="zh-CN" b="1" dirty="0">
              <a:solidFill>
                <a:schemeClr val="bg1"/>
              </a:solidFill>
            </a:endParaRPr>
          </a:p>
        </p:txBody>
      </p:sp>
    </p:spTree>
  </p:cSld>
  <p:clrMapOvr>
    <a:masterClrMapping/>
  </p:clrMapOvr>
</p:sld>
</file>

<file path=ppt/tags/tag1.xml><?xml version="1.0" encoding="utf-8"?>
<p:tagLst xmlns:p="http://schemas.openxmlformats.org/presentationml/2006/main">
  <p:tag name="KSO_WM_UNIT_TABLE_BEAUTIFY" val="smartTable{46ef539a-f759-47e3-b091-f04bb0dc7fe1}"/>
  <p:tag name="TABLE_ENDDRAG_ORIGIN_RECT" val="169*263"/>
  <p:tag name="TABLE_ENDDRAG_RECT" val="694*175*169*263"/>
</p:tagLst>
</file>

<file path=ppt/tags/tag10.xml><?xml version="1.0" encoding="utf-8"?>
<p:tagLst xmlns:p="http://schemas.openxmlformats.org/presentationml/2006/main">
  <p:tag name="KSO_WM_UNIT_PLACING_PICTURE_USER_VIEWPORT" val="{&quot;height&quot;:5016,&quot;width&quot;:3168}"/>
</p:tagLst>
</file>

<file path=ppt/tags/tag100.xml><?xml version="1.0" encoding="utf-8"?>
<p:tagLst xmlns:p="http://schemas.openxmlformats.org/presentationml/2006/main">
  <p:tag name="KSO_WM_UNIT_TABLE_BEAUTIFY" val="smartTable{3bcaf150-0f60-481e-91c9-a314b61b2418}"/>
  <p:tag name="TABLE_ENDDRAG_ORIGIN_RECT" val="144*183"/>
  <p:tag name="TABLE_ENDDRAG_RECT" val="732*140*144*183"/>
</p:tagLst>
</file>

<file path=ppt/tags/tag101.xml><?xml version="1.0" encoding="utf-8"?>
<p:tagLst xmlns:p="http://schemas.openxmlformats.org/presentationml/2006/main">
  <p:tag name="KSO_WM_UNIT_TABLE_BEAUTIFY" val="smartTable{99eec235-ab95-4238-b1f0-729193f5730f}"/>
  <p:tag name="TABLE_ENDDRAG_ORIGIN_RECT" val="144*183"/>
  <p:tag name="TABLE_ENDDRAG_RECT" val="732*140*144*183"/>
</p:tagLst>
</file>

<file path=ppt/tags/tag102.xml><?xml version="1.0" encoding="utf-8"?>
<p:tagLst xmlns:p="http://schemas.openxmlformats.org/presentationml/2006/main">
  <p:tag name="KSO_WM_UNIT_TABLE_BEAUTIFY" val="smartTable{3bcaf150-0f60-481e-91c9-a314b61b2418}"/>
  <p:tag name="TABLE_ENDDRAG_ORIGIN_RECT" val="144*183"/>
  <p:tag name="TABLE_ENDDRAG_RECT" val="732*140*144*183"/>
</p:tagLst>
</file>

<file path=ppt/tags/tag103.xml><?xml version="1.0" encoding="utf-8"?>
<p:tagLst xmlns:p="http://schemas.openxmlformats.org/presentationml/2006/main">
  <p:tag name="KSO_WM_UNIT_TABLE_BEAUTIFY" val="smartTable{99eec235-ab95-4238-b1f0-729193f5730f}"/>
  <p:tag name="TABLE_ENDDRAG_ORIGIN_RECT" val="144*183"/>
  <p:tag name="TABLE_ENDDRAG_RECT" val="732*140*144*183"/>
</p:tagLst>
</file>

<file path=ppt/tags/tag104.xml><?xml version="1.0" encoding="utf-8"?>
<p:tagLst xmlns:p="http://schemas.openxmlformats.org/presentationml/2006/main">
  <p:tag name="KSO_WM_UNIT_TABLE_BEAUTIFY" val="smartTable{3bcaf150-0f60-481e-91c9-a314b61b2418}"/>
  <p:tag name="TABLE_ENDDRAG_ORIGIN_RECT" val="144*183"/>
  <p:tag name="TABLE_ENDDRAG_RECT" val="732*140*144*183"/>
</p:tagLst>
</file>

<file path=ppt/tags/tag105.xml><?xml version="1.0" encoding="utf-8"?>
<p:tagLst xmlns:p="http://schemas.openxmlformats.org/presentationml/2006/main">
  <p:tag name="KSO_WM_UNIT_TABLE_BEAUTIFY" val="smartTable{99eec235-ab95-4238-b1f0-729193f5730f}"/>
  <p:tag name="TABLE_ENDDRAG_ORIGIN_RECT" val="144*183"/>
  <p:tag name="TABLE_ENDDRAG_RECT" val="732*140*144*183"/>
</p:tagLst>
</file>

<file path=ppt/tags/tag106.xml><?xml version="1.0" encoding="utf-8"?>
<p:tagLst xmlns:p="http://schemas.openxmlformats.org/presentationml/2006/main">
  <p:tag name="KSO_WM_UNIT_TABLE_BEAUTIFY" val="smartTable{3bcaf150-0f60-481e-91c9-a314b61b2418}"/>
  <p:tag name="TABLE_ENDDRAG_ORIGIN_RECT" val="144*183"/>
  <p:tag name="TABLE_ENDDRAG_RECT" val="732*140*144*183"/>
</p:tagLst>
</file>

<file path=ppt/tags/tag107.xml><?xml version="1.0" encoding="utf-8"?>
<p:tagLst xmlns:p="http://schemas.openxmlformats.org/presentationml/2006/main">
  <p:tag name="KSO_WM_UNIT_TABLE_BEAUTIFY" val="smartTable{99eec235-ab95-4238-b1f0-729193f5730f}"/>
  <p:tag name="TABLE_ENDDRAG_ORIGIN_RECT" val="144*183"/>
  <p:tag name="TABLE_ENDDRAG_RECT" val="732*140*144*183"/>
</p:tagLst>
</file>

<file path=ppt/tags/tag108.xml><?xml version="1.0" encoding="utf-8"?>
<p:tagLst xmlns:p="http://schemas.openxmlformats.org/presentationml/2006/main">
  <p:tag name="KSO_WM_UNIT_TABLE_BEAUTIFY" val="smartTable{3bcaf150-0f60-481e-91c9-a314b61b2418}"/>
  <p:tag name="TABLE_ENDDRAG_ORIGIN_RECT" val="144*183"/>
  <p:tag name="TABLE_ENDDRAG_RECT" val="732*140*144*183"/>
</p:tagLst>
</file>

<file path=ppt/tags/tag109.xml><?xml version="1.0" encoding="utf-8"?>
<p:tagLst xmlns:p="http://schemas.openxmlformats.org/presentationml/2006/main">
  <p:tag name="KSO_WM_UNIT_TABLE_BEAUTIFY" val="smartTable{99eec235-ab95-4238-b1f0-729193f5730f}"/>
  <p:tag name="TABLE_ENDDRAG_ORIGIN_RECT" val="144*183"/>
  <p:tag name="TABLE_ENDDRAG_RECT" val="732*140*144*183"/>
</p:tagLst>
</file>

<file path=ppt/tags/tag11.xml><?xml version="1.0" encoding="utf-8"?>
<p:tagLst xmlns:p="http://schemas.openxmlformats.org/presentationml/2006/main">
  <p:tag name="KSO_WM_UNIT_PLACING_PICTURE_USER_VIEWPORT" val="{&quot;height&quot;:5016,&quot;width&quot;:3168}"/>
</p:tagLst>
</file>

<file path=ppt/tags/tag110.xml><?xml version="1.0" encoding="utf-8"?>
<p:tagLst xmlns:p="http://schemas.openxmlformats.org/presentationml/2006/main">
  <p:tag name="KSO_WM_UNIT_TABLE_BEAUTIFY" val="smartTable{3bcaf150-0f60-481e-91c9-a314b61b2418}"/>
  <p:tag name="TABLE_ENDDRAG_ORIGIN_RECT" val="144*183"/>
  <p:tag name="TABLE_ENDDRAG_RECT" val="732*140*144*183"/>
</p:tagLst>
</file>

<file path=ppt/tags/tag111.xml><?xml version="1.0" encoding="utf-8"?>
<p:tagLst xmlns:p="http://schemas.openxmlformats.org/presentationml/2006/main">
  <p:tag name="KSO_WM_UNIT_TABLE_BEAUTIFY" val="smartTable{99eec235-ab95-4238-b1f0-729193f5730f}"/>
  <p:tag name="TABLE_ENDDRAG_ORIGIN_RECT" val="144*183"/>
  <p:tag name="TABLE_ENDDRAG_RECT" val="732*140*144*183"/>
</p:tagLst>
</file>

<file path=ppt/tags/tag112.xml><?xml version="1.0" encoding="utf-8"?>
<p:tagLst xmlns:p="http://schemas.openxmlformats.org/presentationml/2006/main">
  <p:tag name="KSO_WM_UNIT_TABLE_BEAUTIFY" val="smartTable{3bcaf150-0f60-481e-91c9-a314b61b2418}"/>
  <p:tag name="TABLE_ENDDRAG_ORIGIN_RECT" val="144*183"/>
  <p:tag name="TABLE_ENDDRAG_RECT" val="732*140*144*183"/>
</p:tagLst>
</file>

<file path=ppt/tags/tag113.xml><?xml version="1.0" encoding="utf-8"?>
<p:tagLst xmlns:p="http://schemas.openxmlformats.org/presentationml/2006/main">
  <p:tag name="KSO_WM_UNIT_TABLE_BEAUTIFY" val="smartTable{99eec235-ab95-4238-b1f0-729193f5730f}"/>
  <p:tag name="TABLE_ENDDRAG_ORIGIN_RECT" val="144*183"/>
  <p:tag name="TABLE_ENDDRAG_RECT" val="732*140*144*183"/>
</p:tagLst>
</file>

<file path=ppt/tags/tag114.xml><?xml version="1.0" encoding="utf-8"?>
<p:tagLst xmlns:p="http://schemas.openxmlformats.org/presentationml/2006/main">
  <p:tag name="KSO_WM_UNIT_TABLE_BEAUTIFY" val="smartTable{3bcaf150-0f60-481e-91c9-a314b61b2418}"/>
  <p:tag name="TABLE_ENDDRAG_ORIGIN_RECT" val="144*183"/>
  <p:tag name="TABLE_ENDDRAG_RECT" val="732*140*144*183"/>
</p:tagLst>
</file>

<file path=ppt/tags/tag115.xml><?xml version="1.0" encoding="utf-8"?>
<p:tagLst xmlns:p="http://schemas.openxmlformats.org/presentationml/2006/main">
  <p:tag name="KSO_WM_UNIT_TABLE_BEAUTIFY" val="smartTable{99eec235-ab95-4238-b1f0-729193f5730f}"/>
  <p:tag name="TABLE_ENDDRAG_ORIGIN_RECT" val="144*183"/>
  <p:tag name="TABLE_ENDDRAG_RECT" val="732*140*144*183"/>
</p:tagLst>
</file>

<file path=ppt/tags/tag116.xml><?xml version="1.0" encoding="utf-8"?>
<p:tagLst xmlns:p="http://schemas.openxmlformats.org/presentationml/2006/main">
  <p:tag name="KSO_WM_UNIT_TABLE_BEAUTIFY" val="smartTable{3bcaf150-0f60-481e-91c9-a314b61b2418}"/>
  <p:tag name="TABLE_ENDDRAG_ORIGIN_RECT" val="144*183"/>
  <p:tag name="TABLE_ENDDRAG_RECT" val="732*140*144*183"/>
</p:tagLst>
</file>

<file path=ppt/tags/tag117.xml><?xml version="1.0" encoding="utf-8"?>
<p:tagLst xmlns:p="http://schemas.openxmlformats.org/presentationml/2006/main">
  <p:tag name="KSO_WM_UNIT_TABLE_BEAUTIFY" val="smartTable{99eec235-ab95-4238-b1f0-729193f5730f}"/>
  <p:tag name="TABLE_ENDDRAG_ORIGIN_RECT" val="144*183"/>
  <p:tag name="TABLE_ENDDRAG_RECT" val="732*140*144*183"/>
</p:tagLst>
</file>

<file path=ppt/tags/tag118.xml><?xml version="1.0" encoding="utf-8"?>
<p:tagLst xmlns:p="http://schemas.openxmlformats.org/presentationml/2006/main">
  <p:tag name="KSO_WM_UNIT_TABLE_BEAUTIFY" val="smartTable{3bcaf150-0f60-481e-91c9-a314b61b2418}"/>
  <p:tag name="TABLE_ENDDRAG_ORIGIN_RECT" val="144*183"/>
  <p:tag name="TABLE_ENDDRAG_RECT" val="732*140*144*183"/>
</p:tagLst>
</file>

<file path=ppt/tags/tag12.xml><?xml version="1.0" encoding="utf-8"?>
<p:tagLst xmlns:p="http://schemas.openxmlformats.org/presentationml/2006/main">
  <p:tag name="KSO_WM_UNIT_PLACING_PICTURE_USER_VIEWPORT" val="{&quot;height&quot;:5016,&quot;width&quot;:3168}"/>
</p:tagLst>
</file>

<file path=ppt/tags/tag122.xml><?xml version="1.0" encoding="utf-8"?>
<p:tagLst xmlns:p="http://schemas.openxmlformats.org/presentationml/2006/main">
  <p:tag name="commondata" val="eyJoZGlkIjoiYmU4NDVlNjQ0YTVhMDZmOWY5ZTZhYmFiZDI5ZGRhZjUifQ=="/>
</p:tagLst>
</file>

<file path=ppt/tags/tag13.xml><?xml version="1.0" encoding="utf-8"?>
<p:tagLst xmlns:p="http://schemas.openxmlformats.org/presentationml/2006/main">
  <p:tag name="KSO_WM_UNIT_PLACING_PICTURE_USER_VIEWPORT" val="{&quot;height&quot;:5016,&quot;width&quot;:3168}"/>
</p:tagLst>
</file>

<file path=ppt/tags/tag14.xml><?xml version="1.0" encoding="utf-8"?>
<p:tagLst xmlns:p="http://schemas.openxmlformats.org/presentationml/2006/main">
  <p:tag name="KSO_WM_UNIT_PLACING_PICTURE_USER_VIEWPORT" val="{&quot;height&quot;:5016,&quot;width&quot;:3168}"/>
</p:tagLst>
</file>

<file path=ppt/tags/tag15.xml><?xml version="1.0" encoding="utf-8"?>
<p:tagLst xmlns:p="http://schemas.openxmlformats.org/presentationml/2006/main">
  <p:tag name="KSO_WM_UNIT_PLACING_PICTURE_USER_VIEWPORT" val="{&quot;height&quot;:5016,&quot;width&quot;:3168}"/>
</p:tagLst>
</file>

<file path=ppt/tags/tag16.xml><?xml version="1.0" encoding="utf-8"?>
<p:tagLst xmlns:p="http://schemas.openxmlformats.org/presentationml/2006/main">
  <p:tag name="KSO_WM_UNIT_PLACING_PICTURE_USER_VIEWPORT" val="{&quot;height&quot;:5016,&quot;width&quot;:3168}"/>
</p:tagLst>
</file>

<file path=ppt/tags/tag17.xml><?xml version="1.0" encoding="utf-8"?>
<p:tagLst xmlns:p="http://schemas.openxmlformats.org/presentationml/2006/main">
  <p:tag name="TABLE_ENDDRAG_ORIGIN_RECT" val="98*370"/>
  <p:tag name="TABLE_ENDDRAG_RECT" val="701*134*98*370"/>
</p:tagLst>
</file>

<file path=ppt/tags/tag18.xml><?xml version="1.0" encoding="utf-8"?>
<p:tagLst xmlns:p="http://schemas.openxmlformats.org/presentationml/2006/main">
  <p:tag name="TABLE_ENDDRAG_ORIGIN_RECT" val="98*370"/>
  <p:tag name="TABLE_ENDDRAG_RECT" val="701*134*98*370"/>
</p:tagLst>
</file>

<file path=ppt/tags/tag19.xml><?xml version="1.0" encoding="utf-8"?>
<p:tagLst xmlns:p="http://schemas.openxmlformats.org/presentationml/2006/main">
  <p:tag name="TABLE_ENDDRAG_ORIGIN_RECT" val="98*370"/>
  <p:tag name="TABLE_ENDDRAG_RECT" val="701*134*98*370"/>
</p:tagLst>
</file>

<file path=ppt/tags/tag2.xml><?xml version="1.0" encoding="utf-8"?>
<p:tagLst xmlns:p="http://schemas.openxmlformats.org/presentationml/2006/main">
  <p:tag name="KSO_WM_UNIT_PLACING_PICTURE_USER_VIEWPORT" val="{&quot;height&quot;:5472,&quot;width&quot;:12120}"/>
</p:tagLst>
</file>

<file path=ppt/tags/tag20.xml><?xml version="1.0" encoding="utf-8"?>
<p:tagLst xmlns:p="http://schemas.openxmlformats.org/presentationml/2006/main">
  <p:tag name="TABLE_ENDDRAG_ORIGIN_RECT" val="98*370"/>
  <p:tag name="TABLE_ENDDRAG_RECT" val="701*134*98*370"/>
</p:tagLst>
</file>

<file path=ppt/tags/tag21.xml><?xml version="1.0" encoding="utf-8"?>
<p:tagLst xmlns:p="http://schemas.openxmlformats.org/presentationml/2006/main">
  <p:tag name="TABLE_ENDDRAG_ORIGIN_RECT" val="103*162"/>
  <p:tag name="TABLE_ENDDRAG_RECT" val="48*105*103*162"/>
</p:tagLst>
</file>

<file path=ppt/tags/tag22.xml><?xml version="1.0" encoding="utf-8"?>
<p:tagLst xmlns:p="http://schemas.openxmlformats.org/presentationml/2006/main">
  <p:tag name="TABLE_ENDDRAG_ORIGIN_RECT" val="103*162"/>
  <p:tag name="TABLE_ENDDRAG_RECT" val="48*105*103*162"/>
</p:tagLst>
</file>

<file path=ppt/tags/tag23.xml><?xml version="1.0" encoding="utf-8"?>
<p:tagLst xmlns:p="http://schemas.openxmlformats.org/presentationml/2006/main">
  <p:tag name="TABLE_ENDDRAG_ORIGIN_RECT" val="103*162"/>
  <p:tag name="TABLE_ENDDRAG_RECT" val="48*105*103*162"/>
</p:tagLst>
</file>

<file path=ppt/tags/tag24.xml><?xml version="1.0" encoding="utf-8"?>
<p:tagLst xmlns:p="http://schemas.openxmlformats.org/presentationml/2006/main">
  <p:tag name="TABLE_ENDDRAG_ORIGIN_RECT" val="103*162"/>
  <p:tag name="TABLE_ENDDRAG_RECT" val="48*105*103*162"/>
</p:tagLst>
</file>

<file path=ppt/tags/tag25.xml><?xml version="1.0" encoding="utf-8"?>
<p:tagLst xmlns:p="http://schemas.openxmlformats.org/presentationml/2006/main">
  <p:tag name="TABLE_ENDDRAG_ORIGIN_RECT" val="103*162"/>
  <p:tag name="TABLE_ENDDRAG_RECT" val="48*105*103*162"/>
</p:tagLst>
</file>

<file path=ppt/tags/tag26.xml><?xml version="1.0" encoding="utf-8"?>
<p:tagLst xmlns:p="http://schemas.openxmlformats.org/presentationml/2006/main">
  <p:tag name="TABLE_ENDDRAG_ORIGIN_RECT" val="103*162"/>
  <p:tag name="TABLE_ENDDRAG_RECT" val="48*105*103*162"/>
</p:tagLst>
</file>

<file path=ppt/tags/tag27.xml><?xml version="1.0" encoding="utf-8"?>
<p:tagLst xmlns:p="http://schemas.openxmlformats.org/presentationml/2006/main">
  <p:tag name="KSO_WM_UNIT_TABLE_BEAUTIFY" val="smartTable{99eec235-ab95-4238-b1f0-729193f5730f}"/>
  <p:tag name="TABLE_ENDDRAG_ORIGIN_RECT" val="144*183"/>
  <p:tag name="TABLE_ENDDRAG_RECT" val="732*140*144*183"/>
</p:tagLst>
</file>

<file path=ppt/tags/tag28.xml><?xml version="1.0" encoding="utf-8"?>
<p:tagLst xmlns:p="http://schemas.openxmlformats.org/presentationml/2006/main">
  <p:tag name="KSO_WM_UNIT_TABLE_BEAUTIFY" val="smartTable{3bcaf150-0f60-481e-91c9-a314b61b2418}"/>
  <p:tag name="TABLE_ENDDRAG_ORIGIN_RECT" val="144*183"/>
  <p:tag name="TABLE_ENDDRAG_RECT" val="732*140*144*183"/>
</p:tagLst>
</file>

<file path=ppt/tags/tag29.xml><?xml version="1.0" encoding="utf-8"?>
<p:tagLst xmlns:p="http://schemas.openxmlformats.org/presentationml/2006/main">
  <p:tag name="KSO_WM_UNIT_TABLE_BEAUTIFY" val="smartTable{99eec235-ab95-4238-b1f0-729193f5730f}"/>
  <p:tag name="TABLE_ENDDRAG_ORIGIN_RECT" val="144*183"/>
  <p:tag name="TABLE_ENDDRAG_RECT" val="732*140*144*183"/>
</p:tagLst>
</file>

<file path=ppt/tags/tag3.xml><?xml version="1.0" encoding="utf-8"?>
<p:tagLst xmlns:p="http://schemas.openxmlformats.org/presentationml/2006/main">
  <p:tag name="KSO_WM_UNIT_PLACING_PICTURE_USER_VIEWPORT" val="{&quot;height&quot;:5472,&quot;width&quot;:12120}"/>
</p:tagLst>
</file>

<file path=ppt/tags/tag30.xml><?xml version="1.0" encoding="utf-8"?>
<p:tagLst xmlns:p="http://schemas.openxmlformats.org/presentationml/2006/main">
  <p:tag name="KSO_WM_UNIT_TABLE_BEAUTIFY" val="smartTable{3bcaf150-0f60-481e-91c9-a314b61b2418}"/>
  <p:tag name="TABLE_ENDDRAG_ORIGIN_RECT" val="144*183"/>
  <p:tag name="TABLE_ENDDRAG_RECT" val="732*140*144*183"/>
</p:tagLst>
</file>

<file path=ppt/tags/tag31.xml><?xml version="1.0" encoding="utf-8"?>
<p:tagLst xmlns:p="http://schemas.openxmlformats.org/presentationml/2006/main">
  <p:tag name="KSO_WM_UNIT_TABLE_BEAUTIFY" val="smartTable{99eec235-ab95-4238-b1f0-729193f5730f}"/>
  <p:tag name="TABLE_ENDDRAG_ORIGIN_RECT" val="144*183"/>
  <p:tag name="TABLE_ENDDRAG_RECT" val="732*140*144*183"/>
</p:tagLst>
</file>

<file path=ppt/tags/tag32.xml><?xml version="1.0" encoding="utf-8"?>
<p:tagLst xmlns:p="http://schemas.openxmlformats.org/presentationml/2006/main">
  <p:tag name="KSO_WM_UNIT_TABLE_BEAUTIFY" val="smartTable{3bcaf150-0f60-481e-91c9-a314b61b2418}"/>
  <p:tag name="TABLE_ENDDRAG_ORIGIN_RECT" val="144*183"/>
  <p:tag name="TABLE_ENDDRAG_RECT" val="732*140*144*183"/>
</p:tagLst>
</file>

<file path=ppt/tags/tag33.xml><?xml version="1.0" encoding="utf-8"?>
<p:tagLst xmlns:p="http://schemas.openxmlformats.org/presentationml/2006/main">
  <p:tag name="KSO_WM_UNIT_TABLE_BEAUTIFY" val="smartTable{99eec235-ab95-4238-b1f0-729193f5730f}"/>
  <p:tag name="TABLE_ENDDRAG_ORIGIN_RECT" val="144*183"/>
  <p:tag name="TABLE_ENDDRAG_RECT" val="732*140*144*183"/>
</p:tagLst>
</file>

<file path=ppt/tags/tag34.xml><?xml version="1.0" encoding="utf-8"?>
<p:tagLst xmlns:p="http://schemas.openxmlformats.org/presentationml/2006/main">
  <p:tag name="KSO_WM_UNIT_TABLE_BEAUTIFY" val="smartTable{3bcaf150-0f60-481e-91c9-a314b61b2418}"/>
  <p:tag name="TABLE_ENDDRAG_ORIGIN_RECT" val="144*183"/>
  <p:tag name="TABLE_ENDDRAG_RECT" val="732*140*144*183"/>
</p:tagLst>
</file>

<file path=ppt/tags/tag35.xml><?xml version="1.0" encoding="utf-8"?>
<p:tagLst xmlns:p="http://schemas.openxmlformats.org/presentationml/2006/main">
  <p:tag name="KSO_WM_UNIT_TABLE_BEAUTIFY" val="smartTable{99eec235-ab95-4238-b1f0-729193f5730f}"/>
  <p:tag name="TABLE_ENDDRAG_ORIGIN_RECT" val="144*183"/>
  <p:tag name="TABLE_ENDDRAG_RECT" val="732*140*144*183"/>
</p:tagLst>
</file>

<file path=ppt/tags/tag36.xml><?xml version="1.0" encoding="utf-8"?>
<p:tagLst xmlns:p="http://schemas.openxmlformats.org/presentationml/2006/main">
  <p:tag name="KSO_WM_UNIT_TABLE_BEAUTIFY" val="smartTable{3bcaf150-0f60-481e-91c9-a314b61b2418}"/>
  <p:tag name="TABLE_ENDDRAG_ORIGIN_RECT" val="144*183"/>
  <p:tag name="TABLE_ENDDRAG_RECT" val="732*140*144*183"/>
</p:tagLst>
</file>

<file path=ppt/tags/tag37.xml><?xml version="1.0" encoding="utf-8"?>
<p:tagLst xmlns:p="http://schemas.openxmlformats.org/presentationml/2006/main">
  <p:tag name="KSO_WM_UNIT_TABLE_BEAUTIFY" val="smartTable{99eec235-ab95-4238-b1f0-729193f5730f}"/>
  <p:tag name="TABLE_ENDDRAG_ORIGIN_RECT" val="144*183"/>
  <p:tag name="TABLE_ENDDRAG_RECT" val="732*140*144*183"/>
</p:tagLst>
</file>

<file path=ppt/tags/tag38.xml><?xml version="1.0" encoding="utf-8"?>
<p:tagLst xmlns:p="http://schemas.openxmlformats.org/presentationml/2006/main">
  <p:tag name="KSO_WM_UNIT_TABLE_BEAUTIFY" val="smartTable{3bcaf150-0f60-481e-91c9-a314b61b2418}"/>
  <p:tag name="TABLE_ENDDRAG_ORIGIN_RECT" val="144*183"/>
  <p:tag name="TABLE_ENDDRAG_RECT" val="732*140*144*183"/>
</p:tagLst>
</file>

<file path=ppt/tags/tag39.xml><?xml version="1.0" encoding="utf-8"?>
<p:tagLst xmlns:p="http://schemas.openxmlformats.org/presentationml/2006/main">
  <p:tag name="KSO_WM_UNIT_TABLE_BEAUTIFY" val="smartTable{99eec235-ab95-4238-b1f0-729193f5730f}"/>
  <p:tag name="TABLE_ENDDRAG_ORIGIN_RECT" val="144*183"/>
  <p:tag name="TABLE_ENDDRAG_RECT" val="732*140*144*183"/>
</p:tagLst>
</file>

<file path=ppt/tags/tag4.xml><?xml version="1.0" encoding="utf-8"?>
<p:tagLst xmlns:p="http://schemas.openxmlformats.org/presentationml/2006/main">
  <p:tag name="KSO_WM_UNIT_PLACING_PICTURE_USER_VIEWPORT" val="{&quot;height&quot;:5472,&quot;width&quot;:12120}"/>
</p:tagLst>
</file>

<file path=ppt/tags/tag40.xml><?xml version="1.0" encoding="utf-8"?>
<p:tagLst xmlns:p="http://schemas.openxmlformats.org/presentationml/2006/main">
  <p:tag name="KSO_WM_UNIT_TABLE_BEAUTIFY" val="smartTable{3bcaf150-0f60-481e-91c9-a314b61b2418}"/>
  <p:tag name="TABLE_ENDDRAG_ORIGIN_RECT" val="144*183"/>
  <p:tag name="TABLE_ENDDRAG_RECT" val="732*140*144*183"/>
</p:tagLst>
</file>

<file path=ppt/tags/tag41.xml><?xml version="1.0" encoding="utf-8"?>
<p:tagLst xmlns:p="http://schemas.openxmlformats.org/presentationml/2006/main">
  <p:tag name="KSO_WM_UNIT_TABLE_BEAUTIFY" val="smartTable{99eec235-ab95-4238-b1f0-729193f5730f}"/>
  <p:tag name="TABLE_ENDDRAG_ORIGIN_RECT" val="144*183"/>
  <p:tag name="TABLE_ENDDRAG_RECT" val="732*140*144*183"/>
</p:tagLst>
</file>

<file path=ppt/tags/tag42.xml><?xml version="1.0" encoding="utf-8"?>
<p:tagLst xmlns:p="http://schemas.openxmlformats.org/presentationml/2006/main">
  <p:tag name="KSO_WM_UNIT_TABLE_BEAUTIFY" val="smartTable{3bcaf150-0f60-481e-91c9-a314b61b2418}"/>
  <p:tag name="TABLE_ENDDRAG_ORIGIN_RECT" val="144*183"/>
  <p:tag name="TABLE_ENDDRAG_RECT" val="732*140*144*183"/>
</p:tagLst>
</file>

<file path=ppt/tags/tag43.xml><?xml version="1.0" encoding="utf-8"?>
<p:tagLst xmlns:p="http://schemas.openxmlformats.org/presentationml/2006/main">
  <p:tag name="KSO_WM_UNIT_TABLE_BEAUTIFY" val="smartTable{99eec235-ab95-4238-b1f0-729193f5730f}"/>
  <p:tag name="TABLE_ENDDRAG_ORIGIN_RECT" val="144*183"/>
  <p:tag name="TABLE_ENDDRAG_RECT" val="732*140*144*183"/>
</p:tagLst>
</file>

<file path=ppt/tags/tag44.xml><?xml version="1.0" encoding="utf-8"?>
<p:tagLst xmlns:p="http://schemas.openxmlformats.org/presentationml/2006/main">
  <p:tag name="KSO_WM_UNIT_TABLE_BEAUTIFY" val="smartTable{3bcaf150-0f60-481e-91c9-a314b61b2418}"/>
  <p:tag name="TABLE_ENDDRAG_ORIGIN_RECT" val="144*183"/>
  <p:tag name="TABLE_ENDDRAG_RECT" val="732*140*144*183"/>
</p:tagLst>
</file>

<file path=ppt/tags/tag45.xml><?xml version="1.0" encoding="utf-8"?>
<p:tagLst xmlns:p="http://schemas.openxmlformats.org/presentationml/2006/main">
  <p:tag name="KSO_WM_UNIT_TABLE_BEAUTIFY" val="smartTable{99eec235-ab95-4238-b1f0-729193f5730f}"/>
  <p:tag name="TABLE_ENDDRAG_ORIGIN_RECT" val="144*183"/>
  <p:tag name="TABLE_ENDDRAG_RECT" val="732*140*144*183"/>
</p:tagLst>
</file>

<file path=ppt/tags/tag46.xml><?xml version="1.0" encoding="utf-8"?>
<p:tagLst xmlns:p="http://schemas.openxmlformats.org/presentationml/2006/main">
  <p:tag name="KSO_WM_UNIT_TABLE_BEAUTIFY" val="smartTable{3bcaf150-0f60-481e-91c9-a314b61b2418}"/>
  <p:tag name="TABLE_ENDDRAG_ORIGIN_RECT" val="144*183"/>
  <p:tag name="TABLE_ENDDRAG_RECT" val="732*140*144*183"/>
</p:tagLst>
</file>

<file path=ppt/tags/tag47.xml><?xml version="1.0" encoding="utf-8"?>
<p:tagLst xmlns:p="http://schemas.openxmlformats.org/presentationml/2006/main">
  <p:tag name="KSO_WM_UNIT_TABLE_BEAUTIFY" val="smartTable{99eec235-ab95-4238-b1f0-729193f5730f}"/>
  <p:tag name="TABLE_ENDDRAG_ORIGIN_RECT" val="144*183"/>
  <p:tag name="TABLE_ENDDRAG_RECT" val="732*140*144*183"/>
</p:tagLst>
</file>

<file path=ppt/tags/tag48.xml><?xml version="1.0" encoding="utf-8"?>
<p:tagLst xmlns:p="http://schemas.openxmlformats.org/presentationml/2006/main">
  <p:tag name="KSO_WM_UNIT_TABLE_BEAUTIFY" val="smartTable{3bcaf150-0f60-481e-91c9-a314b61b2418}"/>
  <p:tag name="TABLE_ENDDRAG_ORIGIN_RECT" val="144*183"/>
  <p:tag name="TABLE_ENDDRAG_RECT" val="732*140*144*183"/>
</p:tagLst>
</file>

<file path=ppt/tags/tag49.xml><?xml version="1.0" encoding="utf-8"?>
<p:tagLst xmlns:p="http://schemas.openxmlformats.org/presentationml/2006/main">
  <p:tag name="KSO_WM_UNIT_TABLE_BEAUTIFY" val="smartTable{99eec235-ab95-4238-b1f0-729193f5730f}"/>
  <p:tag name="TABLE_ENDDRAG_ORIGIN_RECT" val="144*183"/>
  <p:tag name="TABLE_ENDDRAG_RECT" val="732*140*144*183"/>
</p:tagLst>
</file>

<file path=ppt/tags/tag5.xml><?xml version="1.0" encoding="utf-8"?>
<p:tagLst xmlns:p="http://schemas.openxmlformats.org/presentationml/2006/main">
  <p:tag name="KSO_WM_UNIT_PLACING_PICTURE_USER_VIEWPORT" val="{&quot;height&quot;:5472,&quot;width&quot;:12120}"/>
</p:tagLst>
</file>

<file path=ppt/tags/tag50.xml><?xml version="1.0" encoding="utf-8"?>
<p:tagLst xmlns:p="http://schemas.openxmlformats.org/presentationml/2006/main">
  <p:tag name="KSO_WM_UNIT_TABLE_BEAUTIFY" val="smartTable{3bcaf150-0f60-481e-91c9-a314b61b2418}"/>
  <p:tag name="TABLE_ENDDRAG_ORIGIN_RECT" val="144*183"/>
  <p:tag name="TABLE_ENDDRAG_RECT" val="732*140*144*183"/>
</p:tagLst>
</file>

<file path=ppt/tags/tag51.xml><?xml version="1.0" encoding="utf-8"?>
<p:tagLst xmlns:p="http://schemas.openxmlformats.org/presentationml/2006/main">
  <p:tag name="KSO_WM_UNIT_TABLE_BEAUTIFY" val="smartTable{99eec235-ab95-4238-b1f0-729193f5730f}"/>
  <p:tag name="TABLE_ENDDRAG_ORIGIN_RECT" val="144*183"/>
  <p:tag name="TABLE_ENDDRAG_RECT" val="732*140*144*183"/>
</p:tagLst>
</file>

<file path=ppt/tags/tag52.xml><?xml version="1.0" encoding="utf-8"?>
<p:tagLst xmlns:p="http://schemas.openxmlformats.org/presentationml/2006/main">
  <p:tag name="KSO_WM_UNIT_TABLE_BEAUTIFY" val="smartTable{3bcaf150-0f60-481e-91c9-a314b61b2418}"/>
  <p:tag name="TABLE_ENDDRAG_ORIGIN_RECT" val="144*183"/>
  <p:tag name="TABLE_ENDDRAG_RECT" val="732*140*144*183"/>
</p:tagLst>
</file>

<file path=ppt/tags/tag53.xml><?xml version="1.0" encoding="utf-8"?>
<p:tagLst xmlns:p="http://schemas.openxmlformats.org/presentationml/2006/main">
  <p:tag name="KSO_WM_UNIT_TABLE_BEAUTIFY" val="smartTable{99eec235-ab95-4238-b1f0-729193f5730f}"/>
  <p:tag name="TABLE_ENDDRAG_ORIGIN_RECT" val="144*183"/>
  <p:tag name="TABLE_ENDDRAG_RECT" val="732*140*144*183"/>
</p:tagLst>
</file>

<file path=ppt/tags/tag54.xml><?xml version="1.0" encoding="utf-8"?>
<p:tagLst xmlns:p="http://schemas.openxmlformats.org/presentationml/2006/main">
  <p:tag name="KSO_WM_UNIT_TABLE_BEAUTIFY" val="smartTable{3bcaf150-0f60-481e-91c9-a314b61b2418}"/>
  <p:tag name="TABLE_ENDDRAG_ORIGIN_RECT" val="144*183"/>
  <p:tag name="TABLE_ENDDRAG_RECT" val="732*140*144*183"/>
</p:tagLst>
</file>

<file path=ppt/tags/tag55.xml><?xml version="1.0" encoding="utf-8"?>
<p:tagLst xmlns:p="http://schemas.openxmlformats.org/presentationml/2006/main">
  <p:tag name="KSO_WM_UNIT_TABLE_BEAUTIFY" val="smartTable{99eec235-ab95-4238-b1f0-729193f5730f}"/>
  <p:tag name="TABLE_ENDDRAG_ORIGIN_RECT" val="144*183"/>
  <p:tag name="TABLE_ENDDRAG_RECT" val="732*140*144*183"/>
</p:tagLst>
</file>

<file path=ppt/tags/tag56.xml><?xml version="1.0" encoding="utf-8"?>
<p:tagLst xmlns:p="http://schemas.openxmlformats.org/presentationml/2006/main">
  <p:tag name="KSO_WM_UNIT_TABLE_BEAUTIFY" val="smartTable{3bcaf150-0f60-481e-91c9-a314b61b2418}"/>
  <p:tag name="TABLE_ENDDRAG_ORIGIN_RECT" val="144*183"/>
  <p:tag name="TABLE_ENDDRAG_RECT" val="732*140*144*183"/>
</p:tagLst>
</file>

<file path=ppt/tags/tag57.xml><?xml version="1.0" encoding="utf-8"?>
<p:tagLst xmlns:p="http://schemas.openxmlformats.org/presentationml/2006/main">
  <p:tag name="KSO_WM_UNIT_TABLE_BEAUTIFY" val="smartTable{99eec235-ab95-4238-b1f0-729193f5730f}"/>
  <p:tag name="TABLE_ENDDRAG_ORIGIN_RECT" val="144*183"/>
  <p:tag name="TABLE_ENDDRAG_RECT" val="732*140*144*183"/>
</p:tagLst>
</file>

<file path=ppt/tags/tag58.xml><?xml version="1.0" encoding="utf-8"?>
<p:tagLst xmlns:p="http://schemas.openxmlformats.org/presentationml/2006/main">
  <p:tag name="KSO_WM_UNIT_TABLE_BEAUTIFY" val="smartTable{3bcaf150-0f60-481e-91c9-a314b61b2418}"/>
  <p:tag name="TABLE_ENDDRAG_ORIGIN_RECT" val="144*183"/>
  <p:tag name="TABLE_ENDDRAG_RECT" val="732*140*144*183"/>
</p:tagLst>
</file>

<file path=ppt/tags/tag59.xml><?xml version="1.0" encoding="utf-8"?>
<p:tagLst xmlns:p="http://schemas.openxmlformats.org/presentationml/2006/main">
  <p:tag name="KSO_WM_UNIT_TABLE_BEAUTIFY" val="smartTable{99eec235-ab95-4238-b1f0-729193f5730f}"/>
  <p:tag name="TABLE_ENDDRAG_ORIGIN_RECT" val="144*183"/>
  <p:tag name="TABLE_ENDDRAG_RECT" val="732*140*144*183"/>
</p:tagLst>
</file>

<file path=ppt/tags/tag6.xml><?xml version="1.0" encoding="utf-8"?>
<p:tagLst xmlns:p="http://schemas.openxmlformats.org/presentationml/2006/main">
  <p:tag name="KSO_WM_UNIT_PLACING_PICTURE_USER_VIEWPORT" val="{&quot;height&quot;:5472,&quot;width&quot;:12120}"/>
</p:tagLst>
</file>

<file path=ppt/tags/tag60.xml><?xml version="1.0" encoding="utf-8"?>
<p:tagLst xmlns:p="http://schemas.openxmlformats.org/presentationml/2006/main">
  <p:tag name="KSO_WM_UNIT_TABLE_BEAUTIFY" val="smartTable{3bcaf150-0f60-481e-91c9-a314b61b2418}"/>
  <p:tag name="TABLE_ENDDRAG_ORIGIN_RECT" val="144*183"/>
  <p:tag name="TABLE_ENDDRAG_RECT" val="732*140*144*183"/>
</p:tagLst>
</file>

<file path=ppt/tags/tag61.xml><?xml version="1.0" encoding="utf-8"?>
<p:tagLst xmlns:p="http://schemas.openxmlformats.org/presentationml/2006/main">
  <p:tag name="KSO_WM_UNIT_TABLE_BEAUTIFY" val="smartTable{99eec235-ab95-4238-b1f0-729193f5730f}"/>
  <p:tag name="TABLE_ENDDRAG_ORIGIN_RECT" val="144*183"/>
  <p:tag name="TABLE_ENDDRAG_RECT" val="732*140*144*183"/>
</p:tagLst>
</file>

<file path=ppt/tags/tag62.xml><?xml version="1.0" encoding="utf-8"?>
<p:tagLst xmlns:p="http://schemas.openxmlformats.org/presentationml/2006/main">
  <p:tag name="KSO_WM_UNIT_TABLE_BEAUTIFY" val="smartTable{3bcaf150-0f60-481e-91c9-a314b61b2418}"/>
  <p:tag name="TABLE_ENDDRAG_ORIGIN_RECT" val="144*183"/>
  <p:tag name="TABLE_ENDDRAG_RECT" val="732*140*144*183"/>
</p:tagLst>
</file>

<file path=ppt/tags/tag63.xml><?xml version="1.0" encoding="utf-8"?>
<p:tagLst xmlns:p="http://schemas.openxmlformats.org/presentationml/2006/main">
  <p:tag name="KSO_WM_UNIT_TABLE_BEAUTIFY" val="smartTable{99eec235-ab95-4238-b1f0-729193f5730f}"/>
  <p:tag name="TABLE_ENDDRAG_ORIGIN_RECT" val="144*183"/>
  <p:tag name="TABLE_ENDDRAG_RECT" val="732*140*144*183"/>
</p:tagLst>
</file>

<file path=ppt/tags/tag64.xml><?xml version="1.0" encoding="utf-8"?>
<p:tagLst xmlns:p="http://schemas.openxmlformats.org/presentationml/2006/main">
  <p:tag name="KSO_WM_UNIT_TABLE_BEAUTIFY" val="smartTable{3bcaf150-0f60-481e-91c9-a314b61b2418}"/>
  <p:tag name="TABLE_ENDDRAG_ORIGIN_RECT" val="144*183"/>
  <p:tag name="TABLE_ENDDRAG_RECT" val="732*140*144*183"/>
</p:tagLst>
</file>

<file path=ppt/tags/tag65.xml><?xml version="1.0" encoding="utf-8"?>
<p:tagLst xmlns:p="http://schemas.openxmlformats.org/presentationml/2006/main">
  <p:tag name="KSO_WM_UNIT_TABLE_BEAUTIFY" val="smartTable{99eec235-ab95-4238-b1f0-729193f5730f}"/>
  <p:tag name="TABLE_ENDDRAG_ORIGIN_RECT" val="144*183"/>
  <p:tag name="TABLE_ENDDRAG_RECT" val="732*140*144*183"/>
</p:tagLst>
</file>

<file path=ppt/tags/tag66.xml><?xml version="1.0" encoding="utf-8"?>
<p:tagLst xmlns:p="http://schemas.openxmlformats.org/presentationml/2006/main">
  <p:tag name="KSO_WM_UNIT_TABLE_BEAUTIFY" val="smartTable{3bcaf150-0f60-481e-91c9-a314b61b2418}"/>
  <p:tag name="TABLE_ENDDRAG_ORIGIN_RECT" val="144*183"/>
  <p:tag name="TABLE_ENDDRAG_RECT" val="732*140*144*183"/>
</p:tagLst>
</file>

<file path=ppt/tags/tag67.xml><?xml version="1.0" encoding="utf-8"?>
<p:tagLst xmlns:p="http://schemas.openxmlformats.org/presentationml/2006/main">
  <p:tag name="KSO_WM_UNIT_TABLE_BEAUTIFY" val="smartTable{99eec235-ab95-4238-b1f0-729193f5730f}"/>
  <p:tag name="TABLE_ENDDRAG_ORIGIN_RECT" val="144*183"/>
  <p:tag name="TABLE_ENDDRAG_RECT" val="732*140*144*183"/>
</p:tagLst>
</file>

<file path=ppt/tags/tag68.xml><?xml version="1.0" encoding="utf-8"?>
<p:tagLst xmlns:p="http://schemas.openxmlformats.org/presentationml/2006/main">
  <p:tag name="KSO_WM_UNIT_TABLE_BEAUTIFY" val="smartTable{3bcaf150-0f60-481e-91c9-a314b61b2418}"/>
  <p:tag name="TABLE_ENDDRAG_ORIGIN_RECT" val="144*183"/>
  <p:tag name="TABLE_ENDDRAG_RECT" val="732*140*144*183"/>
</p:tagLst>
</file>

<file path=ppt/tags/tag69.xml><?xml version="1.0" encoding="utf-8"?>
<p:tagLst xmlns:p="http://schemas.openxmlformats.org/presentationml/2006/main">
  <p:tag name="KSO_WM_UNIT_TABLE_BEAUTIFY" val="smartTable{99eec235-ab95-4238-b1f0-729193f5730f}"/>
  <p:tag name="TABLE_ENDDRAG_ORIGIN_RECT" val="144*183"/>
  <p:tag name="TABLE_ENDDRAG_RECT" val="732*140*144*183"/>
</p:tagLst>
</file>

<file path=ppt/tags/tag7.xml><?xml version="1.0" encoding="utf-8"?>
<p:tagLst xmlns:p="http://schemas.openxmlformats.org/presentationml/2006/main">
  <p:tag name="KSO_WM_UNIT_PLACING_PICTURE_USER_VIEWPORT" val="{&quot;height&quot;:5472,&quot;width&quot;:12120}"/>
</p:tagLst>
</file>

<file path=ppt/tags/tag70.xml><?xml version="1.0" encoding="utf-8"?>
<p:tagLst xmlns:p="http://schemas.openxmlformats.org/presentationml/2006/main">
  <p:tag name="KSO_WM_UNIT_TABLE_BEAUTIFY" val="smartTable{3bcaf150-0f60-481e-91c9-a314b61b2418}"/>
  <p:tag name="TABLE_ENDDRAG_ORIGIN_RECT" val="144*183"/>
  <p:tag name="TABLE_ENDDRAG_RECT" val="732*140*144*183"/>
</p:tagLst>
</file>

<file path=ppt/tags/tag71.xml><?xml version="1.0" encoding="utf-8"?>
<p:tagLst xmlns:p="http://schemas.openxmlformats.org/presentationml/2006/main">
  <p:tag name="KSO_WM_UNIT_TABLE_BEAUTIFY" val="smartTable{99eec235-ab95-4238-b1f0-729193f5730f}"/>
  <p:tag name="TABLE_ENDDRAG_ORIGIN_RECT" val="144*183"/>
  <p:tag name="TABLE_ENDDRAG_RECT" val="732*140*144*183"/>
</p:tagLst>
</file>

<file path=ppt/tags/tag72.xml><?xml version="1.0" encoding="utf-8"?>
<p:tagLst xmlns:p="http://schemas.openxmlformats.org/presentationml/2006/main">
  <p:tag name="KSO_WM_UNIT_TABLE_BEAUTIFY" val="smartTable{3bcaf150-0f60-481e-91c9-a314b61b2418}"/>
  <p:tag name="TABLE_ENDDRAG_ORIGIN_RECT" val="144*183"/>
  <p:tag name="TABLE_ENDDRAG_RECT" val="732*140*144*183"/>
</p:tagLst>
</file>

<file path=ppt/tags/tag73.xml><?xml version="1.0" encoding="utf-8"?>
<p:tagLst xmlns:p="http://schemas.openxmlformats.org/presentationml/2006/main">
  <p:tag name="KSO_WM_UNIT_TABLE_BEAUTIFY" val="smartTable{99eec235-ab95-4238-b1f0-729193f5730f}"/>
  <p:tag name="TABLE_ENDDRAG_ORIGIN_RECT" val="144*183"/>
  <p:tag name="TABLE_ENDDRAG_RECT" val="732*140*144*183"/>
</p:tagLst>
</file>

<file path=ppt/tags/tag74.xml><?xml version="1.0" encoding="utf-8"?>
<p:tagLst xmlns:p="http://schemas.openxmlformats.org/presentationml/2006/main">
  <p:tag name="KSO_WM_UNIT_TABLE_BEAUTIFY" val="smartTable{3bcaf150-0f60-481e-91c9-a314b61b2418}"/>
  <p:tag name="TABLE_ENDDRAG_ORIGIN_RECT" val="144*183"/>
  <p:tag name="TABLE_ENDDRAG_RECT" val="732*140*144*183"/>
</p:tagLst>
</file>

<file path=ppt/tags/tag75.xml><?xml version="1.0" encoding="utf-8"?>
<p:tagLst xmlns:p="http://schemas.openxmlformats.org/presentationml/2006/main">
  <p:tag name="KSO_WM_UNIT_TABLE_BEAUTIFY" val="smartTable{99eec235-ab95-4238-b1f0-729193f5730f}"/>
  <p:tag name="TABLE_ENDDRAG_ORIGIN_RECT" val="144*183"/>
  <p:tag name="TABLE_ENDDRAG_RECT" val="732*140*144*183"/>
</p:tagLst>
</file>

<file path=ppt/tags/tag76.xml><?xml version="1.0" encoding="utf-8"?>
<p:tagLst xmlns:p="http://schemas.openxmlformats.org/presentationml/2006/main">
  <p:tag name="KSO_WM_UNIT_TABLE_BEAUTIFY" val="smartTable{3bcaf150-0f60-481e-91c9-a314b61b2418}"/>
  <p:tag name="TABLE_ENDDRAG_ORIGIN_RECT" val="144*183"/>
  <p:tag name="TABLE_ENDDRAG_RECT" val="732*140*144*183"/>
</p:tagLst>
</file>

<file path=ppt/tags/tag77.xml><?xml version="1.0" encoding="utf-8"?>
<p:tagLst xmlns:p="http://schemas.openxmlformats.org/presentationml/2006/main">
  <p:tag name="KSO_WM_UNIT_TABLE_BEAUTIFY" val="smartTable{99eec235-ab95-4238-b1f0-729193f5730f}"/>
  <p:tag name="TABLE_ENDDRAG_ORIGIN_RECT" val="144*183"/>
  <p:tag name="TABLE_ENDDRAG_RECT" val="732*140*144*183"/>
</p:tagLst>
</file>

<file path=ppt/tags/tag78.xml><?xml version="1.0" encoding="utf-8"?>
<p:tagLst xmlns:p="http://schemas.openxmlformats.org/presentationml/2006/main">
  <p:tag name="KSO_WM_UNIT_TABLE_BEAUTIFY" val="smartTable{3bcaf150-0f60-481e-91c9-a314b61b2418}"/>
  <p:tag name="TABLE_ENDDRAG_ORIGIN_RECT" val="144*183"/>
  <p:tag name="TABLE_ENDDRAG_RECT" val="732*140*144*183"/>
</p:tagLst>
</file>

<file path=ppt/tags/tag79.xml><?xml version="1.0" encoding="utf-8"?>
<p:tagLst xmlns:p="http://schemas.openxmlformats.org/presentationml/2006/main">
  <p:tag name="KSO_WM_UNIT_TABLE_BEAUTIFY" val="smartTable{99eec235-ab95-4238-b1f0-729193f5730f}"/>
  <p:tag name="TABLE_ENDDRAG_ORIGIN_RECT" val="144*183"/>
  <p:tag name="TABLE_ENDDRAG_RECT" val="732*140*144*183"/>
</p:tagLst>
</file>

<file path=ppt/tags/tag8.xml><?xml version="1.0" encoding="utf-8"?>
<p:tagLst xmlns:p="http://schemas.openxmlformats.org/presentationml/2006/main">
  <p:tag name="KSO_WM_UNIT_PLACING_PICTURE_USER_VIEWPORT" val="{&quot;height&quot;:5472,&quot;width&quot;:12120}"/>
</p:tagLst>
</file>

<file path=ppt/tags/tag80.xml><?xml version="1.0" encoding="utf-8"?>
<p:tagLst xmlns:p="http://schemas.openxmlformats.org/presentationml/2006/main">
  <p:tag name="KSO_WM_UNIT_TABLE_BEAUTIFY" val="smartTable{3bcaf150-0f60-481e-91c9-a314b61b2418}"/>
  <p:tag name="TABLE_ENDDRAG_ORIGIN_RECT" val="144*183"/>
  <p:tag name="TABLE_ENDDRAG_RECT" val="732*140*144*183"/>
</p:tagLst>
</file>

<file path=ppt/tags/tag81.xml><?xml version="1.0" encoding="utf-8"?>
<p:tagLst xmlns:p="http://schemas.openxmlformats.org/presentationml/2006/main">
  <p:tag name="KSO_WM_UNIT_TABLE_BEAUTIFY" val="smartTable{99eec235-ab95-4238-b1f0-729193f5730f}"/>
  <p:tag name="TABLE_ENDDRAG_ORIGIN_RECT" val="144*183"/>
  <p:tag name="TABLE_ENDDRAG_RECT" val="732*140*144*183"/>
</p:tagLst>
</file>

<file path=ppt/tags/tag82.xml><?xml version="1.0" encoding="utf-8"?>
<p:tagLst xmlns:p="http://schemas.openxmlformats.org/presentationml/2006/main">
  <p:tag name="KSO_WM_UNIT_TABLE_BEAUTIFY" val="smartTable{3bcaf150-0f60-481e-91c9-a314b61b2418}"/>
  <p:tag name="TABLE_ENDDRAG_ORIGIN_RECT" val="144*183"/>
  <p:tag name="TABLE_ENDDRAG_RECT" val="732*140*144*183"/>
</p:tagLst>
</file>

<file path=ppt/tags/tag83.xml><?xml version="1.0" encoding="utf-8"?>
<p:tagLst xmlns:p="http://schemas.openxmlformats.org/presentationml/2006/main">
  <p:tag name="KSO_WM_UNIT_TABLE_BEAUTIFY" val="smartTable{99eec235-ab95-4238-b1f0-729193f5730f}"/>
  <p:tag name="TABLE_ENDDRAG_ORIGIN_RECT" val="144*183"/>
  <p:tag name="TABLE_ENDDRAG_RECT" val="732*140*144*183"/>
</p:tagLst>
</file>

<file path=ppt/tags/tag84.xml><?xml version="1.0" encoding="utf-8"?>
<p:tagLst xmlns:p="http://schemas.openxmlformats.org/presentationml/2006/main">
  <p:tag name="KSO_WM_UNIT_TABLE_BEAUTIFY" val="smartTable{3bcaf150-0f60-481e-91c9-a314b61b2418}"/>
  <p:tag name="TABLE_ENDDRAG_ORIGIN_RECT" val="144*183"/>
  <p:tag name="TABLE_ENDDRAG_RECT" val="732*140*144*183"/>
</p:tagLst>
</file>

<file path=ppt/tags/tag85.xml><?xml version="1.0" encoding="utf-8"?>
<p:tagLst xmlns:p="http://schemas.openxmlformats.org/presentationml/2006/main">
  <p:tag name="KSO_WM_UNIT_TABLE_BEAUTIFY" val="smartTable{99eec235-ab95-4238-b1f0-729193f5730f}"/>
  <p:tag name="TABLE_ENDDRAG_ORIGIN_RECT" val="144*183"/>
  <p:tag name="TABLE_ENDDRAG_RECT" val="732*140*144*183"/>
</p:tagLst>
</file>

<file path=ppt/tags/tag86.xml><?xml version="1.0" encoding="utf-8"?>
<p:tagLst xmlns:p="http://schemas.openxmlformats.org/presentationml/2006/main">
  <p:tag name="KSO_WM_UNIT_TABLE_BEAUTIFY" val="smartTable{3bcaf150-0f60-481e-91c9-a314b61b2418}"/>
  <p:tag name="TABLE_ENDDRAG_ORIGIN_RECT" val="144*183"/>
  <p:tag name="TABLE_ENDDRAG_RECT" val="732*140*144*183"/>
</p:tagLst>
</file>

<file path=ppt/tags/tag87.xml><?xml version="1.0" encoding="utf-8"?>
<p:tagLst xmlns:p="http://schemas.openxmlformats.org/presentationml/2006/main">
  <p:tag name="KSO_WM_UNIT_TABLE_BEAUTIFY" val="smartTable{99eec235-ab95-4238-b1f0-729193f5730f}"/>
  <p:tag name="TABLE_ENDDRAG_ORIGIN_RECT" val="144*183"/>
  <p:tag name="TABLE_ENDDRAG_RECT" val="732*140*144*183"/>
</p:tagLst>
</file>

<file path=ppt/tags/tag88.xml><?xml version="1.0" encoding="utf-8"?>
<p:tagLst xmlns:p="http://schemas.openxmlformats.org/presentationml/2006/main">
  <p:tag name="KSO_WM_UNIT_TABLE_BEAUTIFY" val="smartTable{3bcaf150-0f60-481e-91c9-a314b61b2418}"/>
  <p:tag name="TABLE_ENDDRAG_ORIGIN_RECT" val="144*183"/>
  <p:tag name="TABLE_ENDDRAG_RECT" val="732*140*144*183"/>
</p:tagLst>
</file>

<file path=ppt/tags/tag89.xml><?xml version="1.0" encoding="utf-8"?>
<p:tagLst xmlns:p="http://schemas.openxmlformats.org/presentationml/2006/main">
  <p:tag name="KSO_WM_UNIT_TABLE_BEAUTIFY" val="smartTable{99eec235-ab95-4238-b1f0-729193f5730f}"/>
  <p:tag name="TABLE_ENDDRAG_ORIGIN_RECT" val="144*183"/>
  <p:tag name="TABLE_ENDDRAG_RECT" val="732*140*144*183"/>
</p:tagLst>
</file>

<file path=ppt/tags/tag9.xml><?xml version="1.0" encoding="utf-8"?>
<p:tagLst xmlns:p="http://schemas.openxmlformats.org/presentationml/2006/main">
  <p:tag name="KSO_WM_UNIT_PLACING_PICTURE_USER_VIEWPORT" val="{&quot;height&quot;:5016,&quot;width&quot;:3168}"/>
</p:tagLst>
</file>

<file path=ppt/tags/tag90.xml><?xml version="1.0" encoding="utf-8"?>
<p:tagLst xmlns:p="http://schemas.openxmlformats.org/presentationml/2006/main">
  <p:tag name="KSO_WM_UNIT_TABLE_BEAUTIFY" val="smartTable{3bcaf150-0f60-481e-91c9-a314b61b2418}"/>
  <p:tag name="TABLE_ENDDRAG_ORIGIN_RECT" val="144*183"/>
  <p:tag name="TABLE_ENDDRAG_RECT" val="732*140*144*183"/>
</p:tagLst>
</file>

<file path=ppt/tags/tag91.xml><?xml version="1.0" encoding="utf-8"?>
<p:tagLst xmlns:p="http://schemas.openxmlformats.org/presentationml/2006/main">
  <p:tag name="KSO_WM_UNIT_TABLE_BEAUTIFY" val="smartTable{99eec235-ab95-4238-b1f0-729193f5730f}"/>
  <p:tag name="TABLE_ENDDRAG_ORIGIN_RECT" val="144*183"/>
  <p:tag name="TABLE_ENDDRAG_RECT" val="732*140*144*183"/>
</p:tagLst>
</file>

<file path=ppt/tags/tag92.xml><?xml version="1.0" encoding="utf-8"?>
<p:tagLst xmlns:p="http://schemas.openxmlformats.org/presentationml/2006/main">
  <p:tag name="KSO_WM_UNIT_TABLE_BEAUTIFY" val="smartTable{3bcaf150-0f60-481e-91c9-a314b61b2418}"/>
  <p:tag name="TABLE_ENDDRAG_ORIGIN_RECT" val="144*183"/>
  <p:tag name="TABLE_ENDDRAG_RECT" val="732*140*144*183"/>
</p:tagLst>
</file>

<file path=ppt/tags/tag93.xml><?xml version="1.0" encoding="utf-8"?>
<p:tagLst xmlns:p="http://schemas.openxmlformats.org/presentationml/2006/main">
  <p:tag name="KSO_WM_UNIT_TABLE_BEAUTIFY" val="smartTable{99eec235-ab95-4238-b1f0-729193f5730f}"/>
  <p:tag name="TABLE_ENDDRAG_ORIGIN_RECT" val="144*183"/>
  <p:tag name="TABLE_ENDDRAG_RECT" val="732*140*144*183"/>
</p:tagLst>
</file>

<file path=ppt/tags/tag94.xml><?xml version="1.0" encoding="utf-8"?>
<p:tagLst xmlns:p="http://schemas.openxmlformats.org/presentationml/2006/main">
  <p:tag name="KSO_WM_UNIT_TABLE_BEAUTIFY" val="smartTable{3bcaf150-0f60-481e-91c9-a314b61b2418}"/>
  <p:tag name="TABLE_ENDDRAG_ORIGIN_RECT" val="144*183"/>
  <p:tag name="TABLE_ENDDRAG_RECT" val="732*140*144*183"/>
</p:tagLst>
</file>

<file path=ppt/tags/tag95.xml><?xml version="1.0" encoding="utf-8"?>
<p:tagLst xmlns:p="http://schemas.openxmlformats.org/presentationml/2006/main">
  <p:tag name="KSO_WM_UNIT_TABLE_BEAUTIFY" val="smartTable{99eec235-ab95-4238-b1f0-729193f5730f}"/>
  <p:tag name="TABLE_ENDDRAG_ORIGIN_RECT" val="144*183"/>
  <p:tag name="TABLE_ENDDRAG_RECT" val="732*140*144*183"/>
</p:tagLst>
</file>

<file path=ppt/tags/tag96.xml><?xml version="1.0" encoding="utf-8"?>
<p:tagLst xmlns:p="http://schemas.openxmlformats.org/presentationml/2006/main">
  <p:tag name="KSO_WM_UNIT_TABLE_BEAUTIFY" val="smartTable{3bcaf150-0f60-481e-91c9-a314b61b2418}"/>
  <p:tag name="TABLE_ENDDRAG_ORIGIN_RECT" val="144*183"/>
  <p:tag name="TABLE_ENDDRAG_RECT" val="732*140*144*183"/>
</p:tagLst>
</file>

<file path=ppt/tags/tag97.xml><?xml version="1.0" encoding="utf-8"?>
<p:tagLst xmlns:p="http://schemas.openxmlformats.org/presentationml/2006/main">
  <p:tag name="KSO_WM_UNIT_TABLE_BEAUTIFY" val="smartTable{99eec235-ab95-4238-b1f0-729193f5730f}"/>
  <p:tag name="TABLE_ENDDRAG_ORIGIN_RECT" val="144*183"/>
  <p:tag name="TABLE_ENDDRAG_RECT" val="732*140*144*183"/>
</p:tagLst>
</file>

<file path=ppt/tags/tag98.xml><?xml version="1.0" encoding="utf-8"?>
<p:tagLst xmlns:p="http://schemas.openxmlformats.org/presentationml/2006/main">
  <p:tag name="KSO_WM_UNIT_TABLE_BEAUTIFY" val="smartTable{3bcaf150-0f60-481e-91c9-a314b61b2418}"/>
  <p:tag name="TABLE_ENDDRAG_ORIGIN_RECT" val="144*183"/>
  <p:tag name="TABLE_ENDDRAG_RECT" val="732*140*144*183"/>
</p:tagLst>
</file>

<file path=ppt/tags/tag99.xml><?xml version="1.0" encoding="utf-8"?>
<p:tagLst xmlns:p="http://schemas.openxmlformats.org/presentationml/2006/main">
  <p:tag name="KSO_WM_UNIT_TABLE_BEAUTIFY" val="smartTable{99eec235-ab95-4238-b1f0-729193f5730f}"/>
  <p:tag name="TABLE_ENDDRAG_ORIGIN_RECT" val="144*183"/>
  <p:tag name="TABLE_ENDDRAG_RECT" val="732*140*144*183"/>
</p:tagLst>
</file>

<file path=ppt/theme/theme1.xml><?xml version="1.0" encoding="utf-8"?>
<a:theme xmlns:a="http://schemas.openxmlformats.org/drawingml/2006/main" name="Office Theme">
  <a:themeElements>
    <a:clrScheme name="Custom 4">
      <a:dk1>
        <a:sysClr val="windowText" lastClr="000000"/>
      </a:dk1>
      <a:lt1>
        <a:sysClr val="window" lastClr="FFFFFF"/>
      </a:lt1>
      <a:dk2>
        <a:srgbClr val="323232"/>
      </a:dk2>
      <a:lt2>
        <a:srgbClr val="E5C243"/>
      </a:lt2>
      <a:accent1>
        <a:srgbClr val="7A0450"/>
      </a:accent1>
      <a:accent2>
        <a:srgbClr val="D55816"/>
      </a:accent2>
      <a:accent3>
        <a:srgbClr val="E19825"/>
      </a:accent3>
      <a:accent4>
        <a:srgbClr val="EFE4DA"/>
      </a:accent4>
      <a:accent5>
        <a:srgbClr val="CFBDB5"/>
      </a:accent5>
      <a:accent6>
        <a:srgbClr val="B27D49"/>
      </a:accent6>
      <a:hlink>
        <a:srgbClr val="6B9F25"/>
      </a:hlink>
      <a:folHlink>
        <a:srgbClr val="B26B0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19.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120.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121.xml"/></Relationships>
</file>

<file path=customXml/item1.xml>��< ? x m l   v e r s i o n = " 1 . 0 " ? > < c t : c o n t e n t T y p e S c h e m a   c t : _ = " "   m a : _ = " "   m a : c o n t e n t T y p e N a m e = " D o c u m e n t "   m a : c o n t e n t T y p e I D = " 0 x 0 1 0 1 0 0 0 6 C B 6 D 0 1 4 3 4 4 7 3 4 5 B C 0 1 F 9 4 D 0 6 4 B C 7 5 3 "   m a : c o n t e n t T y p e V e r s i o n = " 1 4 "   m a : c o n t e n t T y p e D e s c r i p t i o n = " C r e a t e   a   n e w   d o c u m e n t . "   m a : c o n t e n t T y p e S c o p e = " "   m a : v e r s i o n I D = " b 3 2 e f b 4 7 b 3 9 3 7 9 8 6 e 7 5 8 4 7 6 5 1 7 5 c b d 4 c "   x m l n s : c t = " h t t p : / / s c h e m a s . m i c r o s o f t . c o m / o f f i c e / 2 0 0 6 / m e t a d a t a / c o n t e n t T y p e "   x m l n s : m a = " h t t p : / / s c h e m a s . m i c r o s o f t . c o m / o f f i c e / 2 0 0 6 / m e t a d a t a / p r o p e r t i e s / m e t a A t t r i b u t e s " >  
 < x s d : s c h e m a   t a r g e t N a m e s p a c e = " h t t p : / / s c h e m a s . m i c r o s o f t . c o m / o f f i c e / 2 0 0 6 / m e t a d a t a / p r o p e r t i e s "   m a : r o o t = " t r u e "   m a : f i e l d s I D = " 1 1 8 3 c 2 6 0 e 1 c 6 c e 0 8 f e 9 8 5 2 9 c 2 7 9 e 0 9 3 7 "   n s 3 : _ = " "   n s 4 : _ = " "   x m l n s : x s d = " h t t p : / / w w w . w 3 . o r g / 2 0 0 1 / X M L S c h e m a "   x m l n s : x s = " h t t p : / / w w w . w 3 . o r g / 2 0 0 1 / X M L S c h e m a "   x m l n s : p = " h t t p : / / s c h e m a s . m i c r o s o f t . c o m / o f f i c e / 2 0 0 6 / m e t a d a t a / p r o p e r t i e s "   x m l n s : n s 3 = " b 5 6 7 4 d a 8 - 9 7 1 8 - 4 e 1 6 - a e b c - f 0 d a 2 3 d e 9 4 6 4 "   x m l n s : n s 4 = " 7 2 0 4 a 8 4 2 - 0 b f 8 - 4 6 2 c - 9 2 5 4 - 9 c a 5 8 0 8 d 6 3 f c " >  
 < x s d : i m p o r t   n a m e s p a c e = " b 5 6 7 4 d a 8 - 9 7 1 8 - 4 e 1 6 - a e b c - f 0 d a 2 3 d e 9 4 6 4 " / >  
 < x s d : i m p o r t   n a m e s p a c e = " 7 2 0 4 a 8 4 2 - 0 b f 8 - 4 6 2 c - 9 2 5 4 - 9 c a 5 8 0 8 d 6 3 f c " / >  
 < x s d : e l e m e n t   n a m e = " p r o p e r t i e s " >  
 < x s d : c o m p l e x T y p e >  
 < x s d : s e q u e n c e >  
 < x s d : e l e m e n t   n a m e = " d o c u m e n t M a n a g e m e n t " >  
 < x s d : c o m p l e x T y p e >  
 < x s d : a l l >  
 < x s d : e l e m e n t   r e f = " n s 3 : M e d i a S e r v i c e M e t a d a t a "   m i n O c c u r s = " 0 " / >  
 < x s d : e l e m e n t   r e f = " n s 3 : M e d i a S e r v i c e F a s t M e t a d a t a "   m i n O c c u r s = " 0 " / >  
 < x s d : e l e m e n t   r e f = " n s 3 : M e d i a S e r v i c e A u t o K e y P o i n t s "   m i n O c c u r s = " 0 " / >  
 < x s d : e l e m e n t   r e f = " n s 3 : M e d i a S e r v i c e K e y P o i n t s "   m i n O c c u r s = " 0 " / >  
 < x s d : e l e m e n t   r e f = " n s 3 : M e d i a S e r v i c e D a t e T a k e n "   m i n O c c u r s = " 0 " / >  
 < x s d : e l e m e n t   r e f = " n s 3 : M e d i a L e n g t h I n S e c o n d s "   m i n O c c u r s = " 0 " / >  
 < x s d : e l e m e n t   r e f = " n s 3 : M e d i a S e r v i c e A u t o T a g s "   m i n O c c u r s = " 0 " / >  
 < x s d : e l e m e n t   r e f = " n s 3 : M e d i a S e r v i c e G e n e r a t i o n T i m e "   m i n O c c u r s = " 0 " / >  
 < x s d : e l e m e n t   r e f = " n s 3 : M e d i a S e r v i c e E v e n t H a s h C o d e "   m i n O c c u r s = " 0 " / >  
 < x s d : e l e m e n t   r e f = " n s 3 : M e d i a S e r v i c e O C R "   m i n O c c u r s = " 0 " / >  
 < x s d : e l e m e n t   r e f = " n s 3 : M e d i a S e r v i c e L o c a t i o n "   m i n O c c u r s = " 0 " / >  
 < x s d : e l e m e n t   r e f = " n s 4 : S h a r e d W i t h U s e r s "   m i n O c c u r s = " 0 " / >  
 < x s d : e l e m e n t   r e f = " n s 4 : S h a r e d W i t h D e t a i l s "   m i n O c c u r s = " 0 " / >  
 < x s d : e l e m e n t   r e f = " n s 4 : S h a r i n g H i n t H a s h "   m i n O c c u r s = " 0 " / >  
 < / x s d : a l l >  
 < / x s d : c o m p l e x T y p e >  
 < / x s d : e l e m e n t >  
 < / x s d : s e q u e n c e >  
 < / x s d : c o m p l e x T y p e >  
 < / x s d : e l e m e n t >  
 < / x s d : s c h e m a >  
 < x s d : s c h e m a   t a r g e t N a m e s p a c e = " b 5 6 7 4 d a 8 - 9 7 1 8 - 4 e 1 6 - a e b c - f 0 d a 2 3 d e 9 4 6 4 " 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M e d i a S e r v i c e M e t a d a t a "   m a : i n d e x = " 8 "   n i l l a b l e = " t r u e "   m a : d i s p l a y N a m e = " M e d i a S e r v i c e M e t a d a t a "   m a : h i d d e n = " t r u e "   m a : i n t e r n a l N a m e = " M e d i a S e r v i c e M e t a d a t a "   m a : r e a d O n l y = " t r u e " >  
 < x s d : s i m p l e T y p e >  
 < x s d : r e s t r i c t i o n   b a s e = " d m s : N o t e " / >  
 < / x s d : s i m p l e T y p e >  
 < / x s d : e l e m e n t >  
 < x s d : e l e m e n t   n a m e = " M e d i a S e r v i c e F a s t M e t a d a t a "   m a : i n d e x = " 9 "   n i l l a b l e = " t r u e "   m a : d i s p l a y N a m e = " M e d i a S e r v i c e F a s t M e t a d a t a "   m a : h i d d e n = " t r u e "   m a : i n t e r n a l N a m e = " M e d i a S e r v i c e F a s t M e t a d a t a "   m a : r e a d O n l y = " t r u e " >  
 < x s d : s i m p l e T y p e >  
 < x s d : r e s t r i c t i o n   b a s e = " d m s : N o t e " / >  
 < / x s d : s i m p l e T y p e >  
 < / x s d : e l e m e n t >  
 < x s d : e l e m e n t   n a m e = " M e d i a S e r v i c e A u t o K e y P o i n t s "   m a : i n d e x = " 1 0 "   n i l l a b l e = " t r u e "   m a : d i s p l a y N a m e = " M e d i a S e r v i c e A u t o K e y P o i n t s "   m a : h i d d e n = " t r u e "   m a : i n t e r n a l N a m e = " M e d i a S e r v i c e A u t o K e y P o i n t s "   m a : r e a d O n l y = " t r u e " >  
 < x s d : s i m p l e T y p e >  
 < x s d : r e s t r i c t i o n   b a s e = " d m s : N o t e " / >  
 < / x s d : s i m p l e T y p e >  
 < / x s d : e l e m e n t >  
 < x s d : e l e m e n t   n a m e = " M e d i a S e r v i c e K e y P o i n t s "   m a : i n d e x = " 1 1 "   n i l l a b l e = " t r u e "   m a : d i s p l a y N a m e = " K e y P o i n t s "   m a : i n t e r n a l N a m e = " M e d i a S e r v i c e K e y P o i n t s "   m a : r e a d O n l y = " t r u e " >  
 < x s d : s i m p l e T y p e >  
 < x s d : r e s t r i c t i o n   b a s e = " d m s : N o t e " >  
 < x s d : m a x L e n g t h   v a l u e = " 2 5 5 " / >  
 < / x s d : r e s t r i c t i o n >  
 < / x s d : s i m p l e T y p e >  
 < / x s d : e l e m e n t >  
 < x s d : e l e m e n t   n a m e = " M e d i a S e r v i c e D a t e T a k e n "   m a : i n d e x = " 1 2 "   n i l l a b l e = " t r u e "   m a : d i s p l a y N a m e = " M e d i a S e r v i c e D a t e T a k e n "   m a : h i d d e n = " t r u e "   m a : i n t e r n a l N a m e = " M e d i a S e r v i c e D a t e T a k e n "   m a : r e a d O n l y = " t r u e " >  
 < x s d : s i m p l e T y p e >  
 < x s d : r e s t r i c t i o n   b a s e = " d m s : T e x t " / >  
 < / x s d : s i m p l e T y p e >  
 < / x s d : e l e m e n t >  
 < x s d : e l e m e n t   n a m e = " M e d i a L e n g t h I n S e c o n d s "   m a : i n d e x = " 1 3 "   n i l l a b l e = " t r u e "   m a : d i s p l a y N a m e = " L e n g t h   ( s e c o n d s ) "   m a : i n t e r n a l N a m e = " M e d i a L e n g t h I n S e c o n d s "   m a : r e a d O n l y = " t r u e " >  
 < x s d : s i m p l e T y p e >  
 < x s d : r e s t r i c t i o n   b a s e = " d m s : U n k n o w n " / >  
 < / x s d : s i m p l e T y p e >  
 < / x s d : e l e m e n t >  
 < x s d : e l e m e n t   n a m e = " M e d i a S e r v i c e A u t o T a g s "   m a : i n d e x = " 1 4 "   n i l l a b l e = " t r u e "   m a : d i s p l a y N a m e = " T a g s "   m a : i n t e r n a l N a m e = " M e d i a S e r v i c e A u t o T a g s "   m a : r e a d O n l y = " t r u e " >  
 < x s d : s i m p l e T y p e >  
 < x s d : r e s t r i c t i o n   b a s e = " d m s : T e x t " / >  
 < / x s d : s i m p l e T y p e >  
 < / x s d : e l e m e n t >  
 < x s d : e l e m e n t   n a m e = " M e d i a S e r v i c e G e n e r a t i o n T i m e "   m a : i n d e x = " 1 5 "   n i l l a b l e = " t r u e "   m a : d i s p l a y N a m e = " M e d i a S e r v i c e G e n e r a t i o n T i m e "   m a : h i d d e n = " t r u e "   m a : i n t e r n a l N a m e = " M e d i a S e r v i c e G e n e r a t i o n T i m e "   m a : r e a d O n l y = " t r u e " >  
 < x s d : s i m p l e T y p e >  
 < x s d : r e s t r i c t i o n   b a s e = " d m s : T e x t " / >  
 < / x s d : s i m p l e T y p e >  
 < / x s d : e l e m e n t >  
 < x s d : e l e m e n t   n a m e = " M e d i a S e r v i c e E v e n t H a s h C o d e "   m a : i n d e x = " 1 6 "   n i l l a b l e = " t r u e "   m a : d i s p l a y N a m e = " M e d i a S e r v i c e E v e n t H a s h C o d e "   m a : h i d d e n = " t r u e "   m a : i n t e r n a l N a m e = " M e d i a S e r v i c e E v e n t H a s h C o d e "   m a : r e a d O n l y = " t r u e " >  
 < x s d : s i m p l e T y p e >  
 < x s d : r e s t r i c t i o n   b a s e = " d m s : T e x t " / >  
 < / x s d : s i m p l e T y p e >  
 < / x s d : e l e m e n t >  
 < x s d : e l e m e n t   n a m e = " M e d i a S e r v i c e O C R "   m a : i n d e x = " 1 7 "   n i l l a b l e = " t r u e "   m a : d i s p l a y N a m e = " E x t r a c t e d   T e x t "   m a : i n t e r n a l N a m e = " M e d i a S e r v i c e O C R "   m a : r e a d O n l y = " t r u e " >  
 < x s d : s i m p l e T y p e >  
 < x s d : r e s t r i c t i o n   b a s e = " d m s : N o t e " >  
 < x s d : m a x L e n g t h   v a l u e = " 2 5 5 " / >  
 < / x s d : r e s t r i c t i o n >  
 < / x s d : s i m p l e T y p e >  
 < / x s d : e l e m e n t >  
 < x s d : e l e m e n t   n a m e = " M e d i a S e r v i c e L o c a t i o n "   m a : i n d e x = " 1 8 "   n i l l a b l e = " t r u e "   m a : d i s p l a y N a m e = " L o c a t i o n "   m a : i n t e r n a l N a m e = " M e d i a S e r v i c e L o c a t i o n "   m a : r e a d O n l y = " t r u e " >  
 < x s d : s i m p l e T y p e >  
 < x s d : r e s t r i c t i o n   b a s e = " d m s : T e x t " / >  
 < / x s d : s i m p l e T y p e >  
 < / x s d : e l e m e n t >  
 < / x s d : s c h e m a >  
 < x s d : s c h e m a   t a r g e t N a m e s p a c e = " 7 2 0 4 a 8 4 2 - 0 b f 8 - 4 6 2 c - 9 2 5 4 - 9 c a 5 8 0 8 d 6 3 f c "   e l e m e n t F o r m D e f a u l t = " q u a l i f i e d "   x m l n s : x s d = " h t t p : / / w w w . w 3 . o r g / 2 0 0 1 / X M L S c h e m a "   x m l n s : x s = " h t t p : / / w w w . w 3 . o r g / 2 0 0 1 / X M L S c h e m a "   x m l n s : d m s = " h t t p : / / s c h e m a s . m i c r o s o f t . c o m / o f f i c e / 2 0 0 6 / d o c u m e n t M a n a g e m e n t / t y p e s "   x m l n s : p c = " h t t p : / / s c h e m a s . m i c r o s o f t . c o m / o f f i c e / i n f o p a t h / 2 0 0 7 / P a r t n e r C o n t r o l s " >  
 < x s d : i m p o r t   n a m e s p a c e = " h t t p : / / s c h e m a s . m i c r o s o f t . c o m / o f f i c e / 2 0 0 6 / d o c u m e n t M a n a g e m e n t / t y p e s " / >  
 < x s d : i m p o r t   n a m e s p a c e = " h t t p : / / s c h e m a s . m i c r o s o f t . c o m / o f f i c e / i n f o p a t h / 2 0 0 7 / P a r t n e r C o n t r o l s " / >  
 < x s d : e l e m e n t   n a m e = " S h a r e d W i t h U s e r s "   m a : i n d e x = " 1 9 "   n i l l a b l e = " t r u e "   m a : d i s p l a y N a m e = " S h a r e d   W i t h "   m a : i n t e r n a l N a m e = " S h a r e d W i t h U s e r s "   m a : r e a d O n l y = " t r u e " >  
 < x s d : c o m p l e x T y p e >  
 < x s d : c o m p l e x C o n t e n t >  
 < x s d : e x t e n s i o n   b a s e = " d m s : U s e r M u l t i " >  
 < x s d : s e q u e n c e >  
 < x s d : e l e m e n t   n a m e = " U s e r I n f o "   m i n O c c u r s = " 0 "   m a x O c c u r s = " u n b o u n d e d " >  
 < x s d : c o m p l e x T y p e >  
 < x s d : s e q u e n c e >  
 < x s d : e l e m e n t   n a m e = " D i s p l a y N a m e "   t y p e = " x s d : s t r i n g "   m i n O c c u r s = " 0 " / >  
 < x s d : e l e m e n t   n a m e = " A c c o u n t I d "   t y p e = " d m s : U s e r I d "   m i n O c c u r s = " 0 "   n i l l a b l e = " t r u e " / >  
 < x s d : e l e m e n t   n a m e = " A c c o u n t T y p e "   t y p e = " x s d : s t r i n g "   m i n O c c u r s = " 0 " / >  
 < / x s d : s e q u e n c e >  
 < / x s d : c o m p l e x T y p e >  
 < / x s d : e l e m e n t >  
 < / x s d : s e q u e n c e >  
 < / x s d : e x t e n s i o n >  
 < / x s d : c o m p l e x C o n t e n t >  
 < / x s d : c o m p l e x T y p e >  
 < / x s d : e l e m e n t >  
 < x s d : e l e m e n t   n a m e = " S h a r e d W i t h D e t a i l s "   m a : i n d e x = " 2 0 "   n i l l a b l e = " t r u e "   m a : d i s p l a y N a m e = " S h a r e d   W i t h   D e t a i l s "   m a : i n t e r n a l N a m e = " S h a r e d W i t h D e t a i l s "   m a : r e a d O n l y = " t r u e " >  
 < x s d : s i m p l e T y p e >  
 < x s d : r e s t r i c t i o n   b a s e = " d m s : N o t e " >  
 < x s d : m a x L e n g t h   v a l u e = " 2 5 5 " / >  
 < / x s d : r e s t r i c t i o n >  
 < / x s d : s i m p l e T y p e >  
 < / x s d : e l e m e n t >  
 < x s d : e l e m e n t   n a m e = " S h a r i n g H i n t H a s h "   m a : i n d e x = " 2 1 "   n i l l a b l e = " t r u e "   m a : d i s p l a y N a m e = " S h a r i n g   H i n t   H a s h "   m a : h i d d e n = " t r u e "   m a : i n t e r n a l N a m e = " S h a r i n g H i n t H a s h "   m a : r e a d O n l y = " t r u e " >  
 < x s d : s i m p l e T y p e >  
 < x s d : r e s t r i c t i o n   b a s e = " d m s : T e x t " / >  
 < / x s d : s i m p l e T y p e >  
 < / x s d : e l e m e n t >  
 < / x s d : s c h e m a >  
 < x s d : s c h e m a   t a r g e t N a m e s p a c e = " h t t p : / / s c h e m a s . o p e n x m l f o r m a t s . o r g / p a c k a g e / 2 0 0 6 / m e t a d a t a / c o r e - p r o p e r t i e s "   e l e m e n t F o r m D e f a u l t = " q u a l i f i e d "   a t t r i b u t e F o r m D e f a u l t = " u n q u a l i f i e d "   b l o c k D e f a u l t = " # a l l "   x m l n s = " h t t p : / / s c h e m a s . o p e n x m l f o r m a t s . o r g / p a c k a g e / 2 0 0 6 / m e t a d a t a / c o r e - p r o p e r t i e s "   x m l n s : x s d = " h t t p : / / w w w . w 3 . o r g / 2 0 0 1 / X M L S c h e m a "   x m l n s : x s i = " h t t p : / / w w w . w 3 . o r g / 2 0 0 1 / X M L S c h e m a - i n s t a n c e "   x m l n s : d c = " h t t p : / / p u r l . o r g / d c / e l e m e n t s / 1 . 1 / "   x m l n s : d c t e r m s = " h t t p : / / p u r l . o r g / d c / t e r m s / "   x m l n s : o d o c = " h t t p : / / s c h e m a s . m i c r o s o f t . c o m / i n t e r n a l / o b d " >  
 < x s d : i m p o r t   n a m e s p a c e = " h t t p : / / p u r l . o r g / d c / e l e m e n t s / 1 . 1 / "   s c h e m a L o c a t i o n = " h t t p : / / d u b l i n c o r e . o r g / s c h e m a s / x m l s / q d c / 2 0 0 3 / 0 4 / 0 2 / d c . x s d " / >  
 < x s d : i m p o r t   n a m e s p a c e = " h t t p : / / p u r l . o r g / d c / t e r m s / "   s c h e m a L o c a t i o n = " h t t p : / / d u b l i n c o r e . o r g / s c h e m a s / x m l s / q d c / 2 0 0 3 / 0 4 / 0 2 / d c t e r m s . x s d " / >  
 < x s d : e l e m e n t   n a m e = " c o r e P r o p e r t i e s "   t y p e = " C T _ c o r e P r o p e r t i e s " / >  
 < x s d : c o m p l e x T y p e   n a m e = " C T _ c o r e P r o p e r t i e s " >  
 < x s d : a l l >  
 < x s d : e l e m e n t   r e f = " d c : c r e a t o r "   m i n O c c u r s = " 0 "   m a x O c c u r s = " 1 " / >  
 < x s d : e l e m e n t   r e f = " d c t e r m s : c r e a t e d "   m i n O c c u r s = " 0 "   m a x O c c u r s = " 1 " / >  
 < x s d : e l e m e n t   r e f = " d c : i d e n t i f i e r "   m i n O c c u r s = " 0 "   m a x O c c u r s = " 1 " / >  
 < x s d : e l e m e n t   n a m e = " c o n t e n t T y p e "   m i n O c c u r s = " 0 "   m a x O c c u r s = " 1 "   t y p e = " x s d : s t r i n g "   m a : i n d e x = " 0 "   m a : d i s p l a y N a m e = " C o n t e n t   T y p e " / >  
 < x s d : e l e m e n t   r e f = " d c : t i t l e "   m i n O c c u r s = " 0 "   m a x O c c u r s = " 1 "   m a : i n d e x = " 4 "   m a : d i s p l a y N a m e = " T i t l e " / >  
 < x s d : e l e m e n t   r e f = " d c : s u b j e c t "   m i n O c c u r s = " 0 "   m a x O c c u r s = " 1 " / >  
 < x s d : e l e m e n t   r e f = " d c : d e s c r i p t i o n "   m i n O c c u r s = " 0 "   m a x O c c u r s = " 1 " / >  
 < x s d : e l e m e n t   n a m e = " k e y w o r d s "   m i n O c c u r s = " 0 "   m a x O c c u r s = " 1 "   t y p e = " x s d : s t r i n g " / >  
 < x s d : e l e m e n t   r e f = " d c : l a n g u a g e "   m i n O c c u r s = " 0 "   m a x O c c u r s = " 1 " / >  
 < x s d : e l e m e n t   n a m e = " c a t e g o r y "   m i n O c c u r s = " 0 "   m a x O c c u r s = " 1 "   t y p e = " x s d : s t r i n g " / >  
 < x s d : e l e m e n t   n a m e = " v e r s i o n "   m i n O c c u r s = " 0 "   m a x O c c u r s = " 1 "   t y p e = " x s d : s t r i n g " / >  
 < x s d : e l e m e n t   n a m e = " r e v i s i o n "   m i n O c c u r s = " 0 "   m a x O c c u r s = " 1 "   t y p e = " x s d : s t r i n g " >  
 < x s d : a n n o t a t i o n >  
 < x s d : d o c u m e n t a t i o n >  
                                                 T h i s   v a l u e   i n d i c a t e s   t h e   n u m b e r   o f   s a v e s   o r   r e v i s i o n s .   T h e   a p p l i c a t i o n   i s   r e s p o n s i b l e   f o r   u p d a t i n g   t h i s   v a l u e   a f t e r   e a c h   r e v i s i o n .  
                                         < / x s d : d o c u m e n t a t i o n >  
 < / x s d : a n n o t a t i o n >  
 < / x s d : e l e m e n t >  
 < x s d : e l e m e n t   n a m e = " l a s t M o d i f i e d B y "   m i n O c c u r s = " 0 "   m a x O c c u r s = " 1 "   t y p e = " x s d : s t r i n g " / >  
 < x s d : e l e m e n t   r e f = " d c t e r m s : m o d i f i e d "   m i n O c c u r s = " 0 "   m a x O c c u r s = " 1 " / >  
 < x s d : e l e m e n t   n a m e = " c o n t e n t S t a t u s "   m i n O c c u r s = " 0 "   m a x O c c u r s = " 1 "   t y p e = " x s d : s t r i n g " / >  
 < / x s d : a l l >  
 < / x s d : c o m p l e x T y p e >  
 < / x s d : s c h e m a >  
 < x s : s c h e m a   t a r g e t N a m e s p a c e = " h t t p : / / s c h e m a s . m i c r o s o f t . c o m / o f f i c e / i n f o p a t h / 2 0 0 7 / P a r t n e r C o n t r o l s "   e l e m e n t F o r m D e f a u l t = " q u a l i f i e d "   a t t r i b u t e F o r m D e f a u l t = " u n q u a l i f i e d "   x m l n s : p c = " h t t p : / / s c h e m a s . m i c r o s o f t . c o m / o f f i c e / i n f o p a t h / 2 0 0 7 / P a r t n e r C o n t r o l s "   x m l n s : x s = " h t t p : / / w w w . w 3 . o r g / 2 0 0 1 / X M L S c h e m a " >  
 < x s : e l e m e n t   n a m e = " P e r s o n " >  
 < x s : c o m p l e x T y p e >  
 < x s : s e q u e n c e >  
 < x s : e l e m e n t   r e f = " p c : D i s p l a y N a m e "   m i n O c c u r s = " 0 " > < / x s : e l e m e n t >  
 < x s : e l e m e n t   r e f = " p c : A c c o u n t I d "   m i n O c c u r s = " 0 " > < / x s : e l e m e n t >  
 < x s : e l e m e n t   r e f = " p c : A c c o u n t T y p e "   m i n O c c u r s = " 0 " > < / x s : e l e m e n t >  
 < / x s : s e q u e n c e >  
 < / x s : c o m p l e x T y p e >  
 < / x s : e l e m e n t >  
 < x s : e l e m e n t   n a m e = " D i s p l a y N a m e "   t y p e = " x s : s t r i n g " > < / x s : e l e m e n t >  
 < x s : e l e m e n t   n a m e = " A c c o u n t I d "   t y p e = " x s : s t r i n g " > < / x s : e l e m e n t >  
 < x s : e l e m e n t   n a m e = " A c c o u n t T y p e "   t y p e = " x s : s t r i n g " > < / x s : e l e m e n t >  
 < x s : e l e m e n t   n a m e = " B D C A s s o c i a t e d E n t i t y " >  
 < x s : c o m p l e x T y p e >  
 < x s : s e q u e n c e >  
 < x s : e l e m e n t   r e f = " p c : B D C E n t i t y "   m i n O c c u r s = " 0 "   m a x O c c u r s = " u n b o u n d e d " > < / x s : e l e m e n t >  
 < / x s : s e q u e n c e >  
 < x s : a t t r i b u t e   r e f = " p c : E n t i t y N a m e s p a c e " > < / x s : a t t r i b u t e >  
 < x s : a t t r i b u t e   r e f = " p c : E n t i t y N a m e " > < / x s : a t t r i b u t e >  
 < x s : a t t r i b u t e   r e f = " p c : S y s t e m I n s t a n c e N a m e " > < / x s : a t t r i b u t e >  
 < x s : a t t r i b u t e   r e f = " p c : A s s o c i a t i o n N a m e " > < / x s : a t t r i b u t e >  
 < / x s : c o m p l e x T y p e >  
 < / x s : e l e m e n t >  
 < x s : a t t r i b u t e   n a m e = " E n t i t y N a m e s p a c e "   t y p e = " x s : s t r i n g " > < / x s : a t t r i b u t e >  
 < x s : a t t r i b u t e   n a m e = " E n t i t y N a m e "   t y p e = " x s : s t r i n g " > < / x s : a t t r i b u t e >  
 < x s : a t t r i b u t e   n a m e = " S y s t e m I n s t a n c e N a m e "   t y p e = " x s : s t r i n g " > < / x s : a t t r i b u t e >  
 < x s : a t t r i b u t e   n a m e = " A s s o c i a t i o n N a m e "   t y p e = " x s : s t r i n g " > < / x s : a t t r i b u t e >  
 < x s : e l e m e n t   n a m e = " B D C E n t i t y " >  
 < x s : c o m p l e x T y p e >  
 < x s : s e q u e n c e >  
 < x s : e l e m e n t   r e f = " p c : E n t i t y D i s p l a y N a m e "   m i n O c c u r s = " 0 " > < / x s : e l e m e n t >  
 < x s : e l e m e n t   r e f = " p c : E n t i t y I n s t a n c e R e f e r e n c e "   m i n O c c u r s = " 0 " > < / x s : e l e m e n t >  
 < x s : e l e m e n t   r e f = " p c : E n t i t y I d 1 "   m i n O c c u r s = " 0 " > < / x s : e l e m e n t >  
 < x s : e l e m e n t   r e f = " p c : E n t i t y I d 2 "   m i n O c c u r s = " 0 " > < / x s : e l e m e n t >  
 < x s : e l e m e n t   r e f = " p c : E n t i t y I d 3 "   m i n O c c u r s = " 0 " > < / x s : e l e m e n t >  
 < x s : e l e m e n t   r e f = " p c : E n t i t y I d 4 "   m i n O c c u r s = " 0 " > < / x s : e l e m e n t >  
 < x s : e l e m e n t   r e f = " p c : E n t i t y I d 5 "   m i n O c c u r s = " 0 " > < / x s : e l e m e n t >  
 < / x s : s e q u e n c e >  
 < / x s : c o m p l e x T y p e >  
 < / x s : e l e m e n t >  
 < x s : e l e m e n t   n a m e = " E n t i t y D i s p l a y N a m e "   t y p e = " x s : s t r i n g " > < / x s : e l e m e n t >  
 < x s : e l e m e n t   n a m e = " E n t i t y I n s t a n c e R e f e r e n c e "   t y p e = " x s : s t r i n g " > < / x s : e l e m e n t >  
 < x s : e l e m e n t   n a m e = " E n t i t y I d 1 "   t y p e = " x s : s t r i n g " > < / x s : e l e m e n t >  
 < x s : e l e m e n t   n a m e = " E n t i t y I d 2 "   t y p e = " x s : s t r i n g " > < / x s : e l e m e n t >  
 < x s : e l e m e n t   n a m e = " E n t i t y I d 3 "   t y p e = " x s : s t r i n g " > < / x s : e l e m e n t >  
 < x s : e l e m e n t   n a m e = " E n t i t y I d 4 "   t y p e = " x s : s t r i n g " > < / x s : e l e m e n t >  
 < x s : e l e m e n t   n a m e = " E n t i t y I d 5 "   t y p e = " x s : s t r i n g " > < / x s : e l e m e n t >  
 < x s : e l e m e n t   n a m e = " T e r m s " >  
 < x s : c o m p l e x T y p e >  
 < x s : s e q u e n c e >  
 < x s : e l e m e n t   r e f = " p c : T e r m I n f o "   m i n O c c u r s = " 0 "   m a x O c c u r s = " u n b o u n d e d " > < / x s : e l e m e n t >  
 < / x s : s e q u e n c e >  
 < / x s : c o m p l e x T y p e >  
 < / x s : e l e m e n t >  
 < x s : e l e m e n t   n a m e = " T e r m I n f o " >  
 < x s : c o m p l e x T y p e >  
 < x s : s e q u e n c e >  
 < x s : e l e m e n t   r e f = " p c : T e r m N a m e "   m i n O c c u r s = " 0 " > < / x s : e l e m e n t >  
 < x s : e l e m e n t   r e f = " p c : T e r m I d "   m i n O c c u r s = " 0 " > < / x s : e l e m e n t >  
 < / x s : s e q u e n c e >  
 < / x s : c o m p l e x T y p e >  
 < / x s : e l e m e n t >  
 < x s : e l e m e n t   n a m e = " T e r m N a m e "   t y p e = " x s : s t r i n g " > < / x s : e l e m e n t >  
 < x s : e l e m e n t   n a m e = " T e r m I d "   t y p e = " x s : s t r i n g " > < / x s : e l e m e n t >  
 < / x s : s c h e m a >  
 < / c t : c o n t e n t T y p e S c h e m a > 
</file>

<file path=customXml/item2.xml>��< ? m s o - c o n t e n t T y p e ? > < F o r m T e m p l a t e s   x m l n s = " h t t p : / / s c h e m a s . m i c r o s o f t . c o m / s h a r e p o i n t / v 3 / c o n t e n t t y p e / f o r m s " > < D i s p l a y > D o c u m e n t L i b r a r y F o r m < / D i s p l a y > < E d i t > D o c u m e n t L i b r a r y F o r m < / E d i t > < N e w > D o c u m e n t L i b r a r y F o r m < / N e w > < / F o r m T e m p l a t e s > 
</file>

<file path=customXml/item3.xml>��< ? x m l   v e r s i o n = " 1 . 0 " ? > < p : p r o p e r t i e s   x m l n s : p = " h t t p : / / s c h e m a s . m i c r o s o f t . c o m / o f f i c e / 2 0 0 6 / m e t a d a t a / p r o p e r t i e s "   x m l n s : x s i = " h t t p : / / w w w . w 3 . o r g / 2 0 0 1 / X M L S c h e m a - i n s t a n c e "   x m l n s : p c = " h t t p : / / s c h e m a s . m i c r o s o f t . c o m / o f f i c e / i n f o p a t h / 2 0 0 7 / P a r t n e r C o n t r o l s " > < d o c u m e n t M a n a g e m e n t / > < / p : p r o p e r t i e s > 
</file>

<file path=customXml/itemProps119.xml><?xml version="1.0" encoding="utf-8"?>
<ds:datastoreItem xmlns:ds="http://schemas.openxmlformats.org/officeDocument/2006/customXml" ds:itemID="{DF0878CD-5836-4B51-858A-27D6A6A15FD7}">
  <ds:schemaRefs/>
</ds:datastoreItem>
</file>

<file path=customXml/itemProps120.xml><?xml version="1.0" encoding="utf-8"?>
<ds:datastoreItem xmlns:ds="http://schemas.openxmlformats.org/officeDocument/2006/customXml" ds:itemID="{13C8D502-307D-4486-AF90-161DB99CEAEC}">
  <ds:schemaRefs/>
</ds:datastoreItem>
</file>

<file path=customXml/itemProps121.xml><?xml version="1.0" encoding="utf-8"?>
<ds:datastoreItem xmlns:ds="http://schemas.openxmlformats.org/officeDocument/2006/customXml" ds:itemID="{480BD3FA-497B-4EB4-B409-BB906D151E91}">
  <ds:schemaRefs/>
</ds:datastoreItem>
</file>

<file path=docProps/app.xml><?xml version="1.0" encoding="utf-8"?>
<Properties xmlns="http://schemas.openxmlformats.org/officeDocument/2006/extended-properties" xmlns:vt="http://schemas.openxmlformats.org/officeDocument/2006/docPropsVTypes">
  <TotalTime>0</TotalTime>
  <Words>38644</Words>
  <Application>WPS 演示</Application>
  <PresentationFormat>Widescreen</PresentationFormat>
  <Paragraphs>5206</Paragraphs>
  <Slides>130</Slides>
  <Notes>78</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130</vt:i4>
      </vt:variant>
    </vt:vector>
  </HeadingPairs>
  <TitlesOfParts>
    <vt:vector size="145" baseType="lpstr">
      <vt:lpstr>Arial</vt:lpstr>
      <vt:lpstr>宋体</vt:lpstr>
      <vt:lpstr>Wingdings</vt:lpstr>
      <vt:lpstr>Calibri</vt:lpstr>
      <vt:lpstr>PMingLiU</vt:lpstr>
      <vt:lpstr>PMingLiU-ExtB</vt:lpstr>
      <vt:lpstr>微软雅黑</vt:lpstr>
      <vt:lpstr>Arial Unicode MS</vt:lpstr>
      <vt:lpstr>TimesNewRomanPS-BoldMT</vt:lpstr>
      <vt:lpstr>Segoe Print</vt:lpstr>
      <vt:lpstr>TimesNewRomanPSMT</vt:lpstr>
      <vt:lpstr>Times New Roman</vt:lpstr>
      <vt:lpstr>MinionPro-Regular</vt:lpstr>
      <vt:lpstr>LetterGothicStd</vt:lpstr>
      <vt:lpstr>Office Theme</vt:lpstr>
      <vt:lpstr>CS2115 Computer Organization 2023/2024 Sem A</vt:lpstr>
      <vt:lpstr>ISA</vt:lpstr>
      <vt:lpstr>Layers of a Computer</vt:lpstr>
      <vt:lpstr>ISA</vt:lpstr>
      <vt:lpstr>RISC and CISC</vt:lpstr>
      <vt:lpstr>Programming a Processor</vt:lpstr>
      <vt:lpstr>Walking through Program Execution</vt:lpstr>
      <vt:lpstr>Walking through Program Execution</vt:lpstr>
      <vt:lpstr>Walking through Program Execution</vt:lpstr>
      <vt:lpstr>Walking through Program Execution</vt:lpstr>
      <vt:lpstr>Walking through Program Execution</vt:lpstr>
      <vt:lpstr>Walking through Program Execution</vt:lpstr>
      <vt:lpstr>Walking through Program Execution</vt:lpstr>
      <vt:lpstr>MIPS</vt:lpstr>
      <vt:lpstr>MIPS Registers</vt:lpstr>
      <vt:lpstr>Memory and Register</vt:lpstr>
      <vt:lpstr>Memory and Register</vt:lpstr>
      <vt:lpstr>Memory and Register</vt:lpstr>
      <vt:lpstr>Memory and Register</vt:lpstr>
      <vt:lpstr>Memory and Register</vt:lpstr>
      <vt:lpstr>Memory and Register</vt:lpstr>
      <vt:lpstr>Memory and Register</vt:lpstr>
      <vt:lpstr>Memory and Register</vt:lpstr>
      <vt:lpstr>Memory and Register</vt:lpstr>
      <vt:lpstr>Memory Organization</vt:lpstr>
      <vt:lpstr>Memory Organization</vt:lpstr>
      <vt:lpstr>Memory Organization</vt:lpstr>
      <vt:lpstr>Memory Organization</vt:lpstr>
      <vt:lpstr>Memory Organization</vt:lpstr>
      <vt:lpstr>Viewing Memory as Bytes or Words</vt:lpstr>
      <vt:lpstr>Viewing Memory as Bytes or Words</vt:lpstr>
      <vt:lpstr>Viewing Memory as Bytes or Words</vt:lpstr>
      <vt:lpstr>Viewing Memory as Bytes or Words</vt:lpstr>
      <vt:lpstr>Viewing Memory as Bytes or Words</vt:lpstr>
      <vt:lpstr>Viewing Memory as Bytes or Words</vt:lpstr>
      <vt:lpstr>Big- and Little-Endian Addressing</vt:lpstr>
      <vt:lpstr>Access alignment</vt:lpstr>
      <vt:lpstr>MIPS Instructions</vt:lpstr>
      <vt:lpstr>MIPS Instructions</vt:lpstr>
      <vt:lpstr>MIPS Instructions</vt:lpstr>
      <vt:lpstr>MIPS Instructions</vt:lpstr>
      <vt:lpstr>Symbols</vt:lpstr>
      <vt:lpstr>MIPS Directives</vt:lpstr>
      <vt:lpstr>Labels</vt:lpstr>
      <vt:lpstr>MIPS Instruction Set</vt:lpstr>
      <vt:lpstr>MIPS Instruction Set</vt:lpstr>
      <vt:lpstr>MIPS Instruction Set</vt:lpstr>
      <vt:lpstr>Data Operation Instructions</vt:lpstr>
      <vt:lpstr>Immediate Number</vt:lpstr>
      <vt:lpstr>Register Zero</vt:lpstr>
      <vt:lpstr>Multiplication and Division</vt:lpstr>
      <vt:lpstr>Multiplication and Division</vt:lpstr>
      <vt:lpstr>Shifts</vt:lpstr>
      <vt:lpstr>Move</vt:lpstr>
      <vt:lpstr>Some Data Operation Instruction</vt:lpstr>
      <vt:lpstr>Data Operations in Details</vt:lpstr>
      <vt:lpstr>Data Operations in Details</vt:lpstr>
      <vt:lpstr>Data Operations in Details</vt:lpstr>
      <vt:lpstr>Data Operations in Details</vt:lpstr>
      <vt:lpstr>Data Operations</vt:lpstr>
      <vt:lpstr>Data Operations</vt:lpstr>
      <vt:lpstr>Add/Sub Example</vt:lpstr>
      <vt:lpstr>Add/Sub Example</vt:lpstr>
      <vt:lpstr>Add/Sub Example</vt:lpstr>
      <vt:lpstr>Add/Sub Example</vt:lpstr>
      <vt:lpstr>Add/Sub Example</vt:lpstr>
      <vt:lpstr>Add/Sub Example</vt:lpstr>
      <vt:lpstr>Add/Sub Example</vt:lpstr>
      <vt:lpstr>Add/Sub Example</vt:lpstr>
      <vt:lpstr>Add/Sub Example</vt:lpstr>
      <vt:lpstr>Add/Sub Example</vt:lpstr>
      <vt:lpstr>Add/Sub Example</vt:lpstr>
      <vt:lpstr>Question: Incrementing the PC</vt:lpstr>
      <vt:lpstr>Question: Incrementing the PC</vt:lpstr>
      <vt:lpstr>Question: Incrementing the PC</vt:lpstr>
      <vt:lpstr>Question: Incrementing the PC</vt:lpstr>
      <vt:lpstr>Question: Incrementing the PC</vt:lpstr>
      <vt:lpstr>Question: Controlling The Register File</vt:lpstr>
      <vt:lpstr>Question: Controlling The Register File</vt:lpstr>
      <vt:lpstr>Question: Controlling The Register File</vt:lpstr>
      <vt:lpstr>MIPS Instruction Set</vt:lpstr>
      <vt:lpstr>Data Transfer Instructions</vt:lpstr>
      <vt:lpstr>Load and Store</vt:lpstr>
      <vt:lpstr>Load Immediate and Address</vt:lpstr>
      <vt:lpstr>Data Transfers</vt:lpstr>
      <vt:lpstr>Data Transfers</vt:lpstr>
      <vt:lpstr>Data Transfers</vt:lpstr>
      <vt:lpstr>Data Transfers</vt:lpstr>
      <vt:lpstr>Data Transfers</vt:lpstr>
      <vt:lpstr>Data Transfers</vt:lpstr>
      <vt:lpstr>Data Transfers</vt:lpstr>
      <vt:lpstr>Load Word</vt:lpstr>
      <vt:lpstr>Load Word</vt:lpstr>
      <vt:lpstr>Load Word</vt:lpstr>
      <vt:lpstr>Load Word</vt:lpstr>
      <vt:lpstr>Load Word</vt:lpstr>
      <vt:lpstr>Load Word</vt:lpstr>
      <vt:lpstr>Load Word</vt:lpstr>
      <vt:lpstr>Load Word with Offset</vt:lpstr>
      <vt:lpstr>Load Word with Offset</vt:lpstr>
      <vt:lpstr>Load Word with Offset</vt:lpstr>
      <vt:lpstr>Load Word with Offset</vt:lpstr>
      <vt:lpstr>Store Word</vt:lpstr>
      <vt:lpstr>Store Word</vt:lpstr>
      <vt:lpstr>Store Word</vt:lpstr>
      <vt:lpstr>MIPS Instruction Set</vt:lpstr>
      <vt:lpstr>C Decisions: IF Statements</vt:lpstr>
      <vt:lpstr>Conditional Branch</vt:lpstr>
      <vt:lpstr>Conditional Branch</vt:lpstr>
      <vt:lpstr>Set on Less Than</vt:lpstr>
      <vt:lpstr>Unconditional Jump</vt:lpstr>
      <vt:lpstr>Control Instructions: Example </vt:lpstr>
      <vt:lpstr>Loop</vt:lpstr>
      <vt:lpstr>Procedure (Function)</vt:lpstr>
      <vt:lpstr>Procedure Call Instructions</vt:lpstr>
      <vt:lpstr>Procedure Call Instructions</vt:lpstr>
      <vt:lpstr>MIPS Pseudo-Instructions</vt:lpstr>
      <vt:lpstr>MIPS Pseudo-Instructions</vt:lpstr>
      <vt:lpstr>MIPS Pseudo-Instructions</vt:lpstr>
      <vt:lpstr>System Calls</vt:lpstr>
      <vt:lpstr>System Calls Table</vt:lpstr>
      <vt:lpstr>System Calls Table</vt:lpstr>
      <vt:lpstr>Exampe</vt:lpstr>
      <vt:lpstr>Example</vt:lpstr>
      <vt:lpstr>Example</vt:lpstr>
      <vt:lpstr>Example</vt:lpstr>
      <vt:lpstr>Example</vt:lpstr>
      <vt:lpstr>Midterm</vt:lpstr>
      <vt:lpstr>Midterm</vt:lpstr>
      <vt:lpstr>Midterm</vt:lpstr>
    </vt:vector>
  </TitlesOfParts>
  <Company>City University of Hong Kong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CPRO</dc:creator>
  <cp:lastModifiedBy>刘恒澈</cp:lastModifiedBy>
  <cp:revision>722</cp:revision>
  <cp:lastPrinted>2014-05-21T09:26:00Z</cp:lastPrinted>
  <dcterms:created xsi:type="dcterms:W3CDTF">2010-09-21T06:40:00Z</dcterms:created>
  <dcterms:modified xsi:type="dcterms:W3CDTF">2023-12-10T14:42:22Z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0x01010006CB6D0143447345BC01F94D064BC753</vt:lpwstr>
  </property>
  <property fmtid="{D5CDD505-2E9C-101B-9397-08002B2CF9AE}" pid="3" name="ICV">
    <vt:lpwstr>1EF1D786C8C84B3793B0231C85418475_12</vt:lpwstr>
  </property>
  <property fmtid="{D5CDD505-2E9C-101B-9397-08002B2CF9AE}" pid="4" name="KSOProductBuildVer">
    <vt:lpwstr>2052-12.1.0.16120</vt:lpwstr>
  </property>
</Properties>
</file>